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1" r:id="rId1"/>
  </p:sldMasterIdLst>
  <p:sldIdLst>
    <p:sldId id="256" r:id="rId2"/>
    <p:sldId id="258" r:id="rId3"/>
    <p:sldId id="263" r:id="rId4"/>
    <p:sldId id="257" r:id="rId5"/>
    <p:sldId id="259" r:id="rId6"/>
    <p:sldId id="262" r:id="rId7"/>
    <p:sldId id="260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B9B-9FB8-469E-96F9-4D32314110B6}" type="datetimeFigureOut">
              <a:rPr lang="en-US" smtClean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339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66826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26105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52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27642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0F7F47CF-67C9-420C-80A5-E2069FF0C2DF}" type="datetimeFigureOut">
              <a:rPr lang="en-US" smtClean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811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9909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1/31/2024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74410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1/31/2024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984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1/31/2024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18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22742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1/31/2024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133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48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1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E46F9-B0F6-49F4-B492-0DF98C5A0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" y="4128770"/>
            <a:ext cx="9966960" cy="3035808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n w="22225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GCSE Photography (AQA)</a:t>
            </a:r>
            <a:br>
              <a:rPr lang="en-GB" b="1" dirty="0">
                <a:latin typeface="Century Gothic" panose="020B0502020202020204" pitchFamily="34" charset="0"/>
              </a:rPr>
            </a:br>
            <a:endParaRPr lang="en-GB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688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8414E-A38F-4471-8DB5-4C0D8443C5E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6077" y="1951428"/>
            <a:ext cx="6237514" cy="4384057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GB" sz="2800" b="1" dirty="0">
                <a:latin typeface="Century Gothic" panose="020B0502020202020204" pitchFamily="34" charset="0"/>
              </a:rPr>
              <a:t>Photography is the art of producing images using light-sensitive materials such as photographic film, digital technology and experimental methods.</a:t>
            </a:r>
          </a:p>
          <a:p>
            <a:r>
              <a:rPr lang="en-GB" sz="2800" b="1" dirty="0">
                <a:latin typeface="Century Gothic" panose="020B0502020202020204" pitchFamily="34" charset="0"/>
              </a:rPr>
              <a:t>At CYA we offer a unique opportunity to explore a wide range of skills and techniques, using a range of photography methods and creative techniques.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EBC26-C62E-4511-B5C2-EB83E900A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033" y="0"/>
            <a:ext cx="54389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C93BB0-5E35-4E3C-8F4D-999AB940B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77" y="227026"/>
            <a:ext cx="10058400" cy="1609344"/>
          </a:xfrm>
        </p:spPr>
        <p:txBody>
          <a:bodyPr/>
          <a:lstStyle/>
          <a:p>
            <a:r>
              <a:rPr lang="en-GB" b="1" dirty="0">
                <a:ln w="2540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What is photography?</a:t>
            </a:r>
          </a:p>
        </p:txBody>
      </p:sp>
    </p:spTree>
    <p:extLst>
      <p:ext uri="{BB962C8B-B14F-4D97-AF65-F5344CB8AC3E}">
        <p14:creationId xmlns:p14="http://schemas.microsoft.com/office/powerpoint/2010/main" val="362771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8414E-A38F-4471-8DB5-4C0D8443C5E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6076" y="1222310"/>
            <a:ext cx="7766241" cy="5505061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Century Gothic" panose="020B0502020202020204" pitchFamily="34" charset="0"/>
              </a:rPr>
              <a:t>Photography develops a wide range of skills, which will be useful in university applications and future careers.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Century Gothic" panose="020B0502020202020204" pitchFamily="34" charset="0"/>
              </a:rPr>
              <a:t>Photography may offer a highly creative and hands-on alternative to other subjects you may be studying.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Century Gothic" panose="020B0502020202020204" pitchFamily="34" charset="0"/>
              </a:rPr>
              <a:t>Photography is an exciting medium that can be used in many ways such as, artistic, commercial, personal, industrial, through to fashion and architecture.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Century Gothic" panose="020B0502020202020204" pitchFamily="34" charset="0"/>
              </a:rPr>
              <a:t>This course will teach you to look at the world in a creative way.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Century Gothic" panose="020B0502020202020204" pitchFamily="34" charset="0"/>
              </a:rPr>
              <a:t>The creative potential stimulated in this course will enable you to apply creative, analytical, and critical thinking to any other course that you do. 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76926C-52C3-4224-B4DB-9EA79CF4F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7196" y="0"/>
            <a:ext cx="39348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C93BB0-5E35-4E3C-8F4D-999AB940B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77" y="227026"/>
            <a:ext cx="10058400" cy="995284"/>
          </a:xfrm>
        </p:spPr>
        <p:txBody>
          <a:bodyPr/>
          <a:lstStyle/>
          <a:p>
            <a:r>
              <a:rPr lang="en-GB" b="1" dirty="0">
                <a:ln w="2540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Why would I choose it?</a:t>
            </a:r>
          </a:p>
        </p:txBody>
      </p:sp>
    </p:spTree>
    <p:extLst>
      <p:ext uri="{BB962C8B-B14F-4D97-AF65-F5344CB8AC3E}">
        <p14:creationId xmlns:p14="http://schemas.microsoft.com/office/powerpoint/2010/main" val="3359191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42EDA-5791-4658-B037-8D8182FA66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9424" y="1287624"/>
            <a:ext cx="7299711" cy="4832401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400" b="1" i="1" u="sng" dirty="0">
                <a:latin typeface="Century Gothic" panose="020B0502020202020204" pitchFamily="34" charset="0"/>
              </a:rPr>
              <a:t>Year 10</a:t>
            </a:r>
          </a:p>
          <a:p>
            <a:pPr marL="36900" indent="0">
              <a:buNone/>
            </a:pPr>
            <a:endParaRPr lang="en-US" sz="2400" b="1" u="sng" dirty="0">
              <a:latin typeface="Century Gothic" panose="020B0502020202020204" pitchFamily="34" charset="0"/>
            </a:endParaRPr>
          </a:p>
          <a:p>
            <a:pPr marL="36900" indent="0"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September – February: Collections</a:t>
            </a:r>
          </a:p>
          <a:p>
            <a:pPr marL="36900" indent="0"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February – September: Portraiture</a:t>
            </a:r>
          </a:p>
          <a:p>
            <a:pPr marL="36900" indent="0">
              <a:buNone/>
            </a:pPr>
            <a:endParaRPr lang="en-US" sz="2400" b="1" u="sng" dirty="0">
              <a:latin typeface="Century Gothic" panose="020B0502020202020204" pitchFamily="34" charset="0"/>
            </a:endParaRPr>
          </a:p>
          <a:p>
            <a:pPr marL="36900" indent="0">
              <a:buNone/>
            </a:pPr>
            <a:r>
              <a:rPr lang="en-US" sz="2400" b="1" i="1" u="sng" dirty="0">
                <a:latin typeface="Century Gothic" panose="020B0502020202020204" pitchFamily="34" charset="0"/>
              </a:rPr>
              <a:t>Year 11</a:t>
            </a:r>
          </a:p>
          <a:p>
            <a:pPr marL="36900" indent="0">
              <a:buNone/>
            </a:pPr>
            <a:endParaRPr lang="en-GB" sz="2400" b="1" dirty="0">
              <a:latin typeface="Century Gothic" panose="020B0502020202020204" pitchFamily="34" charset="0"/>
            </a:endParaRPr>
          </a:p>
          <a:p>
            <a:pPr marL="36900" indent="0">
              <a:buNone/>
            </a:pPr>
            <a:r>
              <a:rPr lang="en-GB" sz="2400" b="1" dirty="0">
                <a:latin typeface="Century Gothic" panose="020B0502020202020204" pitchFamily="34" charset="0"/>
              </a:rPr>
              <a:t>September – December: Human Figure</a:t>
            </a:r>
            <a:endParaRPr lang="en-US" sz="2400" b="1" dirty="0">
              <a:latin typeface="Century Gothic" panose="020B0502020202020204" pitchFamily="34" charset="0"/>
            </a:endParaRPr>
          </a:p>
          <a:p>
            <a:pPr marL="36900" indent="0"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January – May: Exam component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F94982-5D9A-41F2-A463-61D1109FC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24" y="-116446"/>
            <a:ext cx="10058400" cy="1609344"/>
          </a:xfrm>
        </p:spPr>
        <p:txBody>
          <a:bodyPr/>
          <a:lstStyle/>
          <a:p>
            <a:r>
              <a:rPr lang="en-GB" b="1" dirty="0">
                <a:ln w="2540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Course structure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FF9A07-498E-400F-995D-F8D532DA9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103" y="0"/>
            <a:ext cx="4540898" cy="685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19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A577EEC-FF14-4627-A8EA-51EE568CBD67}"/>
              </a:ext>
            </a:extLst>
          </p:cNvPr>
          <p:cNvSpPr txBox="1">
            <a:spLocks/>
          </p:cNvSpPr>
          <p:nvPr/>
        </p:nvSpPr>
        <p:spPr>
          <a:xfrm>
            <a:off x="286077" y="227026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n w="2540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How are you assessed?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0283E87-9443-4049-84A2-15BB0B4F8D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089888"/>
              </p:ext>
            </p:extLst>
          </p:nvPr>
        </p:nvGraphicFramePr>
        <p:xfrm>
          <a:off x="286077" y="1682361"/>
          <a:ext cx="10597260" cy="4631267"/>
        </p:xfrm>
        <a:graphic>
          <a:graphicData uri="http://schemas.openxmlformats.org/drawingml/2006/table">
            <a:tbl>
              <a:tblPr/>
              <a:tblGrid>
                <a:gridCol w="10597260">
                  <a:extLst>
                    <a:ext uri="{9D8B030D-6E8A-4147-A177-3AD203B41FA5}">
                      <a16:colId xmlns:a16="http://schemas.microsoft.com/office/drawing/2014/main" val="3715495555"/>
                    </a:ext>
                  </a:extLst>
                </a:gridCol>
              </a:tblGrid>
              <a:tr h="430815">
                <a:tc>
                  <a:txBody>
                    <a:bodyPr/>
                    <a:lstStyle/>
                    <a:p>
                      <a:pPr algn="l" fontAlgn="t"/>
                      <a:r>
                        <a:rPr lang="en-GB" sz="1500" b="0" dirty="0">
                          <a:solidFill>
                            <a:srgbClr val="FFFFFF"/>
                          </a:solidFill>
                          <a:effectLst/>
                        </a:rPr>
                        <a:t>Component 1: Portfolio</a:t>
                      </a:r>
                    </a:p>
                  </a:txBody>
                  <a:tcPr marL="77012" marR="77012" marT="38506" marB="3850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1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144248"/>
                  </a:ext>
                </a:extLst>
              </a:tr>
              <a:tr h="1723262">
                <a:tc>
                  <a:txBody>
                    <a:bodyPr/>
                    <a:lstStyle/>
                    <a:p>
                      <a:pPr algn="l" fontAlgn="t"/>
                      <a:r>
                        <a:rPr lang="en-GB" sz="1500" b="1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</a:rPr>
                        <a:t>What's assessed</a:t>
                      </a:r>
                      <a:endParaRPr lang="en-GB" sz="1500" dirty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algn="l" fontAlgn="t"/>
                      <a:r>
                        <a:rPr lang="en-GB" sz="150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</a:rPr>
                        <a:t>A portfolio that in total shows explicit coverage of the four assessment objectives. It must include a sustained project evidencing the journey from initial engagement to the realisation of intentions and a selection of further work undertaken during the student’s course of study.</a:t>
                      </a:r>
                    </a:p>
                  </a:txBody>
                  <a:tcPr marL="77012" marR="77012" marT="38506" marB="3850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184086"/>
                  </a:ext>
                </a:extLst>
              </a:tr>
              <a:tr h="1400152">
                <a:tc>
                  <a:txBody>
                    <a:bodyPr/>
                    <a:lstStyle/>
                    <a:p>
                      <a:pPr algn="l" fontAlgn="t"/>
                      <a:r>
                        <a:rPr lang="en-GB" sz="1500" b="1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</a:rPr>
                        <a:t>How it's assessed</a:t>
                      </a:r>
                      <a:endParaRPr lang="en-GB" sz="1500" dirty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</a:rPr>
                        <a:t>No time limit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</a:rPr>
                        <a:t>96 marks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</a:rPr>
                        <a:t>60% of GCSE</a:t>
                      </a:r>
                    </a:p>
                  </a:txBody>
                  <a:tcPr marL="77012" marR="77012" marT="38506" marB="3850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F3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082395"/>
                  </a:ext>
                </a:extLst>
              </a:tr>
              <a:tr h="1077038">
                <a:tc>
                  <a:txBody>
                    <a:bodyPr/>
                    <a:lstStyle/>
                    <a:p>
                      <a:pPr algn="l" fontAlgn="t"/>
                      <a:r>
                        <a:rPr lang="en-GB" sz="150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</a:rPr>
                        <a:t>Non-exam assessment (NEA) set and marked by the school/college and moderated by AQA during a visit. Moderation will normally take place in June.</a:t>
                      </a:r>
                    </a:p>
                  </a:txBody>
                  <a:tcPr marL="77012" marR="77012" marT="38506" marB="3850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384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109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18930-69D2-4D6F-86DB-21EF48356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2683BFC-9958-4EE1-B65E-F48C1233A7BF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47259682"/>
              </p:ext>
            </p:extLst>
          </p:nvPr>
        </p:nvGraphicFramePr>
        <p:xfrm>
          <a:off x="685801" y="767644"/>
          <a:ext cx="10106377" cy="4583290"/>
        </p:xfrm>
        <a:graphic>
          <a:graphicData uri="http://schemas.openxmlformats.org/drawingml/2006/table">
            <a:tbl>
              <a:tblPr/>
              <a:tblGrid>
                <a:gridCol w="10106377">
                  <a:extLst>
                    <a:ext uri="{9D8B030D-6E8A-4147-A177-3AD203B41FA5}">
                      <a16:colId xmlns:a16="http://schemas.microsoft.com/office/drawing/2014/main" val="2728131614"/>
                    </a:ext>
                  </a:extLst>
                </a:gridCol>
              </a:tblGrid>
              <a:tr h="458328"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b="0">
                          <a:solidFill>
                            <a:srgbClr val="FFFFFF"/>
                          </a:solidFill>
                          <a:effectLst/>
                        </a:rPr>
                        <a:t>Component 2: Externally set assignment</a:t>
                      </a:r>
                    </a:p>
                  </a:txBody>
                  <a:tcPr marL="82788" marR="82788" marT="41394" marB="4139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1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241612"/>
                  </a:ext>
                </a:extLst>
              </a:tr>
              <a:tr h="1489570"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b="1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</a:rPr>
                        <a:t>What's assessed</a:t>
                      </a:r>
                      <a:endParaRPr lang="en-GB" sz="160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algn="l" fontAlgn="t"/>
                      <a:r>
                        <a:rPr lang="en-GB" sz="160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</a:rPr>
                        <a:t>Students respond to their chosen starting point from an externally set assignment paper relating to their subject title, evidencing coverage of all four assessment objectives.</a:t>
                      </a:r>
                    </a:p>
                  </a:txBody>
                  <a:tcPr marL="82788" marR="82788" marT="41394" marB="4139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948660"/>
                  </a:ext>
                </a:extLst>
              </a:tr>
              <a:tr h="1489570"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b="1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</a:rPr>
                        <a:t>How it's assessed</a:t>
                      </a:r>
                      <a:endParaRPr lang="en-GB" sz="160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60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</a:rPr>
                        <a:t>Preparatory period followed by 10 hours of supervised time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60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</a:rPr>
                        <a:t>96 marks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60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</a:rPr>
                        <a:t>40% of GCSE</a:t>
                      </a:r>
                    </a:p>
                  </a:txBody>
                  <a:tcPr marL="82788" marR="82788" marT="41394" marB="4139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F3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020066"/>
                  </a:ext>
                </a:extLst>
              </a:tr>
              <a:tr h="1145822"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</a:rPr>
                        <a:t>Non-exam assessment (NEA) set by AQA; marked by the school/college and moderated by AQA during a visit. Moderation will normally take place in June.</a:t>
                      </a:r>
                    </a:p>
                  </a:txBody>
                  <a:tcPr marL="82788" marR="82788" marT="41394" marB="4139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264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6938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0751C-4E4A-4BDA-96EE-3EBB0692336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6077" y="1166328"/>
            <a:ext cx="5995309" cy="5533052"/>
          </a:xfrm>
          <a:solidFill>
            <a:schemeClr val="bg2"/>
          </a:solidFill>
        </p:spPr>
        <p:txBody>
          <a:bodyPr>
            <a:normAutofit fontScale="70000" lnSpcReduction="20000"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Photography coursework can be demanding – presentation is everything and you will need to be able to dedicate time to your portfolio outside of school time.</a:t>
            </a:r>
          </a:p>
          <a:p>
            <a:endParaRPr lang="en-US" sz="3200" b="1" dirty="0">
              <a:latin typeface="Century Gothic" panose="020B0502020202020204" pitchFamily="34" charset="0"/>
            </a:endParaRPr>
          </a:p>
          <a:p>
            <a:r>
              <a:rPr lang="en-US" sz="3200" b="1" dirty="0">
                <a:latin typeface="Century Gothic" panose="020B0502020202020204" pitchFamily="34" charset="0"/>
              </a:rPr>
              <a:t>As soon as you step foot in the classroom in September in Y10 your work is marked for your GCSE – you will need to have great attendance in order to keep up with the content. If you are off, you will be expected to catch up in your own time.</a:t>
            </a:r>
          </a:p>
          <a:p>
            <a:endParaRPr lang="en-US" sz="3200" b="1" dirty="0">
              <a:latin typeface="Century Gothic" panose="020B0502020202020204" pitchFamily="34" charset="0"/>
            </a:endParaRPr>
          </a:p>
          <a:p>
            <a:r>
              <a:rPr lang="en-US" sz="3200" b="1" dirty="0">
                <a:latin typeface="Century Gothic" panose="020B0502020202020204" pitchFamily="34" charset="0"/>
              </a:rPr>
              <a:t>Whilst this is a creative subject, you will still need to produce written work to communicate your ideas and intentions!</a:t>
            </a:r>
          </a:p>
          <a:p>
            <a:pPr marL="0" indent="0">
              <a:buNone/>
            </a:pPr>
            <a:endParaRPr lang="en-US" sz="32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If you are a keen, creative student – none of the above will seem like hard work!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139C55-4A7D-491B-9B26-AF47FA81A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386" y="0"/>
            <a:ext cx="5910614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5CA773B-671B-499C-9FD8-303AEFF86DAF}"/>
              </a:ext>
            </a:extLst>
          </p:cNvPr>
          <p:cNvSpPr txBox="1">
            <a:spLocks/>
          </p:cNvSpPr>
          <p:nvPr/>
        </p:nvSpPr>
        <p:spPr>
          <a:xfrm>
            <a:off x="183439" y="-323480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n w="2540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Points to consider</a:t>
            </a:r>
          </a:p>
        </p:txBody>
      </p:sp>
    </p:spTree>
    <p:extLst>
      <p:ext uri="{BB962C8B-B14F-4D97-AF65-F5344CB8AC3E}">
        <p14:creationId xmlns:p14="http://schemas.microsoft.com/office/powerpoint/2010/main" val="2639172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0751C-4E4A-4BDA-96EE-3EBB0692336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6078" y="961053"/>
            <a:ext cx="4817768" cy="5738327"/>
          </a:xfrm>
          <a:solidFill>
            <a:schemeClr val="bg2"/>
          </a:solidFill>
        </p:spPr>
        <p:txBody>
          <a:bodyPr>
            <a:normAutofit fontScale="85000" lnSpcReduction="20000"/>
          </a:bodyPr>
          <a:lstStyle/>
          <a:p>
            <a:r>
              <a:rPr lang="en-GB" sz="3200" b="1" dirty="0">
                <a:latin typeface="Century Gothic" panose="020B0502020202020204" pitchFamily="34" charset="0"/>
              </a:rPr>
              <a:t>Film </a:t>
            </a:r>
          </a:p>
          <a:p>
            <a:r>
              <a:rPr lang="en-GB" sz="3200" b="1" dirty="0">
                <a:latin typeface="Century Gothic" panose="020B0502020202020204" pitchFamily="34" charset="0"/>
              </a:rPr>
              <a:t>Television </a:t>
            </a:r>
          </a:p>
          <a:p>
            <a:r>
              <a:rPr lang="en-GB" sz="3200" b="1" dirty="0">
                <a:latin typeface="Century Gothic" panose="020B0502020202020204" pitchFamily="34" charset="0"/>
              </a:rPr>
              <a:t>Photography </a:t>
            </a:r>
          </a:p>
          <a:p>
            <a:r>
              <a:rPr lang="en-GB" sz="3200" b="1" dirty="0">
                <a:latin typeface="Century Gothic" panose="020B0502020202020204" pitchFamily="34" charset="0"/>
              </a:rPr>
              <a:t>Editor </a:t>
            </a:r>
          </a:p>
          <a:p>
            <a:r>
              <a:rPr lang="en-GB" sz="3200" b="1" dirty="0">
                <a:latin typeface="Century Gothic" panose="020B0502020202020204" pitchFamily="34" charset="0"/>
              </a:rPr>
              <a:t>Theatre and Stage Design </a:t>
            </a:r>
          </a:p>
          <a:p>
            <a:r>
              <a:rPr lang="en-GB" sz="3200" b="1" dirty="0">
                <a:latin typeface="Century Gothic" panose="020B0502020202020204" pitchFamily="34" charset="0"/>
              </a:rPr>
              <a:t>Product Design</a:t>
            </a:r>
          </a:p>
          <a:p>
            <a:r>
              <a:rPr lang="en-GB" sz="3200" b="1" dirty="0">
                <a:latin typeface="Century Gothic" panose="020B0502020202020204" pitchFamily="34" charset="0"/>
              </a:rPr>
              <a:t>Fashion Photographer</a:t>
            </a:r>
          </a:p>
          <a:p>
            <a:r>
              <a:rPr lang="en-GB" sz="3200" b="1" dirty="0">
                <a:latin typeface="Century Gothic" panose="020B0502020202020204" pitchFamily="34" charset="0"/>
              </a:rPr>
              <a:t>Interior Design </a:t>
            </a:r>
          </a:p>
          <a:p>
            <a:r>
              <a:rPr lang="en-GB" sz="3200" b="1" dirty="0">
                <a:latin typeface="Century Gothic" panose="020B0502020202020204" pitchFamily="34" charset="0"/>
              </a:rPr>
              <a:t>Architecture </a:t>
            </a:r>
          </a:p>
          <a:p>
            <a:r>
              <a:rPr lang="en-GB" sz="3200" b="1" dirty="0">
                <a:latin typeface="Century Gothic" panose="020B0502020202020204" pitchFamily="34" charset="0"/>
              </a:rPr>
              <a:t>Illustration </a:t>
            </a:r>
          </a:p>
          <a:p>
            <a:r>
              <a:rPr lang="en-GB" sz="3200" b="1" dirty="0">
                <a:latin typeface="Century Gothic" panose="020B0502020202020204" pitchFamily="34" charset="0"/>
              </a:rPr>
              <a:t>Graphic Design </a:t>
            </a:r>
          </a:p>
          <a:p>
            <a:r>
              <a:rPr lang="en-GB" sz="3200" b="1" dirty="0">
                <a:latin typeface="Century Gothic" panose="020B0502020202020204" pitchFamily="34" charset="0"/>
              </a:rPr>
              <a:t>Publishing </a:t>
            </a:r>
          </a:p>
          <a:p>
            <a:r>
              <a:rPr lang="en-GB" sz="3200" b="1" dirty="0">
                <a:latin typeface="Century Gothic" panose="020B0502020202020204" pitchFamily="34" charset="0"/>
              </a:rPr>
              <a:t>Games Design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5CA773B-671B-499C-9FD8-303AEFF86DAF}"/>
              </a:ext>
            </a:extLst>
          </p:cNvPr>
          <p:cNvSpPr txBox="1">
            <a:spLocks/>
          </p:cNvSpPr>
          <p:nvPr/>
        </p:nvSpPr>
        <p:spPr>
          <a:xfrm>
            <a:off x="183439" y="-242906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2540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C</a:t>
            </a:r>
            <a:r>
              <a:rPr lang="en-GB" b="1" dirty="0" err="1">
                <a:ln w="2540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areers</a:t>
            </a:r>
            <a:r>
              <a:rPr lang="en-GB" b="1" dirty="0">
                <a:ln w="2540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9FAECA-6E0D-42B2-9CA5-14F97AA7BA99}"/>
              </a:ext>
            </a:extLst>
          </p:cNvPr>
          <p:cNvSpPr txBox="1"/>
          <p:nvPr/>
        </p:nvSpPr>
        <p:spPr>
          <a:xfrm>
            <a:off x="3629608" y="162479"/>
            <a:ext cx="8378953" cy="181588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2"/>
                </a:solidFill>
                <a:latin typeface="Century Gothic" panose="020B0502020202020204" pitchFamily="34" charset="0"/>
              </a:rPr>
              <a:t>The UK’s creative industry is worth £115.9 billion, is worth 6% of the entire UK economy and employs 2.3 million people. YOU COULD BE PART OF IT!</a:t>
            </a:r>
            <a:endParaRPr lang="en-GB" sz="2800" b="1" i="1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CEDD6-4608-45A5-A521-87D4A46EE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86186"/>
            <a:ext cx="5187010" cy="517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456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243</TotalTime>
  <Words>561</Words>
  <Application>Microsoft Office PowerPoint</Application>
  <PresentationFormat>Widescreen</PresentationFormat>
  <Paragraphs>60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Century Gothic</vt:lpstr>
      <vt:lpstr>Rockwell</vt:lpstr>
      <vt:lpstr>Rockwell Condensed</vt:lpstr>
      <vt:lpstr>Verdana</vt:lpstr>
      <vt:lpstr>Wingdings</vt:lpstr>
      <vt:lpstr>Wood Type</vt:lpstr>
      <vt:lpstr>GCSE Photography (AQA) </vt:lpstr>
      <vt:lpstr>What is photography?</vt:lpstr>
      <vt:lpstr>Why would I choose it?</vt:lpstr>
      <vt:lpstr>Course structure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GCSE Photography (AQA)</dc:title>
  <dc:creator>Simon Chadwick</dc:creator>
  <cp:lastModifiedBy>Danielle Chester</cp:lastModifiedBy>
  <cp:revision>13</cp:revision>
  <dcterms:created xsi:type="dcterms:W3CDTF">2023-02-06T13:17:10Z</dcterms:created>
  <dcterms:modified xsi:type="dcterms:W3CDTF">2024-01-31T13:12:39Z</dcterms:modified>
</cp:coreProperties>
</file>