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302" r:id="rId6"/>
    <p:sldId id="285" r:id="rId7"/>
    <p:sldId id="287" r:id="rId8"/>
    <p:sldId id="293" r:id="rId9"/>
    <p:sldId id="292" r:id="rId10"/>
    <p:sldId id="297" r:id="rId11"/>
  </p:sldIdLst>
  <p:sldSz cx="12192000" cy="6858000"/>
  <p:notesSz cx="9926638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cky Edlin" initials="BE" lastIdx="0" clrIdx="0">
    <p:extLst>
      <p:ext uri="{19B8F6BF-5375-455C-9EA6-DF929625EA0E}">
        <p15:presenceInfo xmlns:p15="http://schemas.microsoft.com/office/powerpoint/2012/main" userId="S-1-5-21-3650419851-2908292318-3128554887-507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4F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463DC9-59B7-4E68-9D00-CAD2DD7E5E2C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1696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34D558-DB23-4BD0-AD64-BF396DF7A1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2470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7E936D-79BB-40DA-A38E-9386F1689C0D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50900"/>
            <a:ext cx="4075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514663-91B1-49DE-8B9B-E256DB7A55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3007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9265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o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65233-844C-4DBB-933F-A71DFF14A237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AE520-8976-4C99-9AE6-58B8504D7290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13402" y="20708"/>
            <a:ext cx="11997365" cy="6668416"/>
            <a:chOff x="13402" y="20708"/>
            <a:chExt cx="11997365" cy="6668416"/>
          </a:xfrm>
        </p:grpSpPr>
        <p:sp>
          <p:nvSpPr>
            <p:cNvPr id="8" name="Rectangle 7"/>
            <p:cNvSpPr/>
            <p:nvPr/>
          </p:nvSpPr>
          <p:spPr>
            <a:xfrm>
              <a:off x="172994" y="181232"/>
              <a:ext cx="11837773" cy="6507892"/>
            </a:xfrm>
            <a:prstGeom prst="rect">
              <a:avLst/>
            </a:prstGeom>
            <a:noFill/>
            <a:ln w="355600">
              <a:solidFill>
                <a:srgbClr val="EFC34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GB"/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02" y="20708"/>
              <a:ext cx="1162255" cy="327816"/>
            </a:xfrm>
            <a:prstGeom prst="rect">
              <a:avLst/>
            </a:prstGeom>
          </p:spPr>
        </p:pic>
      </p:grpSp>
      <p:sp>
        <p:nvSpPr>
          <p:cNvPr id="11" name="Subtitle 1"/>
          <p:cNvSpPr txBox="1">
            <a:spLocks/>
          </p:cNvSpPr>
          <p:nvPr userDrawn="1"/>
        </p:nvSpPr>
        <p:spPr>
          <a:xfrm>
            <a:off x="2043794" y="6460188"/>
            <a:ext cx="9144000" cy="45787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i="1" dirty="0"/>
              <a:t>RESPECTFUL </a:t>
            </a:r>
            <a:r>
              <a:rPr lang="en-GB" sz="2000" i="1" dirty="0"/>
              <a:t>^</a:t>
            </a:r>
            <a:r>
              <a:rPr lang="en-GB" i="1" dirty="0"/>
              <a:t> RESILIENT </a:t>
            </a:r>
            <a:r>
              <a:rPr lang="en-GB" sz="2000" i="1" dirty="0"/>
              <a:t>^</a:t>
            </a:r>
            <a:r>
              <a:rPr lang="en-GB" i="1" dirty="0"/>
              <a:t> RESOURCEFUL </a:t>
            </a:r>
            <a:r>
              <a:rPr lang="en-GB" sz="2000" i="1" dirty="0"/>
              <a:t>^ </a:t>
            </a:r>
            <a:r>
              <a:rPr lang="en-GB" i="1" dirty="0"/>
              <a:t>RESPONSIBLE</a:t>
            </a:r>
          </a:p>
        </p:txBody>
      </p:sp>
    </p:spTree>
    <p:extLst>
      <p:ext uri="{BB962C8B-B14F-4D97-AF65-F5344CB8AC3E}">
        <p14:creationId xmlns:p14="http://schemas.microsoft.com/office/powerpoint/2010/main" val="913959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65233-844C-4DBB-933F-A71DFF14A237}" type="datetimeFigureOut">
              <a:rPr lang="en-GB" smtClean="0"/>
              <a:t>06/02/2025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AE520-8976-4C99-9AE6-58B8504D7290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177113" y="199072"/>
            <a:ext cx="11837773" cy="6507892"/>
          </a:xfrm>
          <a:prstGeom prst="rect">
            <a:avLst/>
          </a:prstGeom>
          <a:noFill/>
          <a:ln w="355600">
            <a:solidFill>
              <a:srgbClr val="EFC3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pic>
        <p:nvPicPr>
          <p:cNvPr id="7" name="Picture 6"/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8045"/>
            <a:ext cx="12192000" cy="3410465"/>
          </a:xfrm>
          <a:prstGeom prst="rect">
            <a:avLst/>
          </a:prstGeom>
        </p:spPr>
      </p:pic>
      <p:sp>
        <p:nvSpPr>
          <p:cNvPr id="9" name="Subtitle 1"/>
          <p:cNvSpPr txBox="1">
            <a:spLocks/>
          </p:cNvSpPr>
          <p:nvPr userDrawn="1"/>
        </p:nvSpPr>
        <p:spPr>
          <a:xfrm>
            <a:off x="1863490" y="6509599"/>
            <a:ext cx="9144000" cy="16557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i="1" dirty="0"/>
              <a:t>RESPECTFUL </a:t>
            </a:r>
            <a:r>
              <a:rPr lang="en-GB" sz="2000" i="1" dirty="0"/>
              <a:t>^</a:t>
            </a:r>
            <a:r>
              <a:rPr lang="en-GB" i="1" dirty="0"/>
              <a:t> RESILIENT </a:t>
            </a:r>
            <a:r>
              <a:rPr lang="en-GB" sz="2000" i="1" dirty="0"/>
              <a:t>^</a:t>
            </a:r>
            <a:r>
              <a:rPr lang="en-GB" i="1" dirty="0"/>
              <a:t> RESOURCEFUL </a:t>
            </a:r>
            <a:r>
              <a:rPr lang="en-GB" sz="2000" i="1" dirty="0"/>
              <a:t>^ </a:t>
            </a:r>
            <a:r>
              <a:rPr lang="en-GB" i="1" dirty="0"/>
              <a:t>RESPONSIBLE</a:t>
            </a:r>
          </a:p>
        </p:txBody>
      </p:sp>
    </p:spTree>
    <p:extLst>
      <p:ext uri="{BB962C8B-B14F-4D97-AF65-F5344CB8AC3E}">
        <p14:creationId xmlns:p14="http://schemas.microsoft.com/office/powerpoint/2010/main" val="1407821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45989" y="3527508"/>
            <a:ext cx="1148354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8000" dirty="0">
              <a:solidFill>
                <a:srgbClr val="1B4F20"/>
              </a:solidFill>
              <a:latin typeface="Candara" panose="020E0502030303020204" pitchFamily="34" charset="0"/>
            </a:endParaRPr>
          </a:p>
          <a:p>
            <a:pPr algn="ctr"/>
            <a:endParaRPr lang="en-GB" sz="8000" dirty="0">
              <a:solidFill>
                <a:srgbClr val="1B4F20"/>
              </a:solidFill>
              <a:latin typeface="Candara" panose="020E0502030303020204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 idx="4294967295"/>
          </p:nvPr>
        </p:nvSpPr>
        <p:spPr>
          <a:xfrm>
            <a:off x="345989" y="4320209"/>
            <a:ext cx="11387111" cy="2045031"/>
          </a:xfrm>
        </p:spPr>
        <p:txBody>
          <a:bodyPr>
            <a:normAutofit fontScale="90000"/>
          </a:bodyPr>
          <a:lstStyle/>
          <a:p>
            <a:pPr algn="ctr"/>
            <a:r>
              <a:rPr lang="en-GB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Science  </a:t>
            </a:r>
            <a:br>
              <a:rPr lang="en-GB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</a:br>
            <a:endParaRPr lang="en-GB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185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365761" y="2160589"/>
            <a:ext cx="11477896" cy="43360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Clr>
                <a:srgbClr val="90C226"/>
              </a:buClr>
              <a:buNone/>
            </a:pPr>
            <a:endParaRPr lang="en-GB" sz="4000" dirty="0">
              <a:solidFill>
                <a:srgbClr val="1B4F20"/>
              </a:solidFill>
              <a:latin typeface="Candara" panose="020E0502030303020204" pitchFamily="34" charset="0"/>
            </a:endParaRPr>
          </a:p>
        </p:txBody>
      </p:sp>
      <p:sp>
        <p:nvSpPr>
          <p:cNvPr id="5" name="Control 1"/>
          <p:cNvSpPr>
            <a:spLocks noChangeArrowheads="1" noChangeShapeType="1"/>
          </p:cNvSpPr>
          <p:nvPr/>
        </p:nvSpPr>
        <p:spPr bwMode="auto">
          <a:xfrm>
            <a:off x="649288" y="5726113"/>
            <a:ext cx="4329112" cy="210661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954156" y="2160589"/>
            <a:ext cx="10588555" cy="3842745"/>
          </a:xfrm>
        </p:spPr>
        <p:txBody>
          <a:bodyPr>
            <a:normAutofit fontScale="92500" lnSpcReduction="10000"/>
          </a:bodyPr>
          <a:lstStyle/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GB" sz="3500" dirty="0">
                <a:latin typeface="Comic Sans MS" panose="030F0702030302020204" pitchFamily="66" charset="0"/>
              </a:rPr>
              <a:t>Edexcel exam board 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GB" sz="3500" dirty="0">
              <a:latin typeface="Comic Sans MS" panose="030F0702030302020204" pitchFamily="66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GB" sz="3500" dirty="0">
                <a:latin typeface="Comic Sans MS" panose="030F0702030302020204" pitchFamily="66" charset="0"/>
              </a:rPr>
              <a:t>No coursework 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GB" sz="3500" dirty="0">
              <a:latin typeface="Comic Sans MS" panose="030F0702030302020204" pitchFamily="66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GB" sz="3500" dirty="0">
                <a:latin typeface="Comic Sans MS" panose="030F0702030302020204" pitchFamily="66" charset="0"/>
              </a:rPr>
              <a:t>Core </a:t>
            </a:r>
            <a:r>
              <a:rPr lang="en-GB" sz="3500" dirty="0" err="1">
                <a:latin typeface="Comic Sans MS" panose="030F0702030302020204" pitchFamily="66" charset="0"/>
              </a:rPr>
              <a:t>practicals</a:t>
            </a:r>
            <a:r>
              <a:rPr lang="en-GB" sz="3500" dirty="0">
                <a:latin typeface="Comic Sans MS" panose="030F0702030302020204" pitchFamily="66" charset="0"/>
              </a:rPr>
              <a:t> – assessed within exam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GB" sz="3500" dirty="0">
              <a:latin typeface="Comic Sans MS" panose="030F0702030302020204" pitchFamily="66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GB" sz="3500" dirty="0">
                <a:latin typeface="Comic Sans MS" panose="030F0702030302020204" pitchFamily="66" charset="0"/>
              </a:rPr>
              <a:t>Grading 1-9  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2C3D474-93B5-4198-A2E9-C70EFB800CA0}"/>
              </a:ext>
            </a:extLst>
          </p:cNvPr>
          <p:cNvSpPr txBox="1">
            <a:spLocks/>
          </p:cNvSpPr>
          <p:nvPr/>
        </p:nvSpPr>
        <p:spPr>
          <a:xfrm>
            <a:off x="1501489" y="361406"/>
            <a:ext cx="8596668" cy="156693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400" b="1" dirty="0">
                <a:latin typeface="Comic Sans MS" panose="030F0702030302020204" pitchFamily="66" charset="0"/>
              </a:rPr>
              <a:t>Overview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1BA6B15-60FA-4F3D-BB81-B53126C98D0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016" t="34785" r="58152" b="53543"/>
          <a:stretch/>
        </p:blipFill>
        <p:spPr>
          <a:xfrm>
            <a:off x="7457589" y="1862070"/>
            <a:ext cx="3780255" cy="1566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298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925B3-CE8E-40E7-BB96-A8E617245D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4487" y="671789"/>
            <a:ext cx="9144000" cy="799202"/>
          </a:xfrm>
        </p:spPr>
        <p:txBody>
          <a:bodyPr>
            <a:normAutofit fontScale="90000"/>
          </a:bodyPr>
          <a:lstStyle/>
          <a:p>
            <a:r>
              <a:rPr lang="en-GB" sz="5400" b="1" dirty="0">
                <a:latin typeface="Comic Sans MS" panose="030F0702030302020204" pitchFamily="66" charset="0"/>
              </a:rPr>
              <a:t>Combined Science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1F01F0-66BF-4D87-BA4E-718AB040CB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6835" y="1643270"/>
            <a:ext cx="11131826" cy="4542941"/>
          </a:xfrm>
        </p:spPr>
        <p:txBody>
          <a:bodyPr>
            <a:normAutofit fontScale="92500" lnSpcReduction="20000"/>
          </a:bodyPr>
          <a:lstStyle/>
          <a:p>
            <a:pPr marL="0" indent="0" algn="l">
              <a:buNone/>
            </a:pPr>
            <a:r>
              <a:rPr lang="en-GB" sz="3100" b="1" u="sng" dirty="0">
                <a:latin typeface="Comic Sans MS" panose="030F0702030302020204" pitchFamily="66" charset="0"/>
              </a:rPr>
              <a:t>You will get 2 GCSEs – Science</a:t>
            </a:r>
          </a:p>
          <a:p>
            <a:pPr marL="0" indent="0" algn="l">
              <a:buNone/>
            </a:pPr>
            <a:endParaRPr lang="en-GB" sz="3100" b="1" u="sng" dirty="0">
              <a:latin typeface="Comic Sans MS" panose="030F0702030302020204" pitchFamily="66" charset="0"/>
            </a:endParaRPr>
          </a:p>
          <a:p>
            <a:pPr algn="l">
              <a:buFont typeface="Wingdings" panose="05000000000000000000" pitchFamily="2" charset="2"/>
              <a:buChar char="q"/>
            </a:pPr>
            <a:r>
              <a:rPr lang="en-GB" sz="3100" dirty="0">
                <a:latin typeface="Comic Sans MS" panose="030F0702030302020204" pitchFamily="66" charset="0"/>
              </a:rPr>
              <a:t>Covers Biology, Chemistry and Physics</a:t>
            </a:r>
          </a:p>
          <a:p>
            <a:pPr algn="l">
              <a:buFont typeface="Wingdings" panose="05000000000000000000" pitchFamily="2" charset="2"/>
              <a:buChar char="q"/>
            </a:pPr>
            <a:r>
              <a:rPr lang="en-GB" sz="3100" dirty="0">
                <a:latin typeface="Comic Sans MS" panose="030F0702030302020204" pitchFamily="66" charset="0"/>
              </a:rPr>
              <a:t>6 exams – </a:t>
            </a:r>
          </a:p>
          <a:p>
            <a:pPr algn="l"/>
            <a:r>
              <a:rPr lang="en-GB" sz="3100" dirty="0">
                <a:latin typeface="Comic Sans MS" panose="030F0702030302020204" pitchFamily="66" charset="0"/>
              </a:rPr>
              <a:t>Biology: B1, B2</a:t>
            </a:r>
          </a:p>
          <a:p>
            <a:pPr algn="l"/>
            <a:r>
              <a:rPr lang="en-GB" sz="3100" dirty="0">
                <a:latin typeface="Comic Sans MS" panose="030F0702030302020204" pitchFamily="66" charset="0"/>
              </a:rPr>
              <a:t>Chemistry: C1, C2</a:t>
            </a:r>
          </a:p>
          <a:p>
            <a:pPr algn="l"/>
            <a:r>
              <a:rPr lang="en-GB" sz="3100" dirty="0">
                <a:latin typeface="Comic Sans MS" panose="030F0702030302020204" pitchFamily="66" charset="0"/>
              </a:rPr>
              <a:t>Physics: P1, P2</a:t>
            </a:r>
          </a:p>
          <a:p>
            <a:pPr algn="l">
              <a:buFont typeface="Wingdings" panose="05000000000000000000" pitchFamily="2" charset="2"/>
              <a:buChar char="q"/>
            </a:pPr>
            <a:r>
              <a:rPr lang="en-GB" sz="3100" dirty="0">
                <a:latin typeface="Comic Sans MS" panose="030F0702030302020204" pitchFamily="66" charset="0"/>
              </a:rPr>
              <a:t>All exams are 1 hour 10 minutes / 60 marks</a:t>
            </a:r>
          </a:p>
          <a:p>
            <a:pPr algn="l">
              <a:buFont typeface="Wingdings" panose="05000000000000000000" pitchFamily="2" charset="2"/>
              <a:buChar char="q"/>
            </a:pPr>
            <a:r>
              <a:rPr lang="en-GB" sz="3100" dirty="0">
                <a:latin typeface="Comic Sans MS" panose="030F0702030302020204" pitchFamily="66" charset="0"/>
              </a:rPr>
              <a:t>Foundation (1-5) and Higher (4-9) available</a:t>
            </a:r>
          </a:p>
          <a:p>
            <a:pPr algn="l">
              <a:buFont typeface="Wingdings" panose="05000000000000000000" pitchFamily="2" charset="2"/>
              <a:buChar char="q"/>
            </a:pPr>
            <a:r>
              <a:rPr lang="en-GB" sz="3200" dirty="0">
                <a:latin typeface="Comic Sans MS" panose="030F0702030302020204" pitchFamily="66" charset="0"/>
              </a:rPr>
              <a:t>6 hours / week </a:t>
            </a:r>
          </a:p>
          <a:p>
            <a:pPr algn="l"/>
            <a:endParaRPr lang="en-GB" sz="3100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8007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925B3-CE8E-40E7-BB96-A8E617245D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3339" y="569843"/>
            <a:ext cx="11158331" cy="1033670"/>
          </a:xfrm>
        </p:spPr>
        <p:txBody>
          <a:bodyPr>
            <a:normAutofit/>
          </a:bodyPr>
          <a:lstStyle/>
          <a:p>
            <a:r>
              <a:rPr lang="en-GB" sz="5400" b="1" dirty="0">
                <a:latin typeface="Comic Sans MS" panose="030F0702030302020204" pitchFamily="66" charset="0"/>
              </a:rPr>
              <a:t>Separate Sciences</a:t>
            </a:r>
            <a:endParaRPr lang="en-GB" sz="5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1F01F0-66BF-4D87-BA4E-718AB040CB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3339" y="1948070"/>
            <a:ext cx="11158331" cy="4015408"/>
          </a:xfrm>
        </p:spPr>
        <p:txBody>
          <a:bodyPr>
            <a:normAutofit fontScale="92500" lnSpcReduction="10000"/>
          </a:bodyPr>
          <a:lstStyle/>
          <a:p>
            <a:r>
              <a:rPr lang="en-GB" sz="3200" b="1" dirty="0">
                <a:latin typeface="Comic Sans MS" panose="030F0702030302020204" pitchFamily="66" charset="0"/>
              </a:rPr>
              <a:t>You will get </a:t>
            </a:r>
            <a:r>
              <a:rPr lang="en-GB" sz="3200" b="1" u="sng" dirty="0">
                <a:latin typeface="Comic Sans MS" panose="030F0702030302020204" pitchFamily="66" charset="0"/>
              </a:rPr>
              <a:t>3 GCSEs </a:t>
            </a:r>
            <a:r>
              <a:rPr lang="en-GB" sz="3200" b="1" dirty="0">
                <a:latin typeface="Comic Sans MS" panose="030F0702030302020204" pitchFamily="66" charset="0"/>
              </a:rPr>
              <a:t>– Biology, Chemistry and Physics</a:t>
            </a:r>
          </a:p>
          <a:p>
            <a:pPr algn="l">
              <a:buFont typeface="Wingdings" panose="05000000000000000000" pitchFamily="2" charset="2"/>
              <a:buChar char="q"/>
            </a:pPr>
            <a:r>
              <a:rPr lang="en-GB" sz="3000" dirty="0">
                <a:latin typeface="Comic Sans MS" panose="030F0702030302020204" pitchFamily="66" charset="0"/>
              </a:rPr>
              <a:t>6 exams – </a:t>
            </a:r>
          </a:p>
          <a:p>
            <a:pPr marL="0" indent="0" algn="l">
              <a:buNone/>
            </a:pPr>
            <a:r>
              <a:rPr lang="en-GB" sz="3000" dirty="0">
                <a:latin typeface="Comic Sans MS" panose="030F0702030302020204" pitchFamily="66" charset="0"/>
              </a:rPr>
              <a:t>Biology: B1, B2</a:t>
            </a:r>
          </a:p>
          <a:p>
            <a:pPr marL="0" indent="0" algn="l">
              <a:buNone/>
            </a:pPr>
            <a:r>
              <a:rPr lang="en-GB" sz="3000" dirty="0">
                <a:latin typeface="Comic Sans MS" panose="030F0702030302020204" pitchFamily="66" charset="0"/>
              </a:rPr>
              <a:t>Chemistry: C1, C2</a:t>
            </a:r>
          </a:p>
          <a:p>
            <a:pPr marL="0" indent="0" algn="l">
              <a:buNone/>
            </a:pPr>
            <a:r>
              <a:rPr lang="en-GB" sz="3000" dirty="0">
                <a:latin typeface="Comic Sans MS" panose="030F0702030302020204" pitchFamily="66" charset="0"/>
              </a:rPr>
              <a:t>Physics: P1, P2</a:t>
            </a:r>
          </a:p>
          <a:p>
            <a:pPr algn="l">
              <a:buFont typeface="Wingdings" panose="05000000000000000000" pitchFamily="2" charset="2"/>
              <a:buChar char="q"/>
            </a:pPr>
            <a:r>
              <a:rPr lang="en-GB" sz="3000" dirty="0">
                <a:latin typeface="Comic Sans MS" panose="030F0702030302020204" pitchFamily="66" charset="0"/>
              </a:rPr>
              <a:t>All exams are 1 hour 45 minutes / 100 marks    </a:t>
            </a:r>
          </a:p>
          <a:p>
            <a:pPr algn="l">
              <a:buFont typeface="Wingdings" panose="05000000000000000000" pitchFamily="2" charset="2"/>
              <a:buChar char="q"/>
            </a:pPr>
            <a:r>
              <a:rPr lang="en-GB" sz="3000" dirty="0">
                <a:latin typeface="Comic Sans MS" panose="030F0702030302020204" pitchFamily="66" charset="0"/>
              </a:rPr>
              <a:t>Foundation (1-5) and Higher (4-9) available</a:t>
            </a:r>
          </a:p>
          <a:p>
            <a:pPr algn="l">
              <a:buFont typeface="Wingdings" panose="05000000000000000000" pitchFamily="2" charset="2"/>
              <a:buChar char="q"/>
            </a:pPr>
            <a:r>
              <a:rPr lang="en-GB" sz="3000" dirty="0">
                <a:latin typeface="Comic Sans MS" panose="030F0702030302020204" pitchFamily="66" charset="0"/>
              </a:rPr>
              <a:t>6 hours / week</a:t>
            </a:r>
          </a:p>
          <a:p>
            <a:pPr algn="l"/>
            <a:endParaRPr lang="en-GB" sz="3000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8973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239" y="887775"/>
            <a:ext cx="11396868" cy="1188575"/>
          </a:xfrm>
        </p:spPr>
        <p:txBody>
          <a:bodyPr>
            <a:normAutofit fontScale="90000"/>
          </a:bodyPr>
          <a:lstStyle/>
          <a:p>
            <a:r>
              <a:rPr lang="en-GB" b="1" dirty="0">
                <a:latin typeface="Comic Sans MS" panose="030F0702030302020204" pitchFamily="66" charset="0"/>
              </a:rPr>
              <a:t>Assessing mathematical skills in Science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6591" y="2369127"/>
            <a:ext cx="11106165" cy="3690851"/>
          </a:xfrm>
        </p:spPr>
        <p:txBody>
          <a:bodyPr>
            <a:normAutofit/>
          </a:bodyPr>
          <a:lstStyle/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GB" dirty="0"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All Science courses will cover a list of required mathematical skills.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GB" dirty="0"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For Foundation tier, this will be at the level of KS3 maths.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GB" dirty="0"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For Higher tier, this will be at the level of Foundation tier maths.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GB" dirty="0"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There are different weightings for maths within the exams: </a:t>
            </a:r>
          </a:p>
          <a:p>
            <a:pPr marL="800100" lvl="1" indent="-342900" algn="l">
              <a:buFont typeface="Wingdings" panose="05000000000000000000" pitchFamily="2" charset="2"/>
              <a:buChar char="q"/>
            </a:pPr>
            <a:r>
              <a:rPr lang="en-GB" sz="2400" dirty="0"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Combined science 20%</a:t>
            </a:r>
          </a:p>
          <a:p>
            <a:pPr marL="800100" lvl="1" indent="-342900" algn="l">
              <a:buFont typeface="Wingdings" panose="05000000000000000000" pitchFamily="2" charset="2"/>
              <a:buChar char="q"/>
            </a:pPr>
            <a:r>
              <a:rPr lang="en-GB" sz="2400" dirty="0"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Biology 10%</a:t>
            </a:r>
          </a:p>
          <a:p>
            <a:pPr marL="800100" lvl="1" indent="-342900" algn="l">
              <a:buFont typeface="Wingdings" panose="05000000000000000000" pitchFamily="2" charset="2"/>
              <a:buChar char="q"/>
            </a:pPr>
            <a:r>
              <a:rPr lang="en-GB" sz="2400" dirty="0"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Chemistry 20%</a:t>
            </a:r>
          </a:p>
          <a:p>
            <a:pPr marL="800100" lvl="1" indent="-342900" algn="l">
              <a:buFont typeface="Wingdings" panose="05000000000000000000" pitchFamily="2" charset="2"/>
              <a:buChar char="q"/>
            </a:pPr>
            <a:r>
              <a:rPr lang="en-GB" sz="2400" dirty="0"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Physics 30%</a:t>
            </a:r>
          </a:p>
        </p:txBody>
      </p:sp>
    </p:spTree>
    <p:extLst>
      <p:ext uri="{BB962C8B-B14F-4D97-AF65-F5344CB8AC3E}">
        <p14:creationId xmlns:p14="http://schemas.microsoft.com/office/powerpoint/2010/main" val="2814749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10328"/>
            <a:ext cx="11410122" cy="1188575"/>
          </a:xfrm>
        </p:spPr>
        <p:txBody>
          <a:bodyPr>
            <a:noAutofit/>
          </a:bodyPr>
          <a:lstStyle/>
          <a:p>
            <a:r>
              <a:rPr lang="en-GB" sz="5400" b="1" dirty="0">
                <a:latin typeface="Comic Sans MS" panose="030F0702030302020204" pitchFamily="66" charset="0"/>
              </a:rPr>
              <a:t>Assessing practical skills in Science</a:t>
            </a:r>
            <a:endParaRPr lang="en-GB" sz="5400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4771" y="2369127"/>
            <a:ext cx="10897985" cy="3690851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GB" sz="2800" dirty="0">
                <a:latin typeface="Comic Sans MS" panose="030F0702030302020204" pitchFamily="66" charset="0"/>
              </a:rPr>
              <a:t>16 core </a:t>
            </a:r>
            <a:r>
              <a:rPr lang="en-GB" sz="2800" dirty="0" err="1">
                <a:latin typeface="Comic Sans MS" panose="030F0702030302020204" pitchFamily="66" charset="0"/>
              </a:rPr>
              <a:t>practicals</a:t>
            </a:r>
            <a:r>
              <a:rPr lang="en-GB" sz="2800" dirty="0">
                <a:latin typeface="Comic Sans MS" panose="030F0702030302020204" pitchFamily="66" charset="0"/>
              </a:rPr>
              <a:t> will be completed in the Combined Science course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GB" sz="2800" dirty="0">
              <a:latin typeface="Comic Sans MS" panose="030F0702030302020204" pitchFamily="66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GB" sz="2800" dirty="0">
                <a:latin typeface="Comic Sans MS" panose="030F0702030302020204" pitchFamily="66" charset="0"/>
              </a:rPr>
              <a:t>8 core </a:t>
            </a:r>
            <a:r>
              <a:rPr lang="en-GB" sz="2800" dirty="0" err="1">
                <a:latin typeface="Comic Sans MS" panose="030F0702030302020204" pitchFamily="66" charset="0"/>
              </a:rPr>
              <a:t>practicals</a:t>
            </a:r>
            <a:r>
              <a:rPr lang="en-GB" sz="2800" dirty="0">
                <a:latin typeface="Comic Sans MS" panose="030F0702030302020204" pitchFamily="66" charset="0"/>
              </a:rPr>
              <a:t> will be completed in each of the separate science courses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GB" sz="2800" dirty="0">
              <a:latin typeface="Comic Sans MS" panose="030F0702030302020204" pitchFamily="66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GB" sz="2800" dirty="0"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Knowledge and understanding of these core </a:t>
            </a:r>
            <a:r>
              <a:rPr lang="en-GB" sz="2800" dirty="0" err="1"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practicals</a:t>
            </a:r>
            <a:r>
              <a:rPr lang="en-GB" sz="2800" dirty="0">
                <a:latin typeface="Comic Sans MS" panose="030F0702030302020204" pitchFamily="66" charset="0"/>
                <a:ea typeface="Verdana" panose="020B0604030504040204" pitchFamily="34" charset="0"/>
                <a:cs typeface="Verdana" panose="020B0604030504040204" pitchFamily="34" charset="0"/>
              </a:rPr>
              <a:t>, as well as investigative skills will be tested in the exams (15% of marks).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92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73085"/>
            <a:ext cx="9144000" cy="1047259"/>
          </a:xfrm>
        </p:spPr>
        <p:txBody>
          <a:bodyPr>
            <a:normAutofit/>
          </a:bodyPr>
          <a:lstStyle/>
          <a:p>
            <a:r>
              <a:rPr lang="en-GB" sz="5400" b="1" dirty="0">
                <a:latin typeface="Comic Sans MS" panose="030F0702030302020204" pitchFamily="66" charset="0"/>
              </a:rPr>
              <a:t>Resources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1021" y="1820344"/>
            <a:ext cx="10795462" cy="3787977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GB" sz="2800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Active Learn</a:t>
            </a:r>
            <a:r>
              <a:rPr lang="en-GB" sz="28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, an online resource which has feedback and guidance – students given login</a:t>
            </a:r>
          </a:p>
          <a:p>
            <a:pPr marL="342900" indent="-342900" algn="l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GB" sz="2800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GCSE pod</a:t>
            </a:r>
            <a:r>
              <a:rPr lang="en-GB" sz="28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has short podcasts containing informative science content.</a:t>
            </a:r>
          </a:p>
          <a:p>
            <a:pPr marL="342900" indent="-342900" algn="l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GB" sz="2800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BBC </a:t>
            </a:r>
            <a:r>
              <a:rPr lang="en-GB" sz="2800" b="1" dirty="0" err="1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Bitesize</a:t>
            </a:r>
            <a:endParaRPr lang="en-GB" sz="2800" b="1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l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en-GB" sz="2800" b="1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Revision guides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AB3302-1632-4ED5-B9CD-1A6E2979953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565" t="41155" r="57583" b="45312"/>
          <a:stretch/>
        </p:blipFill>
        <p:spPr>
          <a:xfrm>
            <a:off x="4004326" y="3714332"/>
            <a:ext cx="1616765" cy="156698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BCB4EC0-10A9-4E4E-BFC9-E22053F5356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9348" t="39995" r="51740" b="43904"/>
          <a:stretch/>
        </p:blipFill>
        <p:spPr>
          <a:xfrm>
            <a:off x="6096000" y="3945995"/>
            <a:ext cx="2305879" cy="1103654"/>
          </a:xfrm>
          <a:prstGeom prst="rect">
            <a:avLst/>
          </a:prstGeom>
        </p:spPr>
      </p:pic>
      <p:pic>
        <p:nvPicPr>
          <p:cNvPr id="4" name="Picture 2" descr="Image result for cgp 9-1 science">
            <a:extLst>
              <a:ext uri="{FF2B5EF4-FFF2-40B4-BE49-F238E27FC236}">
                <a16:creationId xmlns:a16="http://schemas.microsoft.com/office/drawing/2014/main" id="{466027A3-F2EA-B624-2F0E-E4D5CB6B40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3819" y="3717528"/>
            <a:ext cx="1438963" cy="2037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6CFA059-3F81-725B-806D-D5BFDF7FA91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32839" y="3714332"/>
            <a:ext cx="1449431" cy="2055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542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E0477ACCB38E4C9AADEB3F55C40A2B" ma:contentTypeVersion="6" ma:contentTypeDescription="Create a new document." ma:contentTypeScope="" ma:versionID="abc63b7810fbd52d417de1d000ef4851">
  <xsd:schema xmlns:xsd="http://www.w3.org/2001/XMLSchema" xmlns:xs="http://www.w3.org/2001/XMLSchema" xmlns:p="http://schemas.microsoft.com/office/2006/metadata/properties" xmlns:ns2="72c03a3f-6c9b-4699-9b1b-763899a8abce" xmlns:ns3="7b94cddc-b928-40b7-9d0c-7426e6f21deb" targetNamespace="http://schemas.microsoft.com/office/2006/metadata/properties" ma:root="true" ma:fieldsID="344d44efa20c4ae8a173fc7d4f1c3a02" ns2:_="" ns3:_="">
    <xsd:import namespace="72c03a3f-6c9b-4699-9b1b-763899a8abce"/>
    <xsd:import namespace="7b94cddc-b928-40b7-9d0c-7426e6f21de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c03a3f-6c9b-4699-9b1b-763899a8abc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94cddc-b928-40b7-9d0c-7426e6f21de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b94cddc-b928-40b7-9d0c-7426e6f21deb">
      <UserInfo>
        <DisplayName>CYA Staff</DisplayName>
        <AccountId>12</AccountId>
        <AccountType/>
      </UserInfo>
      <UserInfo>
        <DisplayName>Emma Lynskey</DisplayName>
        <AccountId>17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E9A12FEE-BD83-4D38-928C-A941342897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8A0F339-E28E-4C88-9387-34FBA17758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2c03a3f-6c9b-4699-9b1b-763899a8abce"/>
    <ds:schemaRef ds:uri="7b94cddc-b928-40b7-9d0c-7426e6f21d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FC1DA62-9523-4172-8004-9658200077BE}">
  <ds:schemaRefs>
    <ds:schemaRef ds:uri="72c03a3f-6c9b-4699-9b1b-763899a8abce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  <ds:schemaRef ds:uri="http://schemas.microsoft.com/office/2006/metadata/properties"/>
    <ds:schemaRef ds:uri="7b94cddc-b928-40b7-9d0c-7426e6f21deb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12788</TotalTime>
  <Words>281</Words>
  <Application>Microsoft Office PowerPoint</Application>
  <PresentationFormat>Widescreen</PresentationFormat>
  <Paragraphs>49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Candara</vt:lpstr>
      <vt:lpstr>Comic Sans MS</vt:lpstr>
      <vt:lpstr>Wingdings</vt:lpstr>
      <vt:lpstr>Office Theme</vt:lpstr>
      <vt:lpstr>Science   </vt:lpstr>
      <vt:lpstr>PowerPoint Presentation</vt:lpstr>
      <vt:lpstr>Combined Science </vt:lpstr>
      <vt:lpstr>Separate Sciences</vt:lpstr>
      <vt:lpstr>Assessing mathematical skills in Science</vt:lpstr>
      <vt:lpstr>Assessing practical skills in Science</vt:lpstr>
      <vt:lpstr>Resources </vt:lpstr>
    </vt:vector>
  </TitlesOfParts>
  <Company>CYA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Ashley Ottewell</dc:creator>
  <cp:lastModifiedBy>Louise Coulson</cp:lastModifiedBy>
  <cp:revision>166</cp:revision>
  <cp:lastPrinted>2018-08-23T13:42:51Z</cp:lastPrinted>
  <dcterms:created xsi:type="dcterms:W3CDTF">2017-03-16T10:05:27Z</dcterms:created>
  <dcterms:modified xsi:type="dcterms:W3CDTF">2025-02-06T10:49:20Z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0x010100D8E0477ACCB38E4C9AADEB3F55C40A2B</vt:lpwstr>
  </property>
</Properties>
</file>