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83" r:id="rId6"/>
    <p:sldId id="284" r:id="rId7"/>
    <p:sldId id="290" r:id="rId8"/>
    <p:sldId id="285" r:id="rId9"/>
    <p:sldId id="286" r:id="rId10"/>
    <p:sldId id="287" r:id="rId11"/>
    <p:sldId id="288" r:id="rId12"/>
    <p:sldId id="289" r:id="rId13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cky Edlin" initials="BE" lastIdx="0" clrIdx="0">
    <p:extLst>
      <p:ext uri="{19B8F6BF-5375-455C-9EA6-DF929625EA0E}">
        <p15:presenceInfo xmlns:p15="http://schemas.microsoft.com/office/powerpoint/2012/main" userId="S-1-5-21-3650419851-2908292318-3128554887-50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4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63DC9-59B7-4E68-9D00-CAD2DD7E5E2C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4D558-DB23-4BD0-AD64-BF396DF7A1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247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E936D-79BB-40DA-A38E-9386F1689C0D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14663-91B1-49DE-8B9B-E256DB7A5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00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926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o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3402" y="20708"/>
            <a:ext cx="11997365" cy="6668416"/>
            <a:chOff x="13402" y="20708"/>
            <a:chExt cx="11997365" cy="6668416"/>
          </a:xfrm>
        </p:grpSpPr>
        <p:sp>
          <p:nvSpPr>
            <p:cNvPr id="8" name="Rectangle 7"/>
            <p:cNvSpPr/>
            <p:nvPr/>
          </p:nvSpPr>
          <p:spPr>
            <a:xfrm>
              <a:off x="172994" y="181232"/>
              <a:ext cx="11837773" cy="6507892"/>
            </a:xfrm>
            <a:prstGeom prst="rect">
              <a:avLst/>
            </a:prstGeom>
            <a:noFill/>
            <a:ln w="355600">
              <a:solidFill>
                <a:srgbClr val="EFC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2" y="20708"/>
              <a:ext cx="1162255" cy="327816"/>
            </a:xfrm>
            <a:prstGeom prst="rect">
              <a:avLst/>
            </a:prstGeom>
          </p:spPr>
        </p:pic>
      </p:grpSp>
      <p:sp>
        <p:nvSpPr>
          <p:cNvPr id="11" name="Subtitle 1"/>
          <p:cNvSpPr txBox="1">
            <a:spLocks/>
          </p:cNvSpPr>
          <p:nvPr userDrawn="1"/>
        </p:nvSpPr>
        <p:spPr>
          <a:xfrm>
            <a:off x="2043794" y="6460188"/>
            <a:ext cx="9144000" cy="4578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i="1" dirty="0"/>
              <a:t>RESPECTFUL </a:t>
            </a:r>
            <a:r>
              <a:rPr lang="en-GB" sz="2000" i="1" dirty="0"/>
              <a:t>^</a:t>
            </a:r>
            <a:r>
              <a:rPr lang="en-GB" i="1" dirty="0"/>
              <a:t> RESILIENT </a:t>
            </a:r>
            <a:r>
              <a:rPr lang="en-GB" sz="2000" i="1" dirty="0"/>
              <a:t>^</a:t>
            </a:r>
            <a:r>
              <a:rPr lang="en-GB" i="1" dirty="0"/>
              <a:t> RESOURCEFUL </a:t>
            </a:r>
            <a:r>
              <a:rPr lang="en-GB" sz="2000" i="1" dirty="0"/>
              <a:t>^ </a:t>
            </a:r>
            <a:r>
              <a:rPr lang="en-GB" i="1" dirty="0"/>
              <a:t>RESPONSIBLE</a:t>
            </a:r>
          </a:p>
        </p:txBody>
      </p:sp>
    </p:spTree>
    <p:extLst>
      <p:ext uri="{BB962C8B-B14F-4D97-AF65-F5344CB8AC3E}">
        <p14:creationId xmlns:p14="http://schemas.microsoft.com/office/powerpoint/2010/main" val="91395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65233-844C-4DBB-933F-A71DFF14A237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177113" y="199072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7" name="Picture 6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045"/>
            <a:ext cx="12192000" cy="3410465"/>
          </a:xfrm>
          <a:prstGeom prst="rect">
            <a:avLst/>
          </a:prstGeom>
        </p:spPr>
      </p:pic>
      <p:sp>
        <p:nvSpPr>
          <p:cNvPr id="9" name="Subtitle 1"/>
          <p:cNvSpPr txBox="1">
            <a:spLocks/>
          </p:cNvSpPr>
          <p:nvPr userDrawn="1"/>
        </p:nvSpPr>
        <p:spPr>
          <a:xfrm>
            <a:off x="1863490" y="6509599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i="1" dirty="0"/>
              <a:t>RESPECTFUL </a:t>
            </a:r>
            <a:r>
              <a:rPr lang="en-GB" sz="2000" i="1" dirty="0"/>
              <a:t>^</a:t>
            </a:r>
            <a:r>
              <a:rPr lang="en-GB" i="1" dirty="0"/>
              <a:t> RESILIENT </a:t>
            </a:r>
            <a:r>
              <a:rPr lang="en-GB" sz="2000" i="1" dirty="0"/>
              <a:t>^</a:t>
            </a:r>
            <a:r>
              <a:rPr lang="en-GB" i="1" dirty="0"/>
              <a:t> RESOURCEFUL </a:t>
            </a:r>
            <a:r>
              <a:rPr lang="en-GB" sz="2000" i="1" dirty="0"/>
              <a:t>^ </a:t>
            </a:r>
            <a:r>
              <a:rPr lang="en-GB" i="1" dirty="0"/>
              <a:t>RESPONSIBLE</a:t>
            </a:r>
          </a:p>
        </p:txBody>
      </p:sp>
    </p:spTree>
    <p:extLst>
      <p:ext uri="{BB962C8B-B14F-4D97-AF65-F5344CB8AC3E}">
        <p14:creationId xmlns:p14="http://schemas.microsoft.com/office/powerpoint/2010/main" val="140782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mailto:Olin.Romer@cyac.org.uk" TargetMode="External"/><Relationship Id="rId7" Type="http://schemas.openxmlformats.org/officeDocument/2006/relationships/image" Target="../media/image20.jpeg"/><Relationship Id="rId2" Type="http://schemas.openxmlformats.org/officeDocument/2006/relationships/hyperlink" Target="mailto:Ben.Curtis@cyac.org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5989" y="3527508"/>
            <a:ext cx="114835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8000" dirty="0">
              <a:solidFill>
                <a:srgbClr val="1B4F20"/>
              </a:solidFill>
              <a:latin typeface="Candara" panose="020E0502030303020204" pitchFamily="34" charset="0"/>
            </a:endParaRPr>
          </a:p>
          <a:p>
            <a:pPr algn="ctr"/>
            <a:endParaRPr lang="en-GB" sz="8000" dirty="0">
              <a:solidFill>
                <a:srgbClr val="1B4F2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649941" y="3479217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Berlin Sans FB" panose="020E0602020502020306" pitchFamily="34" charset="0"/>
              </a:rPr>
              <a:t>GCSE Geography</a:t>
            </a:r>
          </a:p>
        </p:txBody>
      </p:sp>
      <p:sp>
        <p:nvSpPr>
          <p:cNvPr id="2" name="Rectangle 1"/>
          <p:cNvSpPr/>
          <p:nvPr/>
        </p:nvSpPr>
        <p:spPr>
          <a:xfrm>
            <a:off x="649941" y="4679140"/>
            <a:ext cx="108195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accent6">
                    <a:lumMod val="50000"/>
                  </a:schemeClr>
                </a:solidFill>
                <a:latin typeface="Berlin Sans FB" panose="020E0602020502020306" pitchFamily="34" charset="0"/>
              </a:rPr>
              <a:t>What will my child study over the next two years and how will they be assessed?</a:t>
            </a:r>
          </a:p>
        </p:txBody>
      </p:sp>
    </p:spTree>
    <p:extLst>
      <p:ext uri="{BB962C8B-B14F-4D97-AF65-F5344CB8AC3E}">
        <p14:creationId xmlns:p14="http://schemas.microsoft.com/office/powerpoint/2010/main" val="149018568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365761" y="2160589"/>
            <a:ext cx="11477896" cy="43360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Clr>
                <a:srgbClr val="90C226"/>
              </a:buClr>
              <a:buNone/>
            </a:pPr>
            <a:endParaRPr lang="en-GB" sz="4000" dirty="0">
              <a:solidFill>
                <a:srgbClr val="1B4F20"/>
              </a:solidFill>
              <a:latin typeface="Candara" panose="020E0502030303020204" pitchFamily="34" charset="0"/>
            </a:endParaRPr>
          </a:p>
        </p:txBody>
      </p:sp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649288" y="5726113"/>
            <a:ext cx="4329112" cy="21066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49287" y="529946"/>
            <a:ext cx="10794159" cy="5440547"/>
          </a:xfrm>
        </p:spPr>
        <p:txBody>
          <a:bodyPr>
            <a:normAutofit lnSpcReduction="10000"/>
          </a:bodyPr>
          <a:lstStyle/>
          <a:p>
            <a:pPr algn="l"/>
            <a:r>
              <a:rPr lang="en-GB" sz="3200" u="sng" dirty="0"/>
              <a:t>An Overview</a:t>
            </a:r>
          </a:p>
          <a:p>
            <a:pPr algn="l"/>
            <a:endParaRPr lang="en-GB" sz="3200" dirty="0"/>
          </a:p>
          <a:p>
            <a:pPr marL="457200" indent="-457200" algn="l">
              <a:buFontTx/>
              <a:buChar char="-"/>
            </a:pPr>
            <a:r>
              <a:rPr lang="en-GB" sz="3200" dirty="0"/>
              <a:t>Students complete 3 Exams at the end of the 2 year course</a:t>
            </a:r>
          </a:p>
          <a:p>
            <a:pPr marL="457200" indent="-457200" algn="l">
              <a:buFontTx/>
              <a:buChar char="-"/>
            </a:pPr>
            <a:endParaRPr lang="en-GB" sz="3200" dirty="0"/>
          </a:p>
          <a:p>
            <a:pPr marL="457200" indent="-457200" algn="l">
              <a:buFontTx/>
              <a:buChar char="-"/>
            </a:pPr>
            <a:r>
              <a:rPr lang="en-GB" sz="3200" dirty="0"/>
              <a:t>The exams cover a mixture of Physical and Human Geography Themes as well as Fieldwork and Geographical Skills</a:t>
            </a:r>
          </a:p>
          <a:p>
            <a:pPr marL="457200" indent="-457200" algn="l">
              <a:buFontTx/>
              <a:buChar char="-"/>
            </a:pPr>
            <a:endParaRPr lang="en-GB" sz="3200" dirty="0"/>
          </a:p>
          <a:p>
            <a:pPr marL="457200" indent="-457200" algn="l">
              <a:buFontTx/>
              <a:buChar char="-"/>
            </a:pPr>
            <a:r>
              <a:rPr lang="en-GB" sz="3200" dirty="0"/>
              <a:t>The Course is graded from 9-1, 4 is a pass/5 is a good pass</a:t>
            </a:r>
          </a:p>
          <a:p>
            <a:pPr marL="457200" indent="-457200" algn="l">
              <a:buFontTx/>
              <a:buChar char="-"/>
            </a:pPr>
            <a:endParaRPr lang="en-GB" sz="3200" dirty="0"/>
          </a:p>
          <a:p>
            <a:pPr marL="457200" indent="-457200" algn="l">
              <a:buFontTx/>
              <a:buChar char="-"/>
            </a:pPr>
            <a:r>
              <a:rPr lang="en-GB" sz="3200" dirty="0"/>
              <a:t>The Academy uses the WJEC/Eduqas GCSE                                              Specification A Geography Course</a:t>
            </a:r>
          </a:p>
        </p:txBody>
      </p:sp>
      <p:pic>
        <p:nvPicPr>
          <p:cNvPr id="6" name="Picture 2" descr="Eduqas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349" y="4595553"/>
            <a:ext cx="3162391" cy="163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71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5118" y="537882"/>
            <a:ext cx="1043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/>
              <a:t>Course Content – Paper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5118" y="1122657"/>
            <a:ext cx="10676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Over the two year course, students study a set of key Geographical Themes.  These are:</a:t>
            </a:r>
          </a:p>
        </p:txBody>
      </p:sp>
      <p:sp>
        <p:nvSpPr>
          <p:cNvPr id="6" name="Rectangle 5"/>
          <p:cNvSpPr/>
          <p:nvPr/>
        </p:nvSpPr>
        <p:spPr>
          <a:xfrm>
            <a:off x="605118" y="1531022"/>
            <a:ext cx="35769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Core Theme 1: Landscapes &amp; Physical Processes.</a:t>
            </a:r>
          </a:p>
          <a:p>
            <a:r>
              <a:rPr lang="en-GB" dirty="0"/>
              <a:t>This Theme looks at: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/>
              <a:t>The Distinctive Landscapes of the UK &amp; related issues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/>
              <a:t>River and Coastal Landforms &amp;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/>
              <a:t>The Causes of Flooding &amp; Flood Management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4289612" y="1531022"/>
            <a:ext cx="39937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Core Theme 2: Rural – Urban Links </a:t>
            </a:r>
          </a:p>
          <a:p>
            <a:r>
              <a:rPr lang="en-GB" dirty="0"/>
              <a:t>This Theme looks 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The Rural-Urban continuum &amp; how Rural areas are changing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Population Change in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Challenges facing towns &amp; cities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Changes in Retailing in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Global Patterns of Urbanisation &amp; The Development of Global Cities </a:t>
            </a:r>
          </a:p>
        </p:txBody>
      </p:sp>
      <p:sp>
        <p:nvSpPr>
          <p:cNvPr id="8" name="Rectangle 7"/>
          <p:cNvSpPr/>
          <p:nvPr/>
        </p:nvSpPr>
        <p:spPr>
          <a:xfrm>
            <a:off x="8283388" y="1531022"/>
            <a:ext cx="342900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Option Theme 4: Coastal Hazards and their Management</a:t>
            </a:r>
          </a:p>
          <a:p>
            <a:r>
              <a:rPr lang="en-GB" dirty="0"/>
              <a:t>This Theme looks 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The Vulnerability of UK coastlines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How are Coastlines managed?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Sustainable management of coastlines linked to rising sea levels </a:t>
            </a:r>
          </a:p>
        </p:txBody>
      </p:sp>
      <p:pic>
        <p:nvPicPr>
          <p:cNvPr id="1026" name="Picture 2" descr="Urban Environments – Edexcel IGCSE Geograp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496" y="4205118"/>
            <a:ext cx="3175747" cy="197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le:Beautiful river landscape in the fall.jpg - Wikimedia Comm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81" y="4156627"/>
            <a:ext cx="3038478" cy="201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Storm Watching and Storms in Cornwall | Cornwall Guide">
            <a:extLst>
              <a:ext uri="{FF2B5EF4-FFF2-40B4-BE49-F238E27FC236}">
                <a16:creationId xmlns:a16="http://schemas.microsoft.com/office/drawing/2014/main" id="{5C84E5D6-ACF3-4427-BED2-0F621271D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079" y="4139866"/>
            <a:ext cx="3092823" cy="206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3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5118" y="537882"/>
            <a:ext cx="1043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/>
              <a:t>Course Content – Paper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5118" y="1122657"/>
            <a:ext cx="10676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Over the two year course, students study a set of key Geographical Themes.  These are:</a:t>
            </a:r>
          </a:p>
        </p:txBody>
      </p:sp>
      <p:sp>
        <p:nvSpPr>
          <p:cNvPr id="6" name="Rectangle 5"/>
          <p:cNvSpPr/>
          <p:nvPr/>
        </p:nvSpPr>
        <p:spPr>
          <a:xfrm>
            <a:off x="605118" y="1531022"/>
            <a:ext cx="35769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Core Theme 5 – Weather, Climate and Ecosystems</a:t>
            </a:r>
          </a:p>
          <a:p>
            <a:r>
              <a:rPr lang="en-GB" dirty="0"/>
              <a:t>This Theme looks at: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/>
              <a:t>The Issue of Climate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/>
              <a:t>Global Weather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/>
              <a:t>Global Weather Hazards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/>
              <a:t>Weather &amp; Climate in the UK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i="1" dirty="0"/>
              <a:t>Ecosystem Distribution, Processes, Threats &amp;  Management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4289612" y="1531022"/>
            <a:ext cx="39937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Core Theme 6 – Development and Resource Issues</a:t>
            </a:r>
          </a:p>
          <a:p>
            <a:r>
              <a:rPr lang="en-GB" dirty="0"/>
              <a:t>This Theme looks 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Measuring Economic Development &amp; assessing Global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Causes &amp; Consequences of uneven development &amp; Global Responses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Issues &amp; Management of Water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Regional Economic Development &amp; Inequalities in the UK</a:t>
            </a:r>
          </a:p>
        </p:txBody>
      </p:sp>
      <p:sp>
        <p:nvSpPr>
          <p:cNvPr id="8" name="Rectangle 7"/>
          <p:cNvSpPr/>
          <p:nvPr/>
        </p:nvSpPr>
        <p:spPr>
          <a:xfrm>
            <a:off x="8484856" y="1529155"/>
            <a:ext cx="299869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Option Theme 7: Social Development Issues</a:t>
            </a:r>
          </a:p>
          <a:p>
            <a:r>
              <a:rPr lang="en-GB" dirty="0"/>
              <a:t>This Theme looks 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The concept and measuring of Social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Issues relating to Social Development in Sub-Saharan Africa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/>
              <a:t>Health Care Issues in Sub-Saharan Africa</a:t>
            </a:r>
          </a:p>
        </p:txBody>
      </p:sp>
      <p:pic>
        <p:nvPicPr>
          <p:cNvPr id="1030" name="Picture 6" descr="XPRIZE Announces New $10M Competition to Preserve Rainforests | XPRIZ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11" y="4670342"/>
            <a:ext cx="2846533" cy="177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T investigates: Who are the mouthpieces of US-led war of public opinion on  “Chinese dams' threats” along Mekong River, and what are their typical  methods? - Global Times">
            <a:extLst>
              <a:ext uri="{FF2B5EF4-FFF2-40B4-BE49-F238E27FC236}">
                <a16:creationId xmlns:a16="http://schemas.microsoft.com/office/drawing/2014/main" id="{09D3BFD2-2F70-4D59-831C-3DDFB09EE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431" y="4644087"/>
            <a:ext cx="2965138" cy="177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se Study: WaterAid">
            <a:extLst>
              <a:ext uri="{FF2B5EF4-FFF2-40B4-BE49-F238E27FC236}">
                <a16:creationId xmlns:a16="http://schemas.microsoft.com/office/drawing/2014/main" id="{BD3DC21B-3EAD-4352-BC38-E0FDE5035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207" y="4644087"/>
            <a:ext cx="2635679" cy="177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62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5118" y="316202"/>
            <a:ext cx="1043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/>
              <a:t>Examinations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5119" y="817847"/>
            <a:ext cx="5089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 the end of the course, students will sit 3 exams which are designed to test their knowledge of the three key themes and also their problem solving, fieldwork and Geographical skills: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5C0853-F765-4B74-AC32-F65C7C248D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87" t="32034" r="30909" b="26049"/>
          <a:stretch/>
        </p:blipFill>
        <p:spPr>
          <a:xfrm>
            <a:off x="6701125" y="273633"/>
            <a:ext cx="5089102" cy="30591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855466-FD95-4588-BEBD-A19A288532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59" t="36736" r="30455" b="24230"/>
          <a:stretch/>
        </p:blipFill>
        <p:spPr>
          <a:xfrm>
            <a:off x="397286" y="2018176"/>
            <a:ext cx="5313085" cy="29233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057928-4D63-446D-A15E-9EF10A6777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432" t="44083" r="30454" b="13518"/>
          <a:stretch/>
        </p:blipFill>
        <p:spPr>
          <a:xfrm>
            <a:off x="5666511" y="3360513"/>
            <a:ext cx="5313085" cy="315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9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9"/>
          <p:cNvSpPr txBox="1">
            <a:spLocks/>
          </p:cNvSpPr>
          <p:nvPr/>
        </p:nvSpPr>
        <p:spPr>
          <a:xfrm>
            <a:off x="784411" y="443754"/>
            <a:ext cx="10515600" cy="8031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How will we support your child in Geography?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7005" y="1246936"/>
            <a:ext cx="1069041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 </a:t>
            </a:r>
            <a:r>
              <a:rPr lang="en-GB" sz="2000" dirty="0"/>
              <a:t>- Planned and structured lessons which use a variety of resources to engage students and ensure understanding and progress including the use of Homework to embed knowledge</a:t>
            </a:r>
          </a:p>
          <a:p>
            <a:endParaRPr lang="en-GB" sz="2000" dirty="0"/>
          </a:p>
          <a:p>
            <a:r>
              <a:rPr lang="en-GB" sz="2000" dirty="0"/>
              <a:t> - In-depth knowledge of exam requirements to develop exam technique and improve grades – staff have experience of marking for Exam boards</a:t>
            </a:r>
          </a:p>
          <a:p>
            <a:endParaRPr lang="en-GB" sz="2000" dirty="0"/>
          </a:p>
          <a:p>
            <a:r>
              <a:rPr lang="en-GB" sz="2000" dirty="0"/>
              <a:t> - Regular assessment to check progress and understanding – Knowledge re-call starters, Multichoice Quizzes, Homework activities through </a:t>
            </a:r>
            <a:r>
              <a:rPr lang="en-GB" sz="2000" dirty="0" err="1"/>
              <a:t>Educake</a:t>
            </a:r>
            <a:r>
              <a:rPr lang="en-GB" sz="2000" dirty="0"/>
              <a:t>, mid/end of topic assessments </a:t>
            </a:r>
          </a:p>
          <a:p>
            <a:endParaRPr lang="en-GB" sz="2000" dirty="0"/>
          </a:p>
          <a:p>
            <a:r>
              <a:rPr lang="en-GB" sz="2000" dirty="0"/>
              <a:t> - School holiday revision sessions and intervention sessions after school starting January of Year 11</a:t>
            </a:r>
          </a:p>
          <a:p>
            <a:endParaRPr lang="en-GB" sz="2000" dirty="0"/>
          </a:p>
          <a:p>
            <a:r>
              <a:rPr lang="en-GB" sz="2000" dirty="0"/>
              <a:t> - Revision materials for each of the Themes of the course on Microsoft Teams – access the GCSE Pod Podcasts &amp; </a:t>
            </a:r>
            <a:r>
              <a:rPr lang="en-GB" sz="2000" dirty="0" err="1"/>
              <a:t>Eduqas</a:t>
            </a:r>
            <a:r>
              <a:rPr lang="en-GB" sz="2000" dirty="0"/>
              <a:t> Knowledge Organisers </a:t>
            </a:r>
          </a:p>
        </p:txBody>
      </p:sp>
    </p:spTree>
    <p:extLst>
      <p:ext uri="{BB962C8B-B14F-4D97-AF65-F5344CB8AC3E}">
        <p14:creationId xmlns:p14="http://schemas.microsoft.com/office/powerpoint/2010/main" val="114421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9"/>
          <p:cNvSpPr txBox="1">
            <a:spLocks/>
          </p:cNvSpPr>
          <p:nvPr/>
        </p:nvSpPr>
        <p:spPr>
          <a:xfrm>
            <a:off x="838200" y="245000"/>
            <a:ext cx="10515600" cy="6783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How can I support my child in Geography?</a:t>
            </a:r>
          </a:p>
        </p:txBody>
      </p:sp>
      <p:sp>
        <p:nvSpPr>
          <p:cNvPr id="5" name="Rectangle 4"/>
          <p:cNvSpPr/>
          <p:nvPr/>
        </p:nvSpPr>
        <p:spPr>
          <a:xfrm>
            <a:off x="422031" y="624364"/>
            <a:ext cx="1128228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 </a:t>
            </a:r>
            <a:r>
              <a:rPr lang="en-GB" dirty="0"/>
              <a:t>- Encourage your child to watch the news and TV documentaries on Physical and Human Geography to further understand key ideas and concepts </a:t>
            </a:r>
          </a:p>
          <a:p>
            <a:endParaRPr lang="en-GB" dirty="0"/>
          </a:p>
          <a:p>
            <a:r>
              <a:rPr lang="en-GB" dirty="0"/>
              <a:t> - Encourage them to develop their own revision materials such as Knowledge organisers, Mind Maps and Flash Cards of important Case Study locations and Events</a:t>
            </a:r>
          </a:p>
          <a:p>
            <a:endParaRPr lang="en-GB" dirty="0"/>
          </a:p>
          <a:p>
            <a:r>
              <a:rPr lang="en-GB" dirty="0"/>
              <a:t> - Encourage them to develop their own </a:t>
            </a:r>
            <a:r>
              <a:rPr lang="en-GB" b="1" dirty="0"/>
              <a:t>key word </a:t>
            </a:r>
            <a:r>
              <a:rPr lang="en-GB" dirty="0"/>
              <a:t>list of terms for each Theme.  Test them on their knowledge of key words and their definitions</a:t>
            </a:r>
          </a:p>
          <a:p>
            <a:endParaRPr lang="en-GB" dirty="0"/>
          </a:p>
          <a:p>
            <a:r>
              <a:rPr lang="en-GB" dirty="0"/>
              <a:t> - Engage in Homework activities on </a:t>
            </a:r>
            <a:r>
              <a:rPr lang="en-GB" dirty="0" err="1"/>
              <a:t>Educake</a:t>
            </a:r>
            <a:r>
              <a:rPr lang="en-GB" dirty="0"/>
              <a:t> – short sharp tasks which can be done and reviewed together</a:t>
            </a:r>
          </a:p>
          <a:p>
            <a:endParaRPr lang="en-GB" dirty="0"/>
          </a:p>
          <a:p>
            <a:r>
              <a:rPr lang="en-GB" dirty="0"/>
              <a:t>- Learn and understand the </a:t>
            </a:r>
            <a:r>
              <a:rPr lang="en-GB" b="1" dirty="0"/>
              <a:t>GCSE Geography </a:t>
            </a:r>
            <a:r>
              <a:rPr lang="en-GB" b="1" dirty="0" err="1"/>
              <a:t>Eduqas</a:t>
            </a:r>
            <a:r>
              <a:rPr lang="en-GB" b="1" dirty="0"/>
              <a:t> A Specification </a:t>
            </a:r>
            <a:r>
              <a:rPr lang="en-GB" dirty="0"/>
              <a:t>develop your own knowledge of the topics.  Visit the website to access past papers – discuss answers especially 8 markers where resources are provided.  Use AI to create model answers – learn how to structure – </a:t>
            </a:r>
            <a:r>
              <a:rPr lang="en-GB" b="1" dirty="0"/>
              <a:t>“which means that” “this leads to” “which can cause”</a:t>
            </a:r>
            <a:endParaRPr lang="en-GB" dirty="0"/>
          </a:p>
          <a:p>
            <a:endParaRPr lang="en-GB" dirty="0"/>
          </a:p>
          <a:p>
            <a:r>
              <a:rPr lang="en-GB" dirty="0"/>
              <a:t> - Discuss current affairs with your child – this will help them develop a viewpoint.  Recent examination topics have been natural disasters, deprivation in coastal towns, extreme sports, climate change.  Challenge your child’s opinion – many  teenagers love to argue!</a:t>
            </a:r>
          </a:p>
          <a:p>
            <a:endParaRPr lang="en-GB" dirty="0"/>
          </a:p>
          <a:p>
            <a:r>
              <a:rPr lang="en-GB" dirty="0"/>
              <a:t> - Direct your child towards </a:t>
            </a:r>
            <a:r>
              <a:rPr lang="en-GB" dirty="0" err="1"/>
              <a:t>GCSEPod</a:t>
            </a:r>
            <a:r>
              <a:rPr lang="en-GB" dirty="0"/>
              <a:t> (Uses school log in details) if they claim they have no homework. They can even get it on their phone or tablet and can check their understanding through the quizzes.</a:t>
            </a:r>
          </a:p>
        </p:txBody>
      </p:sp>
    </p:spTree>
    <p:extLst>
      <p:ext uri="{BB962C8B-B14F-4D97-AF65-F5344CB8AC3E}">
        <p14:creationId xmlns:p14="http://schemas.microsoft.com/office/powerpoint/2010/main" val="252772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9" y="557587"/>
            <a:ext cx="9144000" cy="948484"/>
          </a:xfrm>
        </p:spPr>
        <p:txBody>
          <a:bodyPr/>
          <a:lstStyle/>
          <a:p>
            <a:r>
              <a:rPr lang="en-GB" dirty="0"/>
              <a:t>Revision Materials Available</a:t>
            </a:r>
          </a:p>
        </p:txBody>
      </p:sp>
      <p:pic>
        <p:nvPicPr>
          <p:cNvPr id="2050" name="Picture 2" descr="GCSE Geography | Pocket Posters: The Pocket-Sized Geography Revision Guide  | GCSE Specification | FREE digital edition for computers, phones and  tablets with over 1,000 assessment questions!: Amazon.co.uk: Office Produ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472" y="1364411"/>
            <a:ext cx="2768632" cy="389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CSE Geography Fieldwork Handbook for Eduqas (Fieldwork in Action):  Amazon.co.uk: Andy Owen: 9781912190027: Boo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104" y="2550459"/>
            <a:ext cx="28860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pictures.abebooks.com/inventory/md/md31578387797.jpg">
            <a:extLst>
              <a:ext uri="{FF2B5EF4-FFF2-40B4-BE49-F238E27FC236}">
                <a16:creationId xmlns:a16="http://schemas.microsoft.com/office/drawing/2014/main" id="{5CCF2FD1-B430-46CD-A461-F87289B74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22" y="1364411"/>
            <a:ext cx="2699075" cy="381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JEC GCSE Geography workbook">
            <a:extLst>
              <a:ext uri="{FF2B5EF4-FFF2-40B4-BE49-F238E27FC236}">
                <a16:creationId xmlns:a16="http://schemas.microsoft.com/office/drawing/2014/main" id="{94B3348F-B0E0-493B-8FAE-1F707660D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610" y="2519365"/>
            <a:ext cx="2699076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27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9"/>
          <p:cNvSpPr txBox="1">
            <a:spLocks/>
          </p:cNvSpPr>
          <p:nvPr/>
        </p:nvSpPr>
        <p:spPr>
          <a:xfrm>
            <a:off x="688659" y="17686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solidFill>
                  <a:srgbClr val="7030A0"/>
                </a:solidFill>
              </a:rPr>
              <a:t>We’re here to help…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31459" y="1502429"/>
            <a:ext cx="57284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If you have any questions or issues you would like to discuss about the course, resources available and supporting your child, please contact:</a:t>
            </a:r>
          </a:p>
          <a:p>
            <a:pPr algn="ctr"/>
            <a:r>
              <a:rPr lang="en-GB" sz="2400" b="1" dirty="0">
                <a:hlinkClick r:id="rId2"/>
              </a:rPr>
              <a:t>Ben.Curtis@cyac.org.uk</a:t>
            </a:r>
            <a:endParaRPr lang="en-GB" sz="2400" b="1" dirty="0"/>
          </a:p>
          <a:p>
            <a:pPr algn="ctr"/>
            <a:r>
              <a:rPr lang="en-GB" sz="2400" b="1" dirty="0">
                <a:hlinkClick r:id="rId3"/>
              </a:rPr>
              <a:t>Ellie.Mulligan@cyac.org.uk</a:t>
            </a:r>
            <a:endParaRPr lang="en-GB" sz="2400" b="1" dirty="0"/>
          </a:p>
        </p:txBody>
      </p:sp>
      <p:pic>
        <p:nvPicPr>
          <p:cNvPr id="4098" name="Picture 2" descr="Geographical connecti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670" y="3907927"/>
            <a:ext cx="4679577" cy="245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unisia, Somalia biggest recipients of Turkish aids | Daily Saba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53" y="1502429"/>
            <a:ext cx="2722412" cy="177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eforestation has driven up hottest day temperatures, study says | Carbon  Brie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906" y="1290481"/>
            <a:ext cx="3132605" cy="209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oastal landscapes | NATURAL SCIENCE #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65" y="4761932"/>
            <a:ext cx="2730650" cy="160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AerisWeathe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202" y="4351457"/>
            <a:ext cx="2918011" cy="201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855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E0477ACCB38E4C9AADEB3F55C40A2B" ma:contentTypeVersion="6" ma:contentTypeDescription="Create a new document." ma:contentTypeScope="" ma:versionID="abc63b7810fbd52d417de1d000ef4851">
  <xsd:schema xmlns:xsd="http://www.w3.org/2001/XMLSchema" xmlns:xs="http://www.w3.org/2001/XMLSchema" xmlns:p="http://schemas.microsoft.com/office/2006/metadata/properties" xmlns:ns2="72c03a3f-6c9b-4699-9b1b-763899a8abce" xmlns:ns3="7b94cddc-b928-40b7-9d0c-7426e6f21deb" targetNamespace="http://schemas.microsoft.com/office/2006/metadata/properties" ma:root="true" ma:fieldsID="344d44efa20c4ae8a173fc7d4f1c3a02" ns2:_="" ns3:_="">
    <xsd:import namespace="72c03a3f-6c9b-4699-9b1b-763899a8abce"/>
    <xsd:import namespace="7b94cddc-b928-40b7-9d0c-7426e6f21d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03a3f-6c9b-4699-9b1b-763899a8a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94cddc-b928-40b7-9d0c-7426e6f21de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b94cddc-b928-40b7-9d0c-7426e6f21deb">
      <UserInfo>
        <DisplayName>CYA Staff</DisplayName>
        <AccountId>12</AccountId>
        <AccountType/>
      </UserInfo>
      <UserInfo>
        <DisplayName>Emma Lynskey</DisplayName>
        <AccountId>17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8A0F339-E28E-4C88-9387-34FBA17758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c03a3f-6c9b-4699-9b1b-763899a8abce"/>
    <ds:schemaRef ds:uri="7b94cddc-b928-40b7-9d0c-7426e6f21d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A12FEE-BD83-4D38-928C-A941342897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C1DA62-9523-4172-8004-9658200077BE}">
  <ds:schemaRefs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7b94cddc-b928-40b7-9d0c-7426e6f21deb"/>
    <ds:schemaRef ds:uri="http://schemas.microsoft.com/office/2006/documentManagement/types"/>
    <ds:schemaRef ds:uri="http://purl.org/dc/elements/1.1/"/>
    <ds:schemaRef ds:uri="http://purl.org/dc/dcmitype/"/>
    <ds:schemaRef ds:uri="72c03a3f-6c9b-4699-9b1b-763899a8ab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19289</TotalTime>
  <Words>833</Words>
  <Application>Microsoft Office PowerPoint</Application>
  <PresentationFormat>Widescreen</PresentationFormat>
  <Paragraphs>81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Berlin Sans FB</vt:lpstr>
      <vt:lpstr>Calibri</vt:lpstr>
      <vt:lpstr>Calibri Light</vt:lpstr>
      <vt:lpstr>Candara</vt:lpstr>
      <vt:lpstr>Office Theme</vt:lpstr>
      <vt:lpstr>GCSE Geography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Revision Materials Available</vt:lpstr>
      <vt:lpstr>PowerPoint Presentation</vt:lpstr>
    </vt:vector>
  </TitlesOfParts>
  <Company>CYA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Ottewell</dc:creator>
  <cp:lastModifiedBy>Ben Curtis</cp:lastModifiedBy>
  <cp:revision>176</cp:revision>
  <cp:lastPrinted>2018-08-23T13:42:51Z</cp:lastPrinted>
  <dcterms:created xsi:type="dcterms:W3CDTF">2017-03-16T10:05:27Z</dcterms:created>
  <dcterms:modified xsi:type="dcterms:W3CDTF">2025-09-25T17:36:53Z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0x010100D8E0477ACCB38E4C9AADEB3F55C40A2B</vt:lpwstr>
  </property>
</Properties>
</file>