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2" r:id="rId3"/>
    <p:sldId id="263" r:id="rId4"/>
    <p:sldId id="265" r:id="rId5"/>
    <p:sldId id="266" r:id="rId6"/>
    <p:sldId id="267" r:id="rId7"/>
    <p:sldId id="271" r:id="rId8"/>
    <p:sldId id="269" r:id="rId9"/>
    <p:sldId id="26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DA6D8-4685-4E0A-9AC8-89AC167D95CC}"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98F3A-2963-4675-9221-671B0A9550FB}" type="slidenum">
              <a:rPr lang="en-GB" smtClean="0"/>
              <a:t>‹#›</a:t>
            </a:fld>
            <a:endParaRPr lang="en-GB"/>
          </a:p>
        </p:txBody>
      </p:sp>
    </p:spTree>
    <p:extLst>
      <p:ext uri="{BB962C8B-B14F-4D97-AF65-F5344CB8AC3E}">
        <p14:creationId xmlns:p14="http://schemas.microsoft.com/office/powerpoint/2010/main" val="301833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1</a:t>
            </a:fld>
            <a:endParaRPr lang="en-GB"/>
          </a:p>
        </p:txBody>
      </p:sp>
    </p:spTree>
    <p:extLst>
      <p:ext uri="{BB962C8B-B14F-4D97-AF65-F5344CB8AC3E}">
        <p14:creationId xmlns:p14="http://schemas.microsoft.com/office/powerpoint/2010/main" val="350271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2</a:t>
            </a:fld>
            <a:endParaRPr lang="en-GB"/>
          </a:p>
        </p:txBody>
      </p:sp>
    </p:spTree>
    <p:extLst>
      <p:ext uri="{BB962C8B-B14F-4D97-AF65-F5344CB8AC3E}">
        <p14:creationId xmlns:p14="http://schemas.microsoft.com/office/powerpoint/2010/main" val="211017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3</a:t>
            </a:fld>
            <a:endParaRPr lang="en-GB"/>
          </a:p>
        </p:txBody>
      </p:sp>
    </p:spTree>
    <p:extLst>
      <p:ext uri="{BB962C8B-B14F-4D97-AF65-F5344CB8AC3E}">
        <p14:creationId xmlns:p14="http://schemas.microsoft.com/office/powerpoint/2010/main" val="286592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4</a:t>
            </a:fld>
            <a:endParaRPr lang="en-GB"/>
          </a:p>
        </p:txBody>
      </p:sp>
    </p:spTree>
    <p:extLst>
      <p:ext uri="{BB962C8B-B14F-4D97-AF65-F5344CB8AC3E}">
        <p14:creationId xmlns:p14="http://schemas.microsoft.com/office/powerpoint/2010/main" val="87840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5</a:t>
            </a:fld>
            <a:endParaRPr lang="en-GB"/>
          </a:p>
        </p:txBody>
      </p:sp>
    </p:spTree>
    <p:extLst>
      <p:ext uri="{BB962C8B-B14F-4D97-AF65-F5344CB8AC3E}">
        <p14:creationId xmlns:p14="http://schemas.microsoft.com/office/powerpoint/2010/main" val="2333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6</a:t>
            </a:fld>
            <a:endParaRPr lang="en-GB"/>
          </a:p>
        </p:txBody>
      </p:sp>
    </p:spTree>
    <p:extLst>
      <p:ext uri="{BB962C8B-B14F-4D97-AF65-F5344CB8AC3E}">
        <p14:creationId xmlns:p14="http://schemas.microsoft.com/office/powerpoint/2010/main" val="10157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7</a:t>
            </a:fld>
            <a:endParaRPr lang="en-GB"/>
          </a:p>
        </p:txBody>
      </p:sp>
    </p:spTree>
    <p:extLst>
      <p:ext uri="{BB962C8B-B14F-4D97-AF65-F5344CB8AC3E}">
        <p14:creationId xmlns:p14="http://schemas.microsoft.com/office/powerpoint/2010/main" val="68069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9</a:t>
            </a:fld>
            <a:endParaRPr lang="en-GB"/>
          </a:p>
        </p:txBody>
      </p:sp>
    </p:spTree>
    <p:extLst>
      <p:ext uri="{BB962C8B-B14F-4D97-AF65-F5344CB8AC3E}">
        <p14:creationId xmlns:p14="http://schemas.microsoft.com/office/powerpoint/2010/main" val="246181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57DD0-8871-46F5-A622-44215D1752A4}" type="slidenum">
              <a:rPr lang="en-GB" smtClean="0"/>
              <a:t>10</a:t>
            </a:fld>
            <a:endParaRPr lang="en-GB"/>
          </a:p>
        </p:txBody>
      </p:sp>
    </p:spTree>
    <p:extLst>
      <p:ext uri="{BB962C8B-B14F-4D97-AF65-F5344CB8AC3E}">
        <p14:creationId xmlns:p14="http://schemas.microsoft.com/office/powerpoint/2010/main" val="414721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41CD-2921-45A1-9CB2-299287422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2F76F-D39D-4823-9834-F4F355F0B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76584-306C-42D4-8085-A81CADC6A27F}"/>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E75FAFC0-3B6E-463B-8F91-3BDB5E64D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81C030-E662-484A-B300-5D66DD6D4A3F}"/>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322452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E767-3083-4BC8-979F-61F51A8012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1C32C0-C895-433F-9F38-534E0359E3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1BD26-321F-469E-B9F0-32AEF10B046F}"/>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23BE8386-6E9F-47E3-9630-C82D38037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96553-E170-4633-BE8E-96E4D430D4D8}"/>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228948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C42A1-F5F3-408E-9390-48E27EABA2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704F4-CA80-4ECE-9ABE-EB3E9824F4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A7381-E998-4F0A-9030-D138ED48B92B}"/>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F2993492-2937-4F36-8BD9-855F79143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12593-CAB5-46E4-8DA4-16325935E826}"/>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182472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4A5C-4C41-4214-9681-7D504C6A6E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F6737C-26A4-4B48-BA67-A23D6EDBDB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60EFF-2D53-486E-A5DE-B5F72B2073B8}"/>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1B2DEEE6-B837-467E-B59B-056FFCF63F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30B9E-6D78-470A-8B48-7AC9A5763D1C}"/>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19014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7326-E675-44F7-8DB2-72B12965E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DE1102-582B-4FD7-AD0B-F9B8ABCB52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733D96-0241-45D0-90B7-7D94407F701E}"/>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A2285B0F-FA88-40DD-9747-C58442654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A9A8E-E825-4E19-AB4D-1A694D498CF6}"/>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387294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FA36-2B97-46B9-B168-376FC113EE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535423-D258-4696-9558-732B4AF41D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D0DC94-4FE7-48E2-A2BA-7448E5A11B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B8CD98-8324-4C17-843C-F4E800D6C756}"/>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6" name="Footer Placeholder 5">
            <a:extLst>
              <a:ext uri="{FF2B5EF4-FFF2-40B4-BE49-F238E27FC236}">
                <a16:creationId xmlns:a16="http://schemas.microsoft.com/office/drawing/2014/main" id="{02835FAB-9F76-4CE5-9A20-AC88161F24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15A76-D8E4-477B-A9AC-D7295C5C9C84}"/>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9069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BC93-CB69-4C1F-85C8-B4D654E136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E85BB7-5A92-451C-B9AC-EB6D1FB48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51BBF-FFE4-469B-9407-77B75191D6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41108D-2051-4FAE-9081-784F087B7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A3F848-A723-4408-A844-44ECC0E809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7B53CF-95B9-4251-93D9-9143711B0D44}"/>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8" name="Footer Placeholder 7">
            <a:extLst>
              <a:ext uri="{FF2B5EF4-FFF2-40B4-BE49-F238E27FC236}">
                <a16:creationId xmlns:a16="http://schemas.microsoft.com/office/drawing/2014/main" id="{AB82DA68-BFB3-4EE3-8300-772F56BCF4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9F8074-C6E1-42B0-9BB2-6A20ED8A1A2A}"/>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169896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E380-F815-450C-A8FA-555DD2C18F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6C2F13-D706-4809-BD20-10B1321AED8B}"/>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4" name="Footer Placeholder 3">
            <a:extLst>
              <a:ext uri="{FF2B5EF4-FFF2-40B4-BE49-F238E27FC236}">
                <a16:creationId xmlns:a16="http://schemas.microsoft.com/office/drawing/2014/main" id="{8EA403B6-4235-4CBF-94F5-411D54519C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098D77-EB13-4411-83FB-1C57ADB03C97}"/>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403677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A670B1-E5D8-43BC-A53E-587D4C902582}"/>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3" name="Footer Placeholder 2">
            <a:extLst>
              <a:ext uri="{FF2B5EF4-FFF2-40B4-BE49-F238E27FC236}">
                <a16:creationId xmlns:a16="http://schemas.microsoft.com/office/drawing/2014/main" id="{006563AD-D5C1-4E72-9CA4-A6E7DBAC6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A1A3F3-39D1-4F19-9BDD-2A358F399DF6}"/>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151804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2D93-6CAF-4D25-9C6D-39EBC6291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8F81B6-D751-44D0-80F2-EEF98761A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FC5E42-CEE8-4D8A-B062-CA7EAD1D9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5DADB1-AD19-4ED9-80CE-B5FD9C4F426E}"/>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6" name="Footer Placeholder 5">
            <a:extLst>
              <a:ext uri="{FF2B5EF4-FFF2-40B4-BE49-F238E27FC236}">
                <a16:creationId xmlns:a16="http://schemas.microsoft.com/office/drawing/2014/main" id="{F173C1C8-DC9F-43FC-8391-265B9067FD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7B2A2C-84E6-4496-8D95-85B1F31A7AFD}"/>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9751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915F-2B47-45A5-B744-4B98696F8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2B6C88-D50E-4DC8-987F-68A94BB73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3F4A4-8DAC-4C68-A165-4808584C0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F2F63-F070-459B-8808-4B3B06C2C357}"/>
              </a:ext>
            </a:extLst>
          </p:cNvPr>
          <p:cNvSpPr>
            <a:spLocks noGrp="1"/>
          </p:cNvSpPr>
          <p:nvPr>
            <p:ph type="dt" sz="half" idx="10"/>
          </p:nvPr>
        </p:nvSpPr>
        <p:spPr/>
        <p:txBody>
          <a:bodyPr/>
          <a:lstStyle/>
          <a:p>
            <a:fld id="{9F3B430D-7948-4A45-BEE2-504B05DBBB1A}" type="datetimeFigureOut">
              <a:rPr lang="en-GB" smtClean="0"/>
              <a:t>03/10/2024</a:t>
            </a:fld>
            <a:endParaRPr lang="en-GB"/>
          </a:p>
        </p:txBody>
      </p:sp>
      <p:sp>
        <p:nvSpPr>
          <p:cNvPr id="6" name="Footer Placeholder 5">
            <a:extLst>
              <a:ext uri="{FF2B5EF4-FFF2-40B4-BE49-F238E27FC236}">
                <a16:creationId xmlns:a16="http://schemas.microsoft.com/office/drawing/2014/main" id="{1659C4EB-AD5F-4315-BA0D-8E4CEC989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F53B9-1FC6-4109-BB99-5067BF7FCBA5}"/>
              </a:ext>
            </a:extLst>
          </p:cNvPr>
          <p:cNvSpPr>
            <a:spLocks noGrp="1"/>
          </p:cNvSpPr>
          <p:nvPr>
            <p:ph type="sldNum" sz="quarter" idx="12"/>
          </p:nvPr>
        </p:nvSpPr>
        <p:spPr/>
        <p:txBody>
          <a:bodyPr/>
          <a:lstStyle/>
          <a:p>
            <a:fld id="{EF8515E8-32F9-4C04-93F9-BF94B5C9713C}" type="slidenum">
              <a:rPr lang="en-GB" smtClean="0"/>
              <a:t>‹#›</a:t>
            </a:fld>
            <a:endParaRPr lang="en-GB"/>
          </a:p>
        </p:txBody>
      </p:sp>
    </p:spTree>
    <p:extLst>
      <p:ext uri="{BB962C8B-B14F-4D97-AF65-F5344CB8AC3E}">
        <p14:creationId xmlns:p14="http://schemas.microsoft.com/office/powerpoint/2010/main" val="205419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4D88F-7EC9-443D-8674-86CF0A901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75F55-3085-4539-88F4-60838B1A8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EC955-C888-47B0-B476-2AE64C79F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B430D-7948-4A45-BEE2-504B05DBBB1A}" type="datetimeFigureOut">
              <a:rPr lang="en-GB" smtClean="0"/>
              <a:t>03/10/2024</a:t>
            </a:fld>
            <a:endParaRPr lang="en-GB"/>
          </a:p>
        </p:txBody>
      </p:sp>
      <p:sp>
        <p:nvSpPr>
          <p:cNvPr id="5" name="Footer Placeholder 4">
            <a:extLst>
              <a:ext uri="{FF2B5EF4-FFF2-40B4-BE49-F238E27FC236}">
                <a16:creationId xmlns:a16="http://schemas.microsoft.com/office/drawing/2014/main" id="{977303F5-1ADA-4DA6-91AE-C81DD41C1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4311F1-7375-4209-B9DA-D715F1A32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515E8-32F9-4C04-93F9-BF94B5C9713C}" type="slidenum">
              <a:rPr lang="en-GB" smtClean="0"/>
              <a:t>‹#›</a:t>
            </a:fld>
            <a:endParaRPr lang="en-GB"/>
          </a:p>
        </p:txBody>
      </p:sp>
    </p:spTree>
    <p:extLst>
      <p:ext uri="{BB962C8B-B14F-4D97-AF65-F5344CB8AC3E}">
        <p14:creationId xmlns:p14="http://schemas.microsoft.com/office/powerpoint/2010/main" val="186686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user/revisegcsehistory/featur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0" name="Rectangle 9">
            <a:extLst>
              <a:ext uri="{FF2B5EF4-FFF2-40B4-BE49-F238E27FC236}">
                <a16:creationId xmlns:a16="http://schemas.microsoft.com/office/drawing/2014/main" id="{74E63CF6-8882-483E-87E5-6E436010489F}"/>
              </a:ext>
            </a:extLst>
          </p:cNvPr>
          <p:cNvSpPr/>
          <p:nvPr/>
        </p:nvSpPr>
        <p:spPr>
          <a:xfrm>
            <a:off x="590555" y="655632"/>
            <a:ext cx="3576917" cy="2585323"/>
          </a:xfrm>
          <a:prstGeom prst="rect">
            <a:avLst/>
          </a:prstGeom>
        </p:spPr>
        <p:txBody>
          <a:bodyPr wrap="square">
            <a:spAutoFit/>
          </a:bodyPr>
          <a:lstStyle/>
          <a:p>
            <a:r>
              <a:rPr lang="en-GB" b="1" dirty="0"/>
              <a:t>Core Theme 1: Landscapes &amp; Physical Processes.</a:t>
            </a:r>
          </a:p>
          <a:p>
            <a:r>
              <a:rPr lang="en-GB" dirty="0"/>
              <a:t>This Theme looks at:</a:t>
            </a:r>
          </a:p>
          <a:p>
            <a:pPr marL="342900" indent="-342900">
              <a:buFont typeface="Arial" panose="020B0604020202020204" pitchFamily="34" charset="0"/>
              <a:buChar char="•"/>
            </a:pPr>
            <a:r>
              <a:rPr lang="en-GB" i="1" dirty="0"/>
              <a:t>The Distinctive Landscapes of the UK &amp; related issues</a:t>
            </a:r>
          </a:p>
          <a:p>
            <a:pPr marL="342900" indent="-342900">
              <a:buFont typeface="Arial" panose="020B0604020202020204" pitchFamily="34" charset="0"/>
              <a:buChar char="•"/>
            </a:pPr>
            <a:r>
              <a:rPr lang="en-GB" i="1" dirty="0"/>
              <a:t>River and Coastal Landforms &amp; Processes</a:t>
            </a:r>
          </a:p>
          <a:p>
            <a:pPr marL="342900" indent="-342900">
              <a:buFont typeface="Arial" panose="020B0604020202020204" pitchFamily="34" charset="0"/>
              <a:buChar char="•"/>
            </a:pPr>
            <a:r>
              <a:rPr lang="en-GB" i="1" dirty="0"/>
              <a:t>The Causes of Flooding &amp; Flood Management</a:t>
            </a:r>
          </a:p>
        </p:txBody>
      </p:sp>
      <p:sp>
        <p:nvSpPr>
          <p:cNvPr id="11" name="Rectangle 10">
            <a:extLst>
              <a:ext uri="{FF2B5EF4-FFF2-40B4-BE49-F238E27FC236}">
                <a16:creationId xmlns:a16="http://schemas.microsoft.com/office/drawing/2014/main" id="{57B7A5B9-7B9A-474F-8D75-7713411173E6}"/>
              </a:ext>
            </a:extLst>
          </p:cNvPr>
          <p:cNvSpPr/>
          <p:nvPr/>
        </p:nvSpPr>
        <p:spPr>
          <a:xfrm>
            <a:off x="4261903" y="613033"/>
            <a:ext cx="3993776" cy="2585323"/>
          </a:xfrm>
          <a:prstGeom prst="rect">
            <a:avLst/>
          </a:prstGeom>
        </p:spPr>
        <p:txBody>
          <a:bodyPr wrap="square">
            <a:spAutoFit/>
          </a:bodyPr>
          <a:lstStyle/>
          <a:p>
            <a:r>
              <a:rPr lang="en-GB" b="1" dirty="0"/>
              <a:t>Core Theme 2: Rural – Urban Links </a:t>
            </a:r>
          </a:p>
          <a:p>
            <a:r>
              <a:rPr lang="en-GB" dirty="0"/>
              <a:t>This Theme looks at:</a:t>
            </a:r>
          </a:p>
          <a:p>
            <a:pPr marL="285750" indent="-285750">
              <a:buFont typeface="Arial" panose="020B0604020202020204" pitchFamily="34" charset="0"/>
              <a:buChar char="•"/>
            </a:pPr>
            <a:r>
              <a:rPr lang="en-GB" i="1" dirty="0"/>
              <a:t>The Rural-Urban continuum &amp; how Rural areas are changing</a:t>
            </a:r>
          </a:p>
          <a:p>
            <a:pPr marL="285750" indent="-285750">
              <a:buFont typeface="Arial" panose="020B0604020202020204" pitchFamily="34" charset="0"/>
              <a:buChar char="•"/>
            </a:pPr>
            <a:r>
              <a:rPr lang="en-GB" i="1" dirty="0"/>
              <a:t>Population Change in the UK</a:t>
            </a:r>
          </a:p>
          <a:p>
            <a:pPr marL="285750" indent="-285750">
              <a:buFont typeface="Arial" panose="020B0604020202020204" pitchFamily="34" charset="0"/>
              <a:buChar char="•"/>
            </a:pPr>
            <a:r>
              <a:rPr lang="en-GB" i="1" dirty="0"/>
              <a:t>Challenges facing towns &amp; cities</a:t>
            </a:r>
          </a:p>
          <a:p>
            <a:pPr marL="285750" indent="-285750">
              <a:buFont typeface="Arial" panose="020B0604020202020204" pitchFamily="34" charset="0"/>
              <a:buChar char="•"/>
            </a:pPr>
            <a:r>
              <a:rPr lang="en-GB" i="1" dirty="0"/>
              <a:t>Changes in Retailing in the UK</a:t>
            </a:r>
          </a:p>
          <a:p>
            <a:pPr marL="285750" indent="-285750">
              <a:buFont typeface="Arial" panose="020B0604020202020204" pitchFamily="34" charset="0"/>
              <a:buChar char="•"/>
            </a:pPr>
            <a:r>
              <a:rPr lang="en-GB" i="1" dirty="0"/>
              <a:t>Global Patterns of Urbanisation &amp; The Development of Global Cities </a:t>
            </a:r>
          </a:p>
        </p:txBody>
      </p:sp>
      <p:sp>
        <p:nvSpPr>
          <p:cNvPr id="12" name="Rectangle 11">
            <a:extLst>
              <a:ext uri="{FF2B5EF4-FFF2-40B4-BE49-F238E27FC236}">
                <a16:creationId xmlns:a16="http://schemas.microsoft.com/office/drawing/2014/main" id="{97B3B0E8-1199-431E-B6C9-EB5E5B0C55F9}"/>
              </a:ext>
            </a:extLst>
          </p:cNvPr>
          <p:cNvSpPr/>
          <p:nvPr/>
        </p:nvSpPr>
        <p:spPr>
          <a:xfrm>
            <a:off x="8600818" y="655632"/>
            <a:ext cx="3429001" cy="2585323"/>
          </a:xfrm>
          <a:prstGeom prst="rect">
            <a:avLst/>
          </a:prstGeom>
        </p:spPr>
        <p:txBody>
          <a:bodyPr wrap="square">
            <a:spAutoFit/>
          </a:bodyPr>
          <a:lstStyle/>
          <a:p>
            <a:r>
              <a:rPr lang="en-GB" b="1" dirty="0"/>
              <a:t>Option Theme 4: Coastal Hazards and their Management</a:t>
            </a:r>
          </a:p>
          <a:p>
            <a:r>
              <a:rPr lang="en-GB" dirty="0"/>
              <a:t>This Theme looks at:</a:t>
            </a:r>
          </a:p>
          <a:p>
            <a:pPr marL="285750" indent="-285750">
              <a:buFont typeface="Arial" panose="020B0604020202020204" pitchFamily="34" charset="0"/>
              <a:buChar char="•"/>
            </a:pPr>
            <a:r>
              <a:rPr lang="en-GB" i="1" dirty="0"/>
              <a:t>The Vulnerability of UK coastlines</a:t>
            </a:r>
          </a:p>
          <a:p>
            <a:pPr marL="285750" indent="-285750">
              <a:buFont typeface="Arial" panose="020B0604020202020204" pitchFamily="34" charset="0"/>
              <a:buChar char="•"/>
            </a:pPr>
            <a:r>
              <a:rPr lang="en-GB" i="1" dirty="0"/>
              <a:t>How are Coastlines managed?</a:t>
            </a:r>
          </a:p>
          <a:p>
            <a:pPr marL="285750" indent="-285750">
              <a:buFont typeface="Arial" panose="020B0604020202020204" pitchFamily="34" charset="0"/>
              <a:buChar char="•"/>
            </a:pPr>
            <a:r>
              <a:rPr lang="en-GB" i="1" dirty="0"/>
              <a:t>Sustainable management of coastlines linked to rising sea levels </a:t>
            </a:r>
          </a:p>
        </p:txBody>
      </p:sp>
      <p:pic>
        <p:nvPicPr>
          <p:cNvPr id="13" name="Picture 12">
            <a:extLst>
              <a:ext uri="{FF2B5EF4-FFF2-40B4-BE49-F238E27FC236}">
                <a16:creationId xmlns:a16="http://schemas.microsoft.com/office/drawing/2014/main" id="{86DA704D-91A5-4E5D-A4A0-28F520A6A42D}"/>
              </a:ext>
            </a:extLst>
          </p:cNvPr>
          <p:cNvPicPr>
            <a:picLocks noChangeAspect="1"/>
          </p:cNvPicPr>
          <p:nvPr/>
        </p:nvPicPr>
        <p:blipFill rotWithShape="1">
          <a:blip r:embed="rId4"/>
          <a:srcRect l="38523" t="26655" r="39773" b="50699"/>
          <a:stretch/>
        </p:blipFill>
        <p:spPr>
          <a:xfrm>
            <a:off x="3408915" y="3073663"/>
            <a:ext cx="5536350" cy="3247622"/>
          </a:xfrm>
          <a:prstGeom prst="rect">
            <a:avLst/>
          </a:prstGeom>
        </p:spPr>
      </p:pic>
      <p:sp>
        <p:nvSpPr>
          <p:cNvPr id="14" name="TextBox 13">
            <a:extLst>
              <a:ext uri="{FF2B5EF4-FFF2-40B4-BE49-F238E27FC236}">
                <a16:creationId xmlns:a16="http://schemas.microsoft.com/office/drawing/2014/main" id="{65D20AAC-000F-4C09-B8E5-5E1FF87BB212}"/>
              </a:ext>
            </a:extLst>
          </p:cNvPr>
          <p:cNvSpPr txBox="1"/>
          <p:nvPr/>
        </p:nvSpPr>
        <p:spPr>
          <a:xfrm>
            <a:off x="590555" y="273045"/>
            <a:ext cx="11277600" cy="400110"/>
          </a:xfrm>
          <a:prstGeom prst="rect">
            <a:avLst/>
          </a:prstGeom>
          <a:noFill/>
        </p:spPr>
        <p:txBody>
          <a:bodyPr wrap="square" rtlCol="0">
            <a:spAutoFit/>
          </a:bodyPr>
          <a:lstStyle/>
          <a:p>
            <a:pPr algn="ctr"/>
            <a:r>
              <a:rPr lang="en-GB" sz="2000" b="1" u="sng" dirty="0"/>
              <a:t>Revising Humanities – Geography Key Information</a:t>
            </a:r>
          </a:p>
        </p:txBody>
      </p:sp>
      <p:pic>
        <p:nvPicPr>
          <p:cNvPr id="15" name="Picture 6" descr="XPRIZE Announces New $10M Competition to Preserve Rainforests | XPRIZE">
            <a:extLst>
              <a:ext uri="{FF2B5EF4-FFF2-40B4-BE49-F238E27FC236}">
                <a16:creationId xmlns:a16="http://schemas.microsoft.com/office/drawing/2014/main" id="{14D9973B-22C0-4D8E-A688-DFCCE6A39E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382" y="3568771"/>
            <a:ext cx="2846533" cy="1779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T investigates: Who are the mouthpieces of US-led war of public opinion on  “Chinese dams' threats” along Mekong River, and what are their typical  methods? - Global Times">
            <a:extLst>
              <a:ext uri="{FF2B5EF4-FFF2-40B4-BE49-F238E27FC236}">
                <a16:creationId xmlns:a16="http://schemas.microsoft.com/office/drawing/2014/main" id="{455EC66D-019A-46EE-B536-EB21AAF1A0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5265" y="3450049"/>
            <a:ext cx="2965138" cy="17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6" name="TextBox 15">
            <a:extLst>
              <a:ext uri="{FF2B5EF4-FFF2-40B4-BE49-F238E27FC236}">
                <a16:creationId xmlns:a16="http://schemas.microsoft.com/office/drawing/2014/main" id="{21950531-38F4-4585-9E45-236E80444120}"/>
              </a:ext>
            </a:extLst>
          </p:cNvPr>
          <p:cNvSpPr txBox="1"/>
          <p:nvPr/>
        </p:nvSpPr>
        <p:spPr>
          <a:xfrm>
            <a:off x="590555" y="273045"/>
            <a:ext cx="11277600" cy="400110"/>
          </a:xfrm>
          <a:prstGeom prst="rect">
            <a:avLst/>
          </a:prstGeom>
          <a:noFill/>
        </p:spPr>
        <p:txBody>
          <a:bodyPr wrap="square" rtlCol="0">
            <a:spAutoFit/>
          </a:bodyPr>
          <a:lstStyle/>
          <a:p>
            <a:pPr algn="ctr"/>
            <a:r>
              <a:rPr lang="en-GB" sz="2000" b="1" u="sng" dirty="0"/>
              <a:t>Revising Humanities – Spanish Revision Strategies </a:t>
            </a:r>
          </a:p>
        </p:txBody>
      </p:sp>
      <p:sp>
        <p:nvSpPr>
          <p:cNvPr id="2" name="Rectangle 1">
            <a:extLst>
              <a:ext uri="{FF2B5EF4-FFF2-40B4-BE49-F238E27FC236}">
                <a16:creationId xmlns:a16="http://schemas.microsoft.com/office/drawing/2014/main" id="{E3FD4FBB-381B-4D59-A970-9D43FA79101B}"/>
              </a:ext>
            </a:extLst>
          </p:cNvPr>
          <p:cNvSpPr/>
          <p:nvPr/>
        </p:nvSpPr>
        <p:spPr>
          <a:xfrm>
            <a:off x="5231109" y="757479"/>
            <a:ext cx="6481890" cy="5242782"/>
          </a:xfrm>
          <a:prstGeom prst="rect">
            <a:avLst/>
          </a:prstGeom>
          <a:ln>
            <a:solidFill>
              <a:srgbClr val="0070C0"/>
            </a:solidFill>
          </a:ln>
        </p:spPr>
        <p:txBody>
          <a:bodyPr wrap="square">
            <a:spAutoFit/>
          </a:bodyPr>
          <a:lstStyle/>
          <a:p>
            <a:pP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Revision Key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 Learn Speaking Answers &amp; Questions – Prepare &amp; Script answers.  Get parents to read the Spanish Questions – students respond Spanish – weekly practice – at least 3 questions per week.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Watch programs/films in Spanish with English subtitles - watch, listen &amp; read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Focus on Tenses from Revision Guides – to avoid confusion over Past, Present and Future – e.g. cannot mix up played, play or playing – lose marks on accuracy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Practice writing out speaking answers in Spanish with correct Tense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Download Duo Lingo App to develop Listening &amp; Reading – helps to develop accuracy around Gender &amp; Plurals – 10 minutes per day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 Language Nut – Can be used to revise and test weaker areas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 GCSE Pod – For Grammar tests </a:t>
            </a:r>
          </a:p>
        </p:txBody>
      </p:sp>
      <p:sp>
        <p:nvSpPr>
          <p:cNvPr id="3" name="Rectangle 2">
            <a:extLst>
              <a:ext uri="{FF2B5EF4-FFF2-40B4-BE49-F238E27FC236}">
                <a16:creationId xmlns:a16="http://schemas.microsoft.com/office/drawing/2014/main" id="{FDAE77BD-22C8-4542-8DC6-5630A9056425}"/>
              </a:ext>
            </a:extLst>
          </p:cNvPr>
          <p:cNvSpPr/>
          <p:nvPr/>
        </p:nvSpPr>
        <p:spPr>
          <a:xfrm>
            <a:off x="590555" y="858905"/>
            <a:ext cx="4161554" cy="5140190"/>
          </a:xfrm>
          <a:prstGeom prst="rect">
            <a:avLst/>
          </a:prstGeom>
          <a:ln>
            <a:solidFill>
              <a:srgbClr val="0070C0"/>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Students need to know:</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Key Vocab related to each Theme – all 8 modules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Syllabus of all vocab to be provided before Half Term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Learn Time Frames – Key phrases for Past, Present &amp; Future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Students have been given Translation booklet of speaking questions – students need to translate the words they don’t understand, not just the whole question.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Students have access to Listening &amp; Reading Homework activities on Language Nut each week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 Fortnightly vocab tests </a:t>
            </a:r>
          </a:p>
        </p:txBody>
      </p:sp>
    </p:spTree>
    <p:extLst>
      <p:ext uri="{BB962C8B-B14F-4D97-AF65-F5344CB8AC3E}">
        <p14:creationId xmlns:p14="http://schemas.microsoft.com/office/powerpoint/2010/main" val="7680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fade">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fade">
                                      <p:cBhvr>
                                        <p:cTn id="57" dur="500"/>
                                        <p:tgtEl>
                                          <p:spTgt spid="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fade">
                                      <p:cBhvr>
                                        <p:cTn id="62" dur="500"/>
                                        <p:tgtEl>
                                          <p:spTgt spid="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Effect transition="in" filter="fade">
                                      <p:cBhvr>
                                        <p:cTn id="67" dur="500"/>
                                        <p:tgtEl>
                                          <p:spTgt spid="2">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xEl>
                                              <p:pRg st="6" end="6"/>
                                            </p:txEl>
                                          </p:spTgt>
                                        </p:tgtEl>
                                        <p:attrNameLst>
                                          <p:attrName>style.visibility</p:attrName>
                                        </p:attrNameLst>
                                      </p:cBhvr>
                                      <p:to>
                                        <p:strVal val="visible"/>
                                      </p:to>
                                    </p:set>
                                    <p:animEffect transition="in" filter="fade">
                                      <p:cBhvr>
                                        <p:cTn id="72" dur="500"/>
                                        <p:tgtEl>
                                          <p:spTgt spid="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Effect transition="in" filter="fade">
                                      <p:cBhvr>
                                        <p:cTn id="7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0" name="Rectangle 9">
            <a:extLst>
              <a:ext uri="{FF2B5EF4-FFF2-40B4-BE49-F238E27FC236}">
                <a16:creationId xmlns:a16="http://schemas.microsoft.com/office/drawing/2014/main" id="{A4E81AC0-7E4E-4FAB-A359-3836F1B34A41}"/>
              </a:ext>
            </a:extLst>
          </p:cNvPr>
          <p:cNvSpPr/>
          <p:nvPr/>
        </p:nvSpPr>
        <p:spPr>
          <a:xfrm>
            <a:off x="646681" y="365512"/>
            <a:ext cx="3576917" cy="2862322"/>
          </a:xfrm>
          <a:prstGeom prst="rect">
            <a:avLst/>
          </a:prstGeom>
        </p:spPr>
        <p:txBody>
          <a:bodyPr wrap="square">
            <a:spAutoFit/>
          </a:bodyPr>
          <a:lstStyle/>
          <a:p>
            <a:r>
              <a:rPr lang="en-GB" b="1" dirty="0"/>
              <a:t>Core Theme 1 – Weather, Climate and Ecosystems</a:t>
            </a:r>
          </a:p>
          <a:p>
            <a:r>
              <a:rPr lang="en-GB" dirty="0"/>
              <a:t>This Theme looks at:</a:t>
            </a:r>
          </a:p>
          <a:p>
            <a:pPr marL="342900" indent="-342900">
              <a:buFont typeface="Arial" panose="020B0604020202020204" pitchFamily="34" charset="0"/>
              <a:buChar char="•"/>
            </a:pPr>
            <a:r>
              <a:rPr lang="en-GB" i="1" dirty="0"/>
              <a:t>The Issue of Climate Change</a:t>
            </a:r>
          </a:p>
          <a:p>
            <a:pPr marL="342900" indent="-342900">
              <a:buFont typeface="Arial" panose="020B0604020202020204" pitchFamily="34" charset="0"/>
              <a:buChar char="•"/>
            </a:pPr>
            <a:r>
              <a:rPr lang="en-GB" i="1" dirty="0"/>
              <a:t>Global Weather Systems</a:t>
            </a:r>
          </a:p>
          <a:p>
            <a:pPr marL="342900" indent="-342900">
              <a:buFont typeface="Arial" panose="020B0604020202020204" pitchFamily="34" charset="0"/>
              <a:buChar char="•"/>
            </a:pPr>
            <a:r>
              <a:rPr lang="en-GB" i="1" dirty="0"/>
              <a:t>Global Weather Hazards</a:t>
            </a:r>
          </a:p>
          <a:p>
            <a:pPr marL="342900" indent="-342900">
              <a:buFont typeface="Arial" panose="020B0604020202020204" pitchFamily="34" charset="0"/>
              <a:buChar char="•"/>
            </a:pPr>
            <a:r>
              <a:rPr lang="en-GB" i="1" dirty="0"/>
              <a:t>Weather &amp; Climate in the UK </a:t>
            </a:r>
          </a:p>
          <a:p>
            <a:pPr marL="342900" indent="-342900">
              <a:buFont typeface="Arial" panose="020B0604020202020204" pitchFamily="34" charset="0"/>
              <a:buChar char="•"/>
            </a:pPr>
            <a:r>
              <a:rPr lang="en-GB" i="1" dirty="0"/>
              <a:t>Ecosystem Distribution, Processes, Threats &amp;  Management</a:t>
            </a:r>
          </a:p>
        </p:txBody>
      </p:sp>
      <p:sp>
        <p:nvSpPr>
          <p:cNvPr id="11" name="Rectangle 10">
            <a:extLst>
              <a:ext uri="{FF2B5EF4-FFF2-40B4-BE49-F238E27FC236}">
                <a16:creationId xmlns:a16="http://schemas.microsoft.com/office/drawing/2014/main" id="{632ACA8F-E45E-473D-BAF9-D8B02DE6FBAB}"/>
              </a:ext>
            </a:extLst>
          </p:cNvPr>
          <p:cNvSpPr/>
          <p:nvPr/>
        </p:nvSpPr>
        <p:spPr>
          <a:xfrm>
            <a:off x="4331175" y="337802"/>
            <a:ext cx="3993776" cy="3139321"/>
          </a:xfrm>
          <a:prstGeom prst="rect">
            <a:avLst/>
          </a:prstGeom>
        </p:spPr>
        <p:txBody>
          <a:bodyPr wrap="square">
            <a:spAutoFit/>
          </a:bodyPr>
          <a:lstStyle/>
          <a:p>
            <a:r>
              <a:rPr lang="en-GB" b="1" dirty="0"/>
              <a:t>Core Theme 2 – Development and Resource Issues</a:t>
            </a:r>
          </a:p>
          <a:p>
            <a:r>
              <a:rPr lang="en-GB" dirty="0"/>
              <a:t>This Theme looks at:</a:t>
            </a:r>
          </a:p>
          <a:p>
            <a:pPr marL="285750" indent="-285750">
              <a:buFont typeface="Arial" panose="020B0604020202020204" pitchFamily="34" charset="0"/>
              <a:buChar char="•"/>
            </a:pPr>
            <a:r>
              <a:rPr lang="en-GB" i="1" dirty="0"/>
              <a:t>Measuring Economic Development &amp; assessing Global Patterns</a:t>
            </a:r>
          </a:p>
          <a:p>
            <a:pPr marL="285750" indent="-285750">
              <a:buFont typeface="Arial" panose="020B0604020202020204" pitchFamily="34" charset="0"/>
              <a:buChar char="•"/>
            </a:pPr>
            <a:r>
              <a:rPr lang="en-GB" i="1" dirty="0"/>
              <a:t>Causes &amp; Consequences of uneven development &amp; Global Responses</a:t>
            </a:r>
          </a:p>
          <a:p>
            <a:pPr marL="285750" indent="-285750">
              <a:buFont typeface="Arial" panose="020B0604020202020204" pitchFamily="34" charset="0"/>
              <a:buChar char="•"/>
            </a:pPr>
            <a:r>
              <a:rPr lang="en-GB" i="1" dirty="0"/>
              <a:t>Issues &amp; Management of Water Resources</a:t>
            </a:r>
          </a:p>
          <a:p>
            <a:pPr marL="285750" indent="-285750">
              <a:buFont typeface="Arial" panose="020B0604020202020204" pitchFamily="34" charset="0"/>
              <a:buChar char="•"/>
            </a:pPr>
            <a:r>
              <a:rPr lang="en-GB" i="1" dirty="0"/>
              <a:t>Regional Economic Development &amp; Inequalities in the UK</a:t>
            </a:r>
          </a:p>
        </p:txBody>
      </p:sp>
      <p:sp>
        <p:nvSpPr>
          <p:cNvPr id="12" name="Rectangle 11">
            <a:extLst>
              <a:ext uri="{FF2B5EF4-FFF2-40B4-BE49-F238E27FC236}">
                <a16:creationId xmlns:a16="http://schemas.microsoft.com/office/drawing/2014/main" id="{C0A8217D-6E22-4E4D-B38A-2BE2CB211C09}"/>
              </a:ext>
            </a:extLst>
          </p:cNvPr>
          <p:cNvSpPr/>
          <p:nvPr/>
        </p:nvSpPr>
        <p:spPr>
          <a:xfrm>
            <a:off x="8526419" y="349791"/>
            <a:ext cx="2998695" cy="3139321"/>
          </a:xfrm>
          <a:prstGeom prst="rect">
            <a:avLst/>
          </a:prstGeom>
        </p:spPr>
        <p:txBody>
          <a:bodyPr wrap="square">
            <a:spAutoFit/>
          </a:bodyPr>
          <a:lstStyle/>
          <a:p>
            <a:r>
              <a:rPr lang="en-GB" b="1" dirty="0"/>
              <a:t>Option Theme 7: Social Development Issues</a:t>
            </a:r>
          </a:p>
          <a:p>
            <a:r>
              <a:rPr lang="en-GB" dirty="0"/>
              <a:t>This Theme looks at:</a:t>
            </a:r>
          </a:p>
          <a:p>
            <a:pPr marL="285750" indent="-285750">
              <a:buFont typeface="Arial" panose="020B0604020202020204" pitchFamily="34" charset="0"/>
              <a:buChar char="•"/>
            </a:pPr>
            <a:r>
              <a:rPr lang="en-GB" i="1" dirty="0"/>
              <a:t>The concept and measuring of Social Development</a:t>
            </a:r>
          </a:p>
          <a:p>
            <a:pPr marL="285750" indent="-285750">
              <a:buFont typeface="Arial" panose="020B0604020202020204" pitchFamily="34" charset="0"/>
              <a:buChar char="•"/>
            </a:pPr>
            <a:r>
              <a:rPr lang="en-GB" i="1" dirty="0"/>
              <a:t>Issues relating to Social Development in Sub-Saharan Africa</a:t>
            </a:r>
          </a:p>
          <a:p>
            <a:pPr marL="285750" indent="-285750">
              <a:buFont typeface="Arial" panose="020B0604020202020204" pitchFamily="34" charset="0"/>
              <a:buChar char="•"/>
            </a:pPr>
            <a:r>
              <a:rPr lang="en-GB" i="1" dirty="0"/>
              <a:t>Health Care Issues in Sub-Saharan Africa</a:t>
            </a:r>
          </a:p>
        </p:txBody>
      </p:sp>
      <p:pic>
        <p:nvPicPr>
          <p:cNvPr id="13" name="Picture 12">
            <a:extLst>
              <a:ext uri="{FF2B5EF4-FFF2-40B4-BE49-F238E27FC236}">
                <a16:creationId xmlns:a16="http://schemas.microsoft.com/office/drawing/2014/main" id="{55EE07A5-B7B3-42F5-AB0C-127A26FE8D18}"/>
              </a:ext>
            </a:extLst>
          </p:cNvPr>
          <p:cNvPicPr>
            <a:picLocks noChangeAspect="1"/>
          </p:cNvPicPr>
          <p:nvPr/>
        </p:nvPicPr>
        <p:blipFill rotWithShape="1">
          <a:blip r:embed="rId4"/>
          <a:srcRect l="38523" t="49397" r="39773" b="29862"/>
          <a:stretch/>
        </p:blipFill>
        <p:spPr>
          <a:xfrm>
            <a:off x="532672" y="3535703"/>
            <a:ext cx="5310976" cy="2853347"/>
          </a:xfrm>
          <a:prstGeom prst="rect">
            <a:avLst/>
          </a:prstGeom>
        </p:spPr>
      </p:pic>
      <p:pic>
        <p:nvPicPr>
          <p:cNvPr id="14" name="Picture 13">
            <a:extLst>
              <a:ext uri="{FF2B5EF4-FFF2-40B4-BE49-F238E27FC236}">
                <a16:creationId xmlns:a16="http://schemas.microsoft.com/office/drawing/2014/main" id="{852DD482-E9F5-40D1-84F6-5B181BC3A224}"/>
              </a:ext>
            </a:extLst>
          </p:cNvPr>
          <p:cNvPicPr>
            <a:picLocks noChangeAspect="1"/>
          </p:cNvPicPr>
          <p:nvPr/>
        </p:nvPicPr>
        <p:blipFill rotWithShape="1">
          <a:blip r:embed="rId4"/>
          <a:srcRect l="38523" t="70138" r="39773" b="7600"/>
          <a:stretch/>
        </p:blipFill>
        <p:spPr>
          <a:xfrm>
            <a:off x="6214138" y="3489112"/>
            <a:ext cx="5310976" cy="3062547"/>
          </a:xfrm>
          <a:prstGeom prst="rect">
            <a:avLst/>
          </a:prstGeom>
        </p:spPr>
      </p:pic>
    </p:spTree>
    <p:extLst>
      <p:ext uri="{BB962C8B-B14F-4D97-AF65-F5344CB8AC3E}">
        <p14:creationId xmlns:p14="http://schemas.microsoft.com/office/powerpoint/2010/main" val="117173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pic>
        <p:nvPicPr>
          <p:cNvPr id="16" name="Picture 2" descr="https://pictures.abebooks.com/inventory/md/md31578387797.jpg">
            <a:extLst>
              <a:ext uri="{FF2B5EF4-FFF2-40B4-BE49-F238E27FC236}">
                <a16:creationId xmlns:a16="http://schemas.microsoft.com/office/drawing/2014/main" id="{034939BB-1FFF-45C9-B944-2956E8F2C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51" y="488341"/>
            <a:ext cx="2547678" cy="36007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JEC GCSE Geography workbook">
            <a:extLst>
              <a:ext uri="{FF2B5EF4-FFF2-40B4-BE49-F238E27FC236}">
                <a16:creationId xmlns:a16="http://schemas.microsoft.com/office/drawing/2014/main" id="{76313248-E50D-4EA4-B7B8-13B717ADF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91" y="1419359"/>
            <a:ext cx="2699076"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CSE Geography | Pocket Posters: The Pocket-Sized Geography Revision Guide  | GCSE Specification | FREE digital edition for computers, phones and  tablets with over 1,000 assessment questions!: Amazon.co.uk: Office Products">
            <a:extLst>
              <a:ext uri="{FF2B5EF4-FFF2-40B4-BE49-F238E27FC236}">
                <a16:creationId xmlns:a16="http://schemas.microsoft.com/office/drawing/2014/main" id="{619F66FB-97CC-4E7C-BC29-35D88CCBD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67" y="2476270"/>
            <a:ext cx="2768632" cy="3893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E364CA-D5B3-4FE0-9AF3-2C9A4DFA8DB4}"/>
              </a:ext>
            </a:extLst>
          </p:cNvPr>
          <p:cNvSpPr txBox="1"/>
          <p:nvPr/>
        </p:nvSpPr>
        <p:spPr>
          <a:xfrm>
            <a:off x="4352678" y="313957"/>
            <a:ext cx="7599830" cy="6155531"/>
          </a:xfrm>
          <a:prstGeom prst="rect">
            <a:avLst/>
          </a:prstGeom>
          <a:noFill/>
        </p:spPr>
        <p:txBody>
          <a:bodyPr wrap="square" rtlCol="0">
            <a:spAutoFit/>
          </a:bodyPr>
          <a:lstStyle/>
          <a:p>
            <a:r>
              <a:rPr lang="en-GB" b="1" u="sng" dirty="0"/>
              <a:t>Revision Strategies</a:t>
            </a:r>
          </a:p>
          <a:p>
            <a:pPr marL="285750" indent="-285750">
              <a:buFont typeface="Arial" panose="020B0604020202020204" pitchFamily="34" charset="0"/>
              <a:buChar char="•"/>
            </a:pPr>
            <a:r>
              <a:rPr lang="en-GB" dirty="0"/>
              <a:t>Key Words &amp; Processes – e.g. Coastal Processes – Look, Cover &amp; Repeat – practice writing out definitions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Mind Maps – useful for Global Cities – London &amp; Lagos – Why a Global City, Population Make-Up, Challenges &amp; Solutions or Ecosystems – Tropical Rainforests – Distribution, Climate, Processes, Threats &amp; Management</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Map Skills – BBC Bitesize – Excellent for OS Map Skills – Compass Direction, Grid References, Map Skills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Maths Skills – Range, Interquartile Range, Mean, Median &amp; Mode, Percentage and Percentage Increase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Diagram Drawing – Physical Processes/Landform Creation – e.g. Waterfall, Meanders, Headlands &amp; Bays, Spits – Drawing, labelling &amp; step by step explanations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Past Papers – Search Eduqas Geography Spec A – Go to website - Click Past Papers/Mark Schemes</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GCSE Pod – Useful for generic topics such as Rivers, Coasts, Rainforests, Weather &amp; Climate &amp; Climate Change </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err="1"/>
              <a:t>Youtube</a:t>
            </a:r>
            <a:r>
              <a:rPr lang="en-GB" dirty="0"/>
              <a:t> Revision Videos</a:t>
            </a:r>
          </a:p>
        </p:txBody>
      </p:sp>
    </p:spTree>
    <p:extLst>
      <p:ext uri="{BB962C8B-B14F-4D97-AF65-F5344CB8AC3E}">
        <p14:creationId xmlns:p14="http://schemas.microsoft.com/office/powerpoint/2010/main" val="122353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fade">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5" end="15"/>
                                            </p:txEl>
                                          </p:spTgt>
                                        </p:tgtEl>
                                        <p:attrNameLst>
                                          <p:attrName>style.visibility</p:attrName>
                                        </p:attrNameLst>
                                      </p:cBhvr>
                                      <p:to>
                                        <p:strVal val="visible"/>
                                      </p:to>
                                    </p:set>
                                    <p:animEffect transition="in" filter="fade">
                                      <p:cBhvr>
                                        <p:cTn id="6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0" name="TextBox 9">
            <a:extLst>
              <a:ext uri="{FF2B5EF4-FFF2-40B4-BE49-F238E27FC236}">
                <a16:creationId xmlns:a16="http://schemas.microsoft.com/office/drawing/2014/main" id="{DA3F591C-A9D9-4CCD-8F7A-207071F8094C}"/>
              </a:ext>
            </a:extLst>
          </p:cNvPr>
          <p:cNvSpPr txBox="1"/>
          <p:nvPr/>
        </p:nvSpPr>
        <p:spPr>
          <a:xfrm>
            <a:off x="590555" y="273045"/>
            <a:ext cx="11277600" cy="400110"/>
          </a:xfrm>
          <a:prstGeom prst="rect">
            <a:avLst/>
          </a:prstGeom>
          <a:noFill/>
        </p:spPr>
        <p:txBody>
          <a:bodyPr wrap="square" rtlCol="0">
            <a:spAutoFit/>
          </a:bodyPr>
          <a:lstStyle/>
          <a:p>
            <a:pPr algn="ctr"/>
            <a:r>
              <a:rPr lang="en-GB" sz="2000" b="1" u="sng" dirty="0"/>
              <a:t>Revising Humanities – History Key Information</a:t>
            </a:r>
          </a:p>
        </p:txBody>
      </p:sp>
      <p:sp>
        <p:nvSpPr>
          <p:cNvPr id="11" name="Rectangle 10">
            <a:extLst>
              <a:ext uri="{FF2B5EF4-FFF2-40B4-BE49-F238E27FC236}">
                <a16:creationId xmlns:a16="http://schemas.microsoft.com/office/drawing/2014/main" id="{3D3BB079-54E0-4E92-A871-4F1ECA8CD46C}"/>
              </a:ext>
            </a:extLst>
          </p:cNvPr>
          <p:cNvSpPr/>
          <p:nvPr/>
        </p:nvSpPr>
        <p:spPr>
          <a:xfrm>
            <a:off x="408097" y="392942"/>
            <a:ext cx="2546926" cy="6186309"/>
          </a:xfrm>
          <a:prstGeom prst="rect">
            <a:avLst/>
          </a:prstGeom>
        </p:spPr>
        <p:txBody>
          <a:bodyPr wrap="square">
            <a:spAutoFit/>
          </a:bodyPr>
          <a:lstStyle/>
          <a:p>
            <a:r>
              <a:rPr lang="en-GB" b="1" dirty="0"/>
              <a:t>Period 1 - Medicine in Britain, c1250–present and The British sector of the Western Front, 1914–1918: injuries, treatment and the trenches</a:t>
            </a:r>
          </a:p>
          <a:p>
            <a:r>
              <a:rPr lang="en-GB" dirty="0"/>
              <a:t>This period looks at:</a:t>
            </a:r>
          </a:p>
          <a:p>
            <a:r>
              <a:rPr lang="en-GB" i="1" dirty="0"/>
              <a:t> - Medicine in Medieval England</a:t>
            </a:r>
          </a:p>
          <a:p>
            <a:endParaRPr lang="en-GB" i="1" dirty="0"/>
          </a:p>
          <a:p>
            <a:r>
              <a:rPr lang="en-GB" i="1" dirty="0"/>
              <a:t> - The Medical Renaissance in England</a:t>
            </a:r>
          </a:p>
          <a:p>
            <a:r>
              <a:rPr lang="en-GB" i="1" dirty="0"/>
              <a:t> - Medicine in 18</a:t>
            </a:r>
            <a:r>
              <a:rPr lang="en-GB" i="1" baseline="30000" dirty="0"/>
              <a:t>th</a:t>
            </a:r>
            <a:r>
              <a:rPr lang="en-GB" i="1" dirty="0"/>
              <a:t> &amp; 19</a:t>
            </a:r>
            <a:r>
              <a:rPr lang="en-GB" i="1" baseline="30000" dirty="0"/>
              <a:t>th</a:t>
            </a:r>
            <a:r>
              <a:rPr lang="en-GB" i="1" dirty="0"/>
              <a:t> Century Britain</a:t>
            </a:r>
          </a:p>
          <a:p>
            <a:endParaRPr lang="en-GB" i="1" dirty="0"/>
          </a:p>
          <a:p>
            <a:r>
              <a:rPr lang="en-GB" i="1" dirty="0"/>
              <a:t> - Medicine in Modern Britain </a:t>
            </a:r>
          </a:p>
          <a:p>
            <a:endParaRPr lang="en-GB" i="1" dirty="0"/>
          </a:p>
          <a:p>
            <a:r>
              <a:rPr lang="en-GB" i="1" dirty="0"/>
              <a:t> - The challenges associated with medicine on the Western Front </a:t>
            </a:r>
          </a:p>
        </p:txBody>
      </p:sp>
      <p:sp>
        <p:nvSpPr>
          <p:cNvPr id="12" name="Rectangle 11">
            <a:extLst>
              <a:ext uri="{FF2B5EF4-FFF2-40B4-BE49-F238E27FC236}">
                <a16:creationId xmlns:a16="http://schemas.microsoft.com/office/drawing/2014/main" id="{30867F49-F908-42B8-8ADA-2D1B2C62F2D3}"/>
              </a:ext>
            </a:extLst>
          </p:cNvPr>
          <p:cNvSpPr/>
          <p:nvPr/>
        </p:nvSpPr>
        <p:spPr>
          <a:xfrm>
            <a:off x="3268133" y="636072"/>
            <a:ext cx="2744955" cy="5909310"/>
          </a:xfrm>
          <a:prstGeom prst="rect">
            <a:avLst/>
          </a:prstGeom>
        </p:spPr>
        <p:txBody>
          <a:bodyPr wrap="square">
            <a:spAutoFit/>
          </a:bodyPr>
          <a:lstStyle/>
          <a:p>
            <a:r>
              <a:rPr lang="en-GB" b="1" dirty="0"/>
              <a:t>Period 2 – Henry VIII &amp; his Ministers, 1509-1540</a:t>
            </a:r>
          </a:p>
          <a:p>
            <a:r>
              <a:rPr lang="en-GB" dirty="0"/>
              <a:t>This period looks at:</a:t>
            </a:r>
          </a:p>
          <a:p>
            <a:r>
              <a:rPr lang="en-GB" i="1" dirty="0"/>
              <a:t> - England in 1509 – its government &amp; society</a:t>
            </a:r>
          </a:p>
          <a:p>
            <a:r>
              <a:rPr lang="en-GB" i="1" dirty="0"/>
              <a:t> </a:t>
            </a:r>
          </a:p>
          <a:p>
            <a:r>
              <a:rPr lang="en-GB" i="1" dirty="0"/>
              <a:t> - Henry VIII’s rise to power</a:t>
            </a:r>
          </a:p>
          <a:p>
            <a:endParaRPr lang="en-GB" i="1" dirty="0"/>
          </a:p>
          <a:p>
            <a:r>
              <a:rPr lang="en-GB" i="1" dirty="0"/>
              <a:t> - The role of Thomas Wolsey and Thomas Cromwell as Henry’s ministers</a:t>
            </a:r>
          </a:p>
          <a:p>
            <a:endParaRPr lang="en-GB" i="1" dirty="0"/>
          </a:p>
          <a:p>
            <a:r>
              <a:rPr lang="en-GB" i="1" dirty="0"/>
              <a:t> - Key domestic and international events </a:t>
            </a:r>
          </a:p>
          <a:p>
            <a:endParaRPr lang="en-GB" i="1" dirty="0"/>
          </a:p>
          <a:p>
            <a:r>
              <a:rPr lang="en-GB" i="1" dirty="0"/>
              <a:t> - England’s relationship with France &amp; Spain</a:t>
            </a:r>
          </a:p>
          <a:p>
            <a:endParaRPr lang="en-GB" i="1" dirty="0"/>
          </a:p>
          <a:p>
            <a:r>
              <a:rPr lang="en-GB" i="1" dirty="0"/>
              <a:t> - The Break with Rome &amp; The Reformation </a:t>
            </a:r>
          </a:p>
        </p:txBody>
      </p:sp>
      <p:sp>
        <p:nvSpPr>
          <p:cNvPr id="13" name="Rectangle 12">
            <a:extLst>
              <a:ext uri="{FF2B5EF4-FFF2-40B4-BE49-F238E27FC236}">
                <a16:creationId xmlns:a16="http://schemas.microsoft.com/office/drawing/2014/main" id="{4A6B623D-A404-4FAC-97B9-97339B1D414C}"/>
              </a:ext>
            </a:extLst>
          </p:cNvPr>
          <p:cNvSpPr/>
          <p:nvPr/>
        </p:nvSpPr>
        <p:spPr>
          <a:xfrm>
            <a:off x="9453587" y="392942"/>
            <a:ext cx="2429804" cy="4801314"/>
          </a:xfrm>
          <a:prstGeom prst="rect">
            <a:avLst/>
          </a:prstGeom>
        </p:spPr>
        <p:txBody>
          <a:bodyPr wrap="square">
            <a:spAutoFit/>
          </a:bodyPr>
          <a:lstStyle/>
          <a:p>
            <a:r>
              <a:rPr lang="en-GB" b="1" dirty="0"/>
              <a:t>Period 4 – The USA, 1954–75: conflict at home and abroad</a:t>
            </a:r>
          </a:p>
          <a:p>
            <a:r>
              <a:rPr lang="en-GB" dirty="0"/>
              <a:t>This period looks at:</a:t>
            </a:r>
          </a:p>
          <a:p>
            <a:r>
              <a:rPr lang="en-GB" i="1" dirty="0"/>
              <a:t> - The development of the civil rights movement, 1954–60</a:t>
            </a:r>
          </a:p>
          <a:p>
            <a:endParaRPr lang="en-GB" i="1" dirty="0"/>
          </a:p>
          <a:p>
            <a:r>
              <a:rPr lang="en-GB" i="1" dirty="0"/>
              <a:t> - Protest, progress and radicalism, 1960–75</a:t>
            </a:r>
          </a:p>
          <a:p>
            <a:endParaRPr lang="en-GB" i="1" dirty="0"/>
          </a:p>
          <a:p>
            <a:r>
              <a:rPr lang="en-GB" i="1" dirty="0"/>
              <a:t> - US involvement in the Vietnam War, 1954–75</a:t>
            </a:r>
          </a:p>
          <a:p>
            <a:endParaRPr lang="en-GB" i="1" dirty="0"/>
          </a:p>
          <a:p>
            <a:r>
              <a:rPr lang="en-GB" i="1" dirty="0"/>
              <a:t> - Reactions to, and the end of, US involvement in Vietnam, 1964–75</a:t>
            </a:r>
          </a:p>
        </p:txBody>
      </p:sp>
      <p:sp>
        <p:nvSpPr>
          <p:cNvPr id="14" name="Rectangle 13">
            <a:extLst>
              <a:ext uri="{FF2B5EF4-FFF2-40B4-BE49-F238E27FC236}">
                <a16:creationId xmlns:a16="http://schemas.microsoft.com/office/drawing/2014/main" id="{A0622114-D98F-4DB4-89D4-62E4046FD3C9}"/>
              </a:ext>
            </a:extLst>
          </p:cNvPr>
          <p:cNvSpPr/>
          <p:nvPr/>
        </p:nvSpPr>
        <p:spPr>
          <a:xfrm>
            <a:off x="6270674" y="612844"/>
            <a:ext cx="2864222" cy="5632311"/>
          </a:xfrm>
          <a:prstGeom prst="rect">
            <a:avLst/>
          </a:prstGeom>
        </p:spPr>
        <p:txBody>
          <a:bodyPr wrap="square">
            <a:spAutoFit/>
          </a:bodyPr>
          <a:lstStyle/>
          <a:p>
            <a:r>
              <a:rPr lang="en-GB" b="1" dirty="0"/>
              <a:t>Period 3 – The American West – 1835-1895</a:t>
            </a:r>
          </a:p>
          <a:p>
            <a:r>
              <a:rPr lang="en-GB" dirty="0"/>
              <a:t>This period looks at:</a:t>
            </a:r>
          </a:p>
          <a:p>
            <a:r>
              <a:rPr lang="en-GB" i="1" dirty="0"/>
              <a:t> - The beliefs and society of the Plains Indians</a:t>
            </a:r>
          </a:p>
          <a:p>
            <a:endParaRPr lang="en-GB" i="1" dirty="0"/>
          </a:p>
          <a:p>
            <a:r>
              <a:rPr lang="en-GB" i="1" dirty="0"/>
              <a:t> - Migration of Settlers to the West Coast</a:t>
            </a:r>
          </a:p>
          <a:p>
            <a:endParaRPr lang="en-GB" i="1" dirty="0"/>
          </a:p>
          <a:p>
            <a:r>
              <a:rPr lang="en-GB" i="1" dirty="0"/>
              <a:t> - The challenges of settling on the Great Plains</a:t>
            </a:r>
          </a:p>
          <a:p>
            <a:endParaRPr lang="en-GB" i="1" dirty="0"/>
          </a:p>
          <a:p>
            <a:r>
              <a:rPr lang="en-GB" i="1" dirty="0"/>
              <a:t> - The issue of Law &amp; Order in the American West</a:t>
            </a:r>
          </a:p>
          <a:p>
            <a:endParaRPr lang="en-GB" i="1" dirty="0"/>
          </a:p>
          <a:p>
            <a:r>
              <a:rPr lang="en-GB" i="1" dirty="0"/>
              <a:t> - Relations between the US Government &amp; Plains Indians</a:t>
            </a:r>
          </a:p>
          <a:p>
            <a:endParaRPr lang="en-GB" i="1" dirty="0"/>
          </a:p>
          <a:p>
            <a:r>
              <a:rPr lang="en-GB" i="1" dirty="0"/>
              <a:t> - The end of the Plains Indian’s way of life </a:t>
            </a:r>
          </a:p>
        </p:txBody>
      </p:sp>
    </p:spTree>
    <p:extLst>
      <p:ext uri="{BB962C8B-B14F-4D97-AF65-F5344CB8AC3E}">
        <p14:creationId xmlns:p14="http://schemas.microsoft.com/office/powerpoint/2010/main" val="15576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5" name="TextBox 14">
            <a:extLst>
              <a:ext uri="{FF2B5EF4-FFF2-40B4-BE49-F238E27FC236}">
                <a16:creationId xmlns:a16="http://schemas.microsoft.com/office/drawing/2014/main" id="{7883968A-5DAA-41C1-8D3F-CEC9C98276FD}"/>
              </a:ext>
            </a:extLst>
          </p:cNvPr>
          <p:cNvSpPr txBox="1"/>
          <p:nvPr/>
        </p:nvSpPr>
        <p:spPr>
          <a:xfrm>
            <a:off x="430307" y="316202"/>
            <a:ext cx="10434917" cy="584775"/>
          </a:xfrm>
          <a:prstGeom prst="rect">
            <a:avLst/>
          </a:prstGeom>
          <a:noFill/>
        </p:spPr>
        <p:txBody>
          <a:bodyPr wrap="square" rtlCol="0">
            <a:spAutoFit/>
          </a:bodyPr>
          <a:lstStyle/>
          <a:p>
            <a:r>
              <a:rPr lang="en-GB" sz="3200" u="sng" dirty="0"/>
              <a:t>Examinations</a:t>
            </a:r>
          </a:p>
        </p:txBody>
      </p:sp>
      <p:sp>
        <p:nvSpPr>
          <p:cNvPr id="16" name="TextBox 15">
            <a:extLst>
              <a:ext uri="{FF2B5EF4-FFF2-40B4-BE49-F238E27FC236}">
                <a16:creationId xmlns:a16="http://schemas.microsoft.com/office/drawing/2014/main" id="{7250D33A-AF40-4394-BE84-5CD2DDFA7A14}"/>
              </a:ext>
            </a:extLst>
          </p:cNvPr>
          <p:cNvSpPr txBox="1"/>
          <p:nvPr/>
        </p:nvSpPr>
        <p:spPr>
          <a:xfrm>
            <a:off x="430307" y="817847"/>
            <a:ext cx="11331385" cy="646331"/>
          </a:xfrm>
          <a:prstGeom prst="rect">
            <a:avLst/>
          </a:prstGeom>
          <a:noFill/>
        </p:spPr>
        <p:txBody>
          <a:bodyPr wrap="square" rtlCol="0">
            <a:spAutoFit/>
          </a:bodyPr>
          <a:lstStyle/>
          <a:p>
            <a:r>
              <a:rPr lang="en-GB" dirty="0"/>
              <a:t>At the end of the course, students will sit 3 exams which are designed to test their knowledge of the four periods as well as their historical skills around source analysis and interpretation and the ability to justify analyse and evaluate:</a:t>
            </a:r>
          </a:p>
        </p:txBody>
      </p:sp>
      <p:pic>
        <p:nvPicPr>
          <p:cNvPr id="17" name="Picture 16">
            <a:extLst>
              <a:ext uri="{FF2B5EF4-FFF2-40B4-BE49-F238E27FC236}">
                <a16:creationId xmlns:a16="http://schemas.microsoft.com/office/drawing/2014/main" id="{E95EFC6F-3F42-4EE3-BE32-C0CFC3E082D2}"/>
              </a:ext>
            </a:extLst>
          </p:cNvPr>
          <p:cNvPicPr>
            <a:picLocks noChangeAspect="1"/>
          </p:cNvPicPr>
          <p:nvPr/>
        </p:nvPicPr>
        <p:blipFill rotWithShape="1">
          <a:blip r:embed="rId4"/>
          <a:srcRect l="17095" t="24301" r="18934" b="53531"/>
          <a:stretch/>
        </p:blipFill>
        <p:spPr>
          <a:xfrm>
            <a:off x="430307" y="1434071"/>
            <a:ext cx="7983342" cy="1555376"/>
          </a:xfrm>
          <a:prstGeom prst="rect">
            <a:avLst/>
          </a:prstGeom>
        </p:spPr>
      </p:pic>
      <p:pic>
        <p:nvPicPr>
          <p:cNvPr id="18" name="Picture 17">
            <a:extLst>
              <a:ext uri="{FF2B5EF4-FFF2-40B4-BE49-F238E27FC236}">
                <a16:creationId xmlns:a16="http://schemas.microsoft.com/office/drawing/2014/main" id="{F32A8F47-BA11-425F-B1A1-DA893A9F5E4D}"/>
              </a:ext>
            </a:extLst>
          </p:cNvPr>
          <p:cNvPicPr>
            <a:picLocks noChangeAspect="1"/>
          </p:cNvPicPr>
          <p:nvPr/>
        </p:nvPicPr>
        <p:blipFill rotWithShape="1">
          <a:blip r:embed="rId5"/>
          <a:srcRect l="17095" t="53531" r="18934" b="8411"/>
          <a:stretch/>
        </p:blipFill>
        <p:spPr>
          <a:xfrm>
            <a:off x="420007" y="3127529"/>
            <a:ext cx="8254172" cy="2760878"/>
          </a:xfrm>
          <a:prstGeom prst="rect">
            <a:avLst/>
          </a:prstGeom>
        </p:spPr>
      </p:pic>
      <p:pic>
        <p:nvPicPr>
          <p:cNvPr id="19" name="Picture 18">
            <a:extLst>
              <a:ext uri="{FF2B5EF4-FFF2-40B4-BE49-F238E27FC236}">
                <a16:creationId xmlns:a16="http://schemas.microsoft.com/office/drawing/2014/main" id="{156AD492-F90C-458F-8052-142B5918C82B}"/>
              </a:ext>
            </a:extLst>
          </p:cNvPr>
          <p:cNvPicPr>
            <a:picLocks noChangeAspect="1"/>
          </p:cNvPicPr>
          <p:nvPr/>
        </p:nvPicPr>
        <p:blipFill rotWithShape="1">
          <a:blip r:embed="rId6"/>
          <a:srcRect l="16874" t="19397" r="20691" b="59417"/>
          <a:stretch/>
        </p:blipFill>
        <p:spPr>
          <a:xfrm>
            <a:off x="420007" y="1508600"/>
            <a:ext cx="8523968" cy="1626294"/>
          </a:xfrm>
          <a:prstGeom prst="rect">
            <a:avLst/>
          </a:prstGeom>
        </p:spPr>
      </p:pic>
      <p:pic>
        <p:nvPicPr>
          <p:cNvPr id="20" name="Picture 19">
            <a:extLst>
              <a:ext uri="{FF2B5EF4-FFF2-40B4-BE49-F238E27FC236}">
                <a16:creationId xmlns:a16="http://schemas.microsoft.com/office/drawing/2014/main" id="{E3A673AA-0F9B-41ED-AAE6-6CAD8BC17101}"/>
              </a:ext>
            </a:extLst>
          </p:cNvPr>
          <p:cNvPicPr>
            <a:picLocks noChangeAspect="1"/>
          </p:cNvPicPr>
          <p:nvPr/>
        </p:nvPicPr>
        <p:blipFill rotWithShape="1">
          <a:blip r:embed="rId7"/>
          <a:srcRect l="16985" t="37445" r="16838" b="30382"/>
          <a:stretch/>
        </p:blipFill>
        <p:spPr>
          <a:xfrm>
            <a:off x="451905" y="3100379"/>
            <a:ext cx="10100775" cy="2760878"/>
          </a:xfrm>
          <a:prstGeom prst="rect">
            <a:avLst/>
          </a:prstGeom>
        </p:spPr>
      </p:pic>
      <p:pic>
        <p:nvPicPr>
          <p:cNvPr id="21" name="Picture 20">
            <a:extLst>
              <a:ext uri="{FF2B5EF4-FFF2-40B4-BE49-F238E27FC236}">
                <a16:creationId xmlns:a16="http://schemas.microsoft.com/office/drawing/2014/main" id="{33D0DE41-B152-43B5-8E05-AB8DBB104E0A}"/>
              </a:ext>
            </a:extLst>
          </p:cNvPr>
          <p:cNvPicPr>
            <a:picLocks noChangeAspect="1"/>
          </p:cNvPicPr>
          <p:nvPr/>
        </p:nvPicPr>
        <p:blipFill rotWithShape="1">
          <a:blip r:embed="rId8"/>
          <a:srcRect l="17206" t="40387" r="17169" b="39211"/>
          <a:stretch/>
        </p:blipFill>
        <p:spPr>
          <a:xfrm>
            <a:off x="489025" y="1537805"/>
            <a:ext cx="9708329" cy="1696917"/>
          </a:xfrm>
          <a:prstGeom prst="rect">
            <a:avLst/>
          </a:prstGeom>
        </p:spPr>
      </p:pic>
      <p:pic>
        <p:nvPicPr>
          <p:cNvPr id="22" name="Picture 21">
            <a:extLst>
              <a:ext uri="{FF2B5EF4-FFF2-40B4-BE49-F238E27FC236}">
                <a16:creationId xmlns:a16="http://schemas.microsoft.com/office/drawing/2014/main" id="{6D0F9DA4-B867-4D4B-A57A-4B237556E7F3}"/>
              </a:ext>
            </a:extLst>
          </p:cNvPr>
          <p:cNvPicPr>
            <a:picLocks noChangeAspect="1"/>
          </p:cNvPicPr>
          <p:nvPr/>
        </p:nvPicPr>
        <p:blipFill rotWithShape="1">
          <a:blip r:embed="rId9"/>
          <a:srcRect l="17206" t="63536" r="17059" b="8018"/>
          <a:stretch/>
        </p:blipFill>
        <p:spPr>
          <a:xfrm>
            <a:off x="484326" y="3162044"/>
            <a:ext cx="11094695" cy="2699213"/>
          </a:xfrm>
          <a:prstGeom prst="rect">
            <a:avLst/>
          </a:prstGeom>
        </p:spPr>
      </p:pic>
    </p:spTree>
    <p:extLst>
      <p:ext uri="{BB962C8B-B14F-4D97-AF65-F5344CB8AC3E}">
        <p14:creationId xmlns:p14="http://schemas.microsoft.com/office/powerpoint/2010/main" val="41872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2" name="TextBox 1">
            <a:extLst>
              <a:ext uri="{FF2B5EF4-FFF2-40B4-BE49-F238E27FC236}">
                <a16:creationId xmlns:a16="http://schemas.microsoft.com/office/drawing/2014/main" id="{5A08C0C3-8C2A-43F8-A765-BD963FFEE641}"/>
              </a:ext>
            </a:extLst>
          </p:cNvPr>
          <p:cNvSpPr txBox="1"/>
          <p:nvPr/>
        </p:nvSpPr>
        <p:spPr>
          <a:xfrm>
            <a:off x="4379049" y="2982442"/>
            <a:ext cx="3643746" cy="1323439"/>
          </a:xfrm>
          <a:prstGeom prst="rect">
            <a:avLst/>
          </a:prstGeom>
          <a:noFill/>
        </p:spPr>
        <p:txBody>
          <a:bodyPr wrap="square" rtlCol="0">
            <a:spAutoFit/>
          </a:bodyPr>
          <a:lstStyle/>
          <a:p>
            <a:pPr algn="ctr"/>
            <a:r>
              <a:rPr lang="en-GB" sz="4000" b="1" dirty="0"/>
              <a:t>Revision Strategies </a:t>
            </a:r>
          </a:p>
        </p:txBody>
      </p:sp>
      <p:sp>
        <p:nvSpPr>
          <p:cNvPr id="3" name="TextBox 2">
            <a:extLst>
              <a:ext uri="{FF2B5EF4-FFF2-40B4-BE49-F238E27FC236}">
                <a16:creationId xmlns:a16="http://schemas.microsoft.com/office/drawing/2014/main" id="{3F1CB4F2-3A3B-4C91-A2F4-46FF317C782C}"/>
              </a:ext>
            </a:extLst>
          </p:cNvPr>
          <p:cNvSpPr txBox="1"/>
          <p:nvPr/>
        </p:nvSpPr>
        <p:spPr>
          <a:xfrm>
            <a:off x="556365" y="427897"/>
            <a:ext cx="4229948" cy="2862322"/>
          </a:xfrm>
          <a:prstGeom prst="rect">
            <a:avLst/>
          </a:prstGeom>
          <a:noFill/>
          <a:ln>
            <a:solidFill>
              <a:srgbClr val="006600"/>
            </a:solidFill>
          </a:ln>
        </p:spPr>
        <p:txBody>
          <a:bodyPr wrap="square" rtlCol="0">
            <a:spAutoFit/>
          </a:bodyPr>
          <a:lstStyle/>
          <a:p>
            <a:r>
              <a:rPr lang="en-GB" dirty="0"/>
              <a:t>Past Papers – Search Edexcel GCSE History – Look for Course Materials &amp; Click Exam Materials</a:t>
            </a:r>
          </a:p>
          <a:p>
            <a:r>
              <a:rPr lang="en-GB" dirty="0"/>
              <a:t>Paper 11 – Medicine Through Time</a:t>
            </a:r>
          </a:p>
          <a:p>
            <a:r>
              <a:rPr lang="en-GB" dirty="0"/>
              <a:t>Paper B3 – Henry VIIII</a:t>
            </a:r>
          </a:p>
          <a:p>
            <a:r>
              <a:rPr lang="en-GB" dirty="0"/>
              <a:t>Paper P3 – American West</a:t>
            </a:r>
          </a:p>
          <a:p>
            <a:r>
              <a:rPr lang="en-GB" dirty="0"/>
              <a:t>Paper 33 – : The USA, 1954–75: conflict at home and abroad</a:t>
            </a:r>
          </a:p>
          <a:p>
            <a:r>
              <a:rPr lang="en-GB" b="1" dirty="0"/>
              <a:t>Examiner Reports – Free &amp; Good for Model answers </a:t>
            </a:r>
          </a:p>
        </p:txBody>
      </p:sp>
      <p:sp>
        <p:nvSpPr>
          <p:cNvPr id="23" name="TextBox 22">
            <a:extLst>
              <a:ext uri="{FF2B5EF4-FFF2-40B4-BE49-F238E27FC236}">
                <a16:creationId xmlns:a16="http://schemas.microsoft.com/office/drawing/2014/main" id="{D7EBA025-DC06-4DA9-8032-E912B0D372F3}"/>
              </a:ext>
            </a:extLst>
          </p:cNvPr>
          <p:cNvSpPr txBox="1"/>
          <p:nvPr/>
        </p:nvSpPr>
        <p:spPr>
          <a:xfrm>
            <a:off x="590555" y="3476153"/>
            <a:ext cx="3683572" cy="2585323"/>
          </a:xfrm>
          <a:prstGeom prst="rect">
            <a:avLst/>
          </a:prstGeom>
          <a:noFill/>
          <a:ln>
            <a:solidFill>
              <a:srgbClr val="006600"/>
            </a:solidFill>
          </a:ln>
        </p:spPr>
        <p:txBody>
          <a:bodyPr wrap="square" rtlCol="0">
            <a:spAutoFit/>
          </a:bodyPr>
          <a:lstStyle/>
          <a:p>
            <a:r>
              <a:rPr lang="en-GB" dirty="0"/>
              <a:t>Mind Maps – Excellent for specific topics – e.g. Medicine Through Time – Medieval Medicine – Break down into </a:t>
            </a:r>
          </a:p>
          <a:p>
            <a:pPr marL="285750" indent="-285750">
              <a:buFont typeface="Arial" panose="020B0604020202020204" pitchFamily="34" charset="0"/>
              <a:buChar char="•"/>
            </a:pPr>
            <a:r>
              <a:rPr lang="en-GB" dirty="0"/>
              <a:t>Important Individuals</a:t>
            </a:r>
          </a:p>
          <a:p>
            <a:pPr marL="285750" indent="-285750">
              <a:buFont typeface="Arial" panose="020B0604020202020204" pitchFamily="34" charset="0"/>
              <a:buChar char="•"/>
            </a:pPr>
            <a:r>
              <a:rPr lang="en-GB" dirty="0"/>
              <a:t>Ideas about the Causes of Disease</a:t>
            </a:r>
          </a:p>
          <a:p>
            <a:pPr marL="285750" indent="-285750">
              <a:buFont typeface="Arial" panose="020B0604020202020204" pitchFamily="34" charset="0"/>
              <a:buChar char="•"/>
            </a:pPr>
            <a:r>
              <a:rPr lang="en-GB" dirty="0"/>
              <a:t>Treatments and Prevention</a:t>
            </a:r>
          </a:p>
          <a:p>
            <a:pPr marL="285750" indent="-285750">
              <a:buFont typeface="Arial" panose="020B0604020202020204" pitchFamily="34" charset="0"/>
              <a:buChar char="•"/>
            </a:pPr>
            <a:r>
              <a:rPr lang="en-GB" dirty="0"/>
              <a:t>Medics and Care</a:t>
            </a:r>
          </a:p>
          <a:p>
            <a:pPr marL="285750" indent="-285750">
              <a:buFont typeface="Arial" panose="020B0604020202020204" pitchFamily="34" charset="0"/>
              <a:buChar char="•"/>
            </a:pPr>
            <a:r>
              <a:rPr lang="en-GB" dirty="0"/>
              <a:t>Case Study</a:t>
            </a:r>
          </a:p>
        </p:txBody>
      </p:sp>
      <p:sp>
        <p:nvSpPr>
          <p:cNvPr id="24" name="TextBox 23">
            <a:extLst>
              <a:ext uri="{FF2B5EF4-FFF2-40B4-BE49-F238E27FC236}">
                <a16:creationId xmlns:a16="http://schemas.microsoft.com/office/drawing/2014/main" id="{50A471BB-2A3F-4D47-B898-009F79B59EEF}"/>
              </a:ext>
            </a:extLst>
          </p:cNvPr>
          <p:cNvSpPr txBox="1"/>
          <p:nvPr/>
        </p:nvSpPr>
        <p:spPr>
          <a:xfrm>
            <a:off x="5020598" y="427897"/>
            <a:ext cx="1909074" cy="2554545"/>
          </a:xfrm>
          <a:prstGeom prst="rect">
            <a:avLst/>
          </a:prstGeom>
          <a:noFill/>
          <a:ln>
            <a:solidFill>
              <a:srgbClr val="006600"/>
            </a:solidFill>
          </a:ln>
        </p:spPr>
        <p:txBody>
          <a:bodyPr wrap="square" rtlCol="0">
            <a:spAutoFit/>
          </a:bodyPr>
          <a:lstStyle/>
          <a:p>
            <a:r>
              <a:rPr lang="en-GB" sz="4000" dirty="0"/>
              <a:t>S</a:t>
            </a:r>
            <a:r>
              <a:rPr lang="en-GB" sz="3200" dirty="0"/>
              <a:t>tatistics</a:t>
            </a:r>
            <a:endParaRPr lang="en-GB" sz="4000" dirty="0"/>
          </a:p>
          <a:p>
            <a:r>
              <a:rPr lang="en-GB" sz="4000" dirty="0"/>
              <a:t>P</a:t>
            </a:r>
            <a:r>
              <a:rPr lang="en-GB" sz="3200" dirty="0"/>
              <a:t>eople </a:t>
            </a:r>
            <a:endParaRPr lang="en-GB" sz="4000" dirty="0"/>
          </a:p>
          <a:p>
            <a:r>
              <a:rPr lang="en-GB" sz="4000" dirty="0"/>
              <a:t>E</a:t>
            </a:r>
            <a:r>
              <a:rPr lang="en-GB" sz="3200" dirty="0"/>
              <a:t>vents</a:t>
            </a:r>
            <a:endParaRPr lang="en-GB" sz="4000" dirty="0"/>
          </a:p>
          <a:p>
            <a:r>
              <a:rPr lang="en-GB" sz="4000" dirty="0"/>
              <a:t>D</a:t>
            </a:r>
            <a:r>
              <a:rPr lang="en-GB" sz="3200" dirty="0"/>
              <a:t>ates</a:t>
            </a:r>
            <a:endParaRPr lang="en-GB" sz="4000" dirty="0"/>
          </a:p>
        </p:txBody>
      </p:sp>
      <p:sp>
        <p:nvSpPr>
          <p:cNvPr id="4" name="Rectangle 3">
            <a:extLst>
              <a:ext uri="{FF2B5EF4-FFF2-40B4-BE49-F238E27FC236}">
                <a16:creationId xmlns:a16="http://schemas.microsoft.com/office/drawing/2014/main" id="{81142AE3-9257-4E58-958F-9E09447FCBA9}"/>
              </a:ext>
            </a:extLst>
          </p:cNvPr>
          <p:cNvSpPr/>
          <p:nvPr/>
        </p:nvSpPr>
        <p:spPr>
          <a:xfrm>
            <a:off x="7050537" y="338305"/>
            <a:ext cx="4732958" cy="1938992"/>
          </a:xfrm>
          <a:prstGeom prst="rect">
            <a:avLst/>
          </a:prstGeom>
          <a:noFill/>
        </p:spPr>
        <p:txBody>
          <a:bodyPr wrap="square" lIns="91440" tIns="45720" rIns="91440" bIns="45720">
            <a:spAutoFit/>
          </a:bodyPr>
          <a:lstStyle/>
          <a:p>
            <a:pPr algn="ctr"/>
            <a:r>
              <a:rPr lang="en-US" sz="4000" b="1" cap="none" spc="0" dirty="0">
                <a:ln w="13462">
                  <a:solidFill>
                    <a:srgbClr val="FFFF00"/>
                  </a:solidFill>
                  <a:prstDash val="solid"/>
                </a:ln>
                <a:solidFill>
                  <a:srgbClr val="006600"/>
                </a:solidFill>
                <a:effectLst>
                  <a:outerShdw dist="38100" dir="2700000" algn="bl" rotWithShape="0">
                    <a:schemeClr val="accent5"/>
                  </a:outerShdw>
                </a:effectLst>
              </a:rPr>
              <a:t>Timelines to see Units in </a:t>
            </a:r>
          </a:p>
          <a:p>
            <a:pPr algn="ctr"/>
            <a:r>
              <a:rPr lang="en-US" sz="4000" b="1" cap="none" spc="0" dirty="0">
                <a:ln w="13462">
                  <a:solidFill>
                    <a:srgbClr val="FFFF00"/>
                  </a:solidFill>
                  <a:prstDash val="solid"/>
                </a:ln>
                <a:solidFill>
                  <a:srgbClr val="006600"/>
                </a:solidFill>
                <a:effectLst>
                  <a:outerShdw dist="38100" dir="2700000" algn="bl" rotWithShape="0">
                    <a:schemeClr val="accent5"/>
                  </a:outerShdw>
                </a:effectLst>
              </a:rPr>
              <a:t>Chronological order</a:t>
            </a:r>
          </a:p>
        </p:txBody>
      </p:sp>
      <p:sp>
        <p:nvSpPr>
          <p:cNvPr id="5" name="Arrow: Right 4">
            <a:extLst>
              <a:ext uri="{FF2B5EF4-FFF2-40B4-BE49-F238E27FC236}">
                <a16:creationId xmlns:a16="http://schemas.microsoft.com/office/drawing/2014/main" id="{584AEFB1-28AC-4E9A-A73C-4930F7F9A39F}"/>
              </a:ext>
            </a:extLst>
          </p:cNvPr>
          <p:cNvSpPr/>
          <p:nvPr/>
        </p:nvSpPr>
        <p:spPr>
          <a:xfrm>
            <a:off x="7022904" y="1192446"/>
            <a:ext cx="1336226" cy="415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EA1881E2-1B49-423A-964B-75E66BDF1CA6}"/>
              </a:ext>
            </a:extLst>
          </p:cNvPr>
          <p:cNvSpPr/>
          <p:nvPr/>
        </p:nvSpPr>
        <p:spPr>
          <a:xfrm>
            <a:off x="7022904" y="2566984"/>
            <a:ext cx="1336226" cy="415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BDD8D40-7EBC-46C6-911E-119FFFEC22D7}"/>
              </a:ext>
            </a:extLst>
          </p:cNvPr>
          <p:cNvSpPr txBox="1"/>
          <p:nvPr/>
        </p:nvSpPr>
        <p:spPr>
          <a:xfrm>
            <a:off x="8490995" y="2422140"/>
            <a:ext cx="3292500" cy="1938992"/>
          </a:xfrm>
          <a:prstGeom prst="rect">
            <a:avLst/>
          </a:prstGeom>
          <a:noFill/>
        </p:spPr>
        <p:txBody>
          <a:bodyPr wrap="square" rtlCol="0">
            <a:spAutoFit/>
          </a:bodyPr>
          <a:lstStyle/>
          <a:p>
            <a:r>
              <a:rPr lang="en-GB" sz="2400" b="1" dirty="0"/>
              <a:t>Flashcards</a:t>
            </a:r>
            <a:endParaRPr lang="en-GB" sz="2400" dirty="0"/>
          </a:p>
          <a:p>
            <a:r>
              <a:rPr lang="en-GB" sz="2400" dirty="0"/>
              <a:t>Good for key individuals – e.g. American West Cattle Industry – Joseph McCoy &amp; John </a:t>
            </a:r>
            <a:r>
              <a:rPr lang="en-GB" sz="2400" dirty="0" err="1"/>
              <a:t>Iliff</a:t>
            </a:r>
            <a:endParaRPr lang="en-GB" sz="2400" dirty="0"/>
          </a:p>
        </p:txBody>
      </p:sp>
      <p:sp>
        <p:nvSpPr>
          <p:cNvPr id="11" name="Rectangle 10">
            <a:extLst>
              <a:ext uri="{FF2B5EF4-FFF2-40B4-BE49-F238E27FC236}">
                <a16:creationId xmlns:a16="http://schemas.microsoft.com/office/drawing/2014/main" id="{1D904D02-11B0-41FA-BC0C-7FBC1B982933}"/>
              </a:ext>
            </a:extLst>
          </p:cNvPr>
          <p:cNvSpPr/>
          <p:nvPr/>
        </p:nvSpPr>
        <p:spPr>
          <a:xfrm>
            <a:off x="4640092" y="4305881"/>
            <a:ext cx="3616803" cy="2031325"/>
          </a:xfrm>
          <a:prstGeom prst="rect">
            <a:avLst/>
          </a:prstGeom>
        </p:spPr>
        <p:txBody>
          <a:bodyPr wrap="square">
            <a:spAutoFit/>
          </a:bodyPr>
          <a:lstStyle/>
          <a:p>
            <a:r>
              <a:rPr lang="en-GB" b="1" dirty="0" err="1">
                <a:latin typeface="Raleway"/>
              </a:rPr>
              <a:t>Youtube</a:t>
            </a:r>
            <a:r>
              <a:rPr lang="en-GB" b="1" dirty="0">
                <a:latin typeface="Raleway"/>
              </a:rPr>
              <a:t> Channels – Great for a Podcast – Visual &amp; Audio</a:t>
            </a:r>
            <a:endParaRPr lang="en-GB" b="1" strike="noStrike" dirty="0">
              <a:effectLst/>
              <a:latin typeface="Raleway"/>
              <a:hlinkClick r:id="rId4">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GB" b="0" i="1" u="none" strike="noStrike" dirty="0">
                <a:solidFill>
                  <a:srgbClr val="006600"/>
                </a:solidFill>
                <a:effectLst/>
                <a:latin typeface="Raleway"/>
              </a:rPr>
              <a:t>Revise GCSE History</a:t>
            </a:r>
            <a:endParaRPr lang="en-GB" b="0" i="0" dirty="0">
              <a:solidFill>
                <a:srgbClr val="006600"/>
              </a:solidFill>
              <a:effectLst/>
              <a:latin typeface="Raleway"/>
            </a:endParaRPr>
          </a:p>
          <a:p>
            <a:pPr>
              <a:buFont typeface="Arial" panose="020B0604020202020204" pitchFamily="34" charset="0"/>
              <a:buChar char="•"/>
            </a:pPr>
            <a:r>
              <a:rPr lang="en-GB" b="0" i="1" u="none" strike="noStrike" dirty="0">
                <a:solidFill>
                  <a:srgbClr val="006600"/>
                </a:solidFill>
                <a:effectLst/>
                <a:latin typeface="Raleway"/>
              </a:rPr>
              <a:t>Lessons in History</a:t>
            </a:r>
            <a:endParaRPr lang="en-GB" b="0" i="0" dirty="0">
              <a:solidFill>
                <a:srgbClr val="006600"/>
              </a:solidFill>
              <a:effectLst/>
              <a:latin typeface="Raleway"/>
            </a:endParaRPr>
          </a:p>
          <a:p>
            <a:pPr>
              <a:buFont typeface="Arial" panose="020B0604020202020204" pitchFamily="34" charset="0"/>
              <a:buChar char="•"/>
            </a:pPr>
            <a:r>
              <a:rPr lang="en-GB" b="0" i="1" u="none" strike="noStrike" dirty="0">
                <a:solidFill>
                  <a:srgbClr val="006600"/>
                </a:solidFill>
                <a:effectLst/>
                <a:latin typeface="Raleway"/>
              </a:rPr>
              <a:t>History Revision Success</a:t>
            </a:r>
            <a:endParaRPr lang="en-GB" b="0" i="0" dirty="0">
              <a:solidFill>
                <a:srgbClr val="006600"/>
              </a:solidFill>
              <a:effectLst/>
              <a:latin typeface="Raleway"/>
            </a:endParaRPr>
          </a:p>
          <a:p>
            <a:pPr>
              <a:buFont typeface="Arial" panose="020B0604020202020204" pitchFamily="34" charset="0"/>
              <a:buChar char="•"/>
            </a:pPr>
            <a:r>
              <a:rPr lang="en-GB" b="0" i="1" u="none" strike="noStrike" dirty="0">
                <a:solidFill>
                  <a:srgbClr val="006600"/>
                </a:solidFill>
                <a:effectLst/>
                <a:latin typeface="Raleway"/>
              </a:rPr>
              <a:t>Mr Swift History</a:t>
            </a:r>
            <a:endParaRPr lang="en-GB" b="0" i="0" dirty="0">
              <a:solidFill>
                <a:srgbClr val="006600"/>
              </a:solidFill>
              <a:effectLst/>
              <a:latin typeface="Raleway"/>
            </a:endParaRPr>
          </a:p>
          <a:p>
            <a:pPr>
              <a:buFont typeface="Arial" panose="020B0604020202020204" pitchFamily="34" charset="0"/>
              <a:buChar char="•"/>
            </a:pPr>
            <a:r>
              <a:rPr lang="en-GB" b="0" i="1" u="none" strike="noStrike" dirty="0">
                <a:solidFill>
                  <a:srgbClr val="006600"/>
                </a:solidFill>
                <a:effectLst/>
                <a:latin typeface="Raleway"/>
              </a:rPr>
              <a:t>A Long, Long Time Ago…</a:t>
            </a:r>
            <a:endParaRPr lang="en-GB" b="0" i="0" dirty="0">
              <a:solidFill>
                <a:srgbClr val="006600"/>
              </a:solidFill>
              <a:effectLst/>
              <a:latin typeface="Raleway"/>
            </a:endParaRPr>
          </a:p>
        </p:txBody>
      </p:sp>
      <p:sp>
        <p:nvSpPr>
          <p:cNvPr id="12" name="TextBox 11">
            <a:extLst>
              <a:ext uri="{FF2B5EF4-FFF2-40B4-BE49-F238E27FC236}">
                <a16:creationId xmlns:a16="http://schemas.microsoft.com/office/drawing/2014/main" id="{0FD6EFC3-FC64-47BC-921F-809C7ED39D18}"/>
              </a:ext>
            </a:extLst>
          </p:cNvPr>
          <p:cNvSpPr txBox="1"/>
          <p:nvPr/>
        </p:nvSpPr>
        <p:spPr>
          <a:xfrm>
            <a:off x="8551104" y="4768814"/>
            <a:ext cx="3292500" cy="1200329"/>
          </a:xfrm>
          <a:prstGeom prst="rect">
            <a:avLst/>
          </a:prstGeom>
          <a:noFill/>
        </p:spPr>
        <p:txBody>
          <a:bodyPr wrap="square" rtlCol="0">
            <a:spAutoFit/>
          </a:bodyPr>
          <a:lstStyle/>
          <a:p>
            <a:r>
              <a:rPr lang="en-GB" b="1" dirty="0"/>
              <a:t>BBC Bitesize &amp; GCSE Pod</a:t>
            </a:r>
          </a:p>
          <a:p>
            <a:r>
              <a:rPr lang="en-GB" dirty="0"/>
              <a:t> - Good for Revision &amp; Test – Revising a Chunk &amp; then Questions to Check Knowledge </a:t>
            </a:r>
          </a:p>
        </p:txBody>
      </p:sp>
    </p:spTree>
    <p:extLst>
      <p:ext uri="{BB962C8B-B14F-4D97-AF65-F5344CB8AC3E}">
        <p14:creationId xmlns:p14="http://schemas.microsoft.com/office/powerpoint/2010/main" val="31505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4" grpId="0"/>
      <p:bldP spid="5" grpId="0" animBg="1"/>
      <p:bldP spid="25"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pic>
        <p:nvPicPr>
          <p:cNvPr id="2" name="Picture 1">
            <a:extLst>
              <a:ext uri="{FF2B5EF4-FFF2-40B4-BE49-F238E27FC236}">
                <a16:creationId xmlns:a16="http://schemas.microsoft.com/office/drawing/2014/main" id="{C45173DA-3E1C-45AE-A9F7-04D1B26103F7}"/>
              </a:ext>
            </a:extLst>
          </p:cNvPr>
          <p:cNvPicPr>
            <a:picLocks noChangeAspect="1"/>
          </p:cNvPicPr>
          <p:nvPr/>
        </p:nvPicPr>
        <p:blipFill rotWithShape="1">
          <a:blip r:embed="rId4"/>
          <a:srcRect l="24792" t="23704" r="25695" b="19630"/>
          <a:stretch/>
        </p:blipFill>
        <p:spPr>
          <a:xfrm>
            <a:off x="590555" y="488339"/>
            <a:ext cx="8756645" cy="5637167"/>
          </a:xfrm>
          <a:prstGeom prst="rect">
            <a:avLst/>
          </a:prstGeom>
        </p:spPr>
      </p:pic>
      <p:pic>
        <p:nvPicPr>
          <p:cNvPr id="3" name="Picture 2">
            <a:extLst>
              <a:ext uri="{FF2B5EF4-FFF2-40B4-BE49-F238E27FC236}">
                <a16:creationId xmlns:a16="http://schemas.microsoft.com/office/drawing/2014/main" id="{6B6A8784-8C95-4130-BF00-EB3872575B32}"/>
              </a:ext>
            </a:extLst>
          </p:cNvPr>
          <p:cNvPicPr>
            <a:picLocks noChangeAspect="1"/>
          </p:cNvPicPr>
          <p:nvPr/>
        </p:nvPicPr>
        <p:blipFill rotWithShape="1">
          <a:blip r:embed="rId5"/>
          <a:srcRect l="12014" t="15309" r="12708" b="7121"/>
          <a:stretch/>
        </p:blipFill>
        <p:spPr>
          <a:xfrm>
            <a:off x="2204491" y="816126"/>
            <a:ext cx="9581123" cy="5553535"/>
          </a:xfrm>
          <a:prstGeom prst="rect">
            <a:avLst/>
          </a:prstGeom>
        </p:spPr>
      </p:pic>
    </p:spTree>
    <p:extLst>
      <p:ext uri="{BB962C8B-B14F-4D97-AF65-F5344CB8AC3E}">
        <p14:creationId xmlns:p14="http://schemas.microsoft.com/office/powerpoint/2010/main" val="76973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FD2285-C1CD-44A5-B0EE-B9F1F353A10E}"/>
              </a:ext>
            </a:extLst>
          </p:cNvPr>
          <p:cNvSpPr/>
          <p:nvPr/>
        </p:nvSpPr>
        <p:spPr>
          <a:xfrm>
            <a:off x="3008619" y="166254"/>
            <a:ext cx="6174768"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Hitler’s route to Fuhrer – Key Events</a:t>
            </a:r>
          </a:p>
        </p:txBody>
      </p:sp>
      <p:sp>
        <p:nvSpPr>
          <p:cNvPr id="6" name="TextBox 5">
            <a:extLst>
              <a:ext uri="{FF2B5EF4-FFF2-40B4-BE49-F238E27FC236}">
                <a16:creationId xmlns:a16="http://schemas.microsoft.com/office/drawing/2014/main" id="{D8B75A25-D09C-43D0-97EC-BD2AD064223E}"/>
              </a:ext>
            </a:extLst>
          </p:cNvPr>
          <p:cNvSpPr txBox="1"/>
          <p:nvPr/>
        </p:nvSpPr>
        <p:spPr>
          <a:xfrm>
            <a:off x="249381" y="1856510"/>
            <a:ext cx="3394364" cy="369332"/>
          </a:xfrm>
          <a:prstGeom prst="rect">
            <a:avLst/>
          </a:prstGeom>
          <a:noFill/>
        </p:spPr>
        <p:txBody>
          <a:bodyPr wrap="square" rtlCol="0">
            <a:spAutoFit/>
          </a:bodyPr>
          <a:lstStyle/>
          <a:p>
            <a:pPr algn="ctr"/>
            <a:r>
              <a:rPr lang="en-GB" b="1" dirty="0"/>
              <a:t>Reichstag Fire </a:t>
            </a:r>
          </a:p>
        </p:txBody>
      </p:sp>
      <p:sp>
        <p:nvSpPr>
          <p:cNvPr id="7" name="TextBox 6">
            <a:extLst>
              <a:ext uri="{FF2B5EF4-FFF2-40B4-BE49-F238E27FC236}">
                <a16:creationId xmlns:a16="http://schemas.microsoft.com/office/drawing/2014/main" id="{61D60FDE-CAD1-4D83-A5AD-7BC3E22DA369}"/>
              </a:ext>
            </a:extLst>
          </p:cNvPr>
          <p:cNvSpPr txBox="1"/>
          <p:nvPr/>
        </p:nvSpPr>
        <p:spPr>
          <a:xfrm>
            <a:off x="200889" y="2225842"/>
            <a:ext cx="3747656" cy="1384995"/>
          </a:xfrm>
          <a:prstGeom prst="rect">
            <a:avLst/>
          </a:prstGeom>
          <a:noFill/>
          <a:ln w="28575">
            <a:solidFill>
              <a:srgbClr val="0070C0"/>
            </a:solidFill>
          </a:ln>
        </p:spPr>
        <p:txBody>
          <a:bodyPr wrap="square" rtlCol="0">
            <a:spAutoFit/>
          </a:bodyPr>
          <a:lstStyle/>
          <a:p>
            <a:r>
              <a:rPr lang="en-GB" sz="1400" dirty="0"/>
              <a:t>AO1 - What was this?</a:t>
            </a:r>
          </a:p>
          <a:p>
            <a:endParaRPr lang="en-GB" sz="1400" dirty="0"/>
          </a:p>
          <a:p>
            <a:endParaRPr lang="en-GB" sz="1400" dirty="0"/>
          </a:p>
          <a:p>
            <a:endParaRPr lang="en-GB" sz="1400" dirty="0"/>
          </a:p>
          <a:p>
            <a:endParaRPr lang="en-GB" sz="1400" dirty="0"/>
          </a:p>
          <a:p>
            <a:endParaRPr lang="en-GB" sz="1400" dirty="0"/>
          </a:p>
        </p:txBody>
      </p:sp>
      <p:sp>
        <p:nvSpPr>
          <p:cNvPr id="8" name="Arrow: Down 7">
            <a:extLst>
              <a:ext uri="{FF2B5EF4-FFF2-40B4-BE49-F238E27FC236}">
                <a16:creationId xmlns:a16="http://schemas.microsoft.com/office/drawing/2014/main" id="{5B940952-AC7C-45EC-B41F-BFA846F3E772}"/>
              </a:ext>
            </a:extLst>
          </p:cNvPr>
          <p:cNvSpPr/>
          <p:nvPr/>
        </p:nvSpPr>
        <p:spPr>
          <a:xfrm>
            <a:off x="1756062" y="3610837"/>
            <a:ext cx="637309" cy="565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948E18-A510-4F4A-8168-B68F53210CAE}"/>
              </a:ext>
            </a:extLst>
          </p:cNvPr>
          <p:cNvSpPr txBox="1"/>
          <p:nvPr/>
        </p:nvSpPr>
        <p:spPr>
          <a:xfrm>
            <a:off x="200888" y="4161796"/>
            <a:ext cx="3747656" cy="2462213"/>
          </a:xfrm>
          <a:prstGeom prst="rect">
            <a:avLst/>
          </a:prstGeom>
          <a:noFill/>
          <a:ln w="28575">
            <a:solidFill>
              <a:srgbClr val="0070C0"/>
            </a:solidFill>
          </a:ln>
        </p:spPr>
        <p:txBody>
          <a:bodyPr wrap="square" rtlCol="0">
            <a:spAutoFit/>
          </a:bodyPr>
          <a:lstStyle/>
          <a:p>
            <a:r>
              <a:rPr lang="en-GB" sz="1400" dirty="0"/>
              <a:t>AO2 - How did Hitler use it to his advantage &amp; increase power?</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pic>
        <p:nvPicPr>
          <p:cNvPr id="10" name="Picture 4" descr="Reichstag fire | Summary, Significance, Images, Video, Enabling Act, &amp;  Facts | Britannica">
            <a:extLst>
              <a:ext uri="{FF2B5EF4-FFF2-40B4-BE49-F238E27FC236}">
                <a16:creationId xmlns:a16="http://schemas.microsoft.com/office/drawing/2014/main" id="{6FBF1E33-8056-44DD-A55B-764AFFB59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65" y="117866"/>
            <a:ext cx="2237193" cy="1677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C5D04D-09A1-4B44-8C12-2078FB82611E}"/>
              </a:ext>
            </a:extLst>
          </p:cNvPr>
          <p:cNvSpPr txBox="1"/>
          <p:nvPr/>
        </p:nvSpPr>
        <p:spPr>
          <a:xfrm>
            <a:off x="3280062" y="1120361"/>
            <a:ext cx="1336964" cy="646331"/>
          </a:xfrm>
          <a:prstGeom prst="rect">
            <a:avLst/>
          </a:prstGeom>
          <a:noFill/>
        </p:spPr>
        <p:txBody>
          <a:bodyPr wrap="square" rtlCol="0">
            <a:spAutoFit/>
          </a:bodyPr>
          <a:lstStyle/>
          <a:p>
            <a:pPr algn="ctr"/>
            <a:r>
              <a:rPr lang="en-GB" b="1" dirty="0"/>
              <a:t>Enabling Act </a:t>
            </a:r>
          </a:p>
        </p:txBody>
      </p:sp>
      <p:sp>
        <p:nvSpPr>
          <p:cNvPr id="12" name="TextBox 11">
            <a:extLst>
              <a:ext uri="{FF2B5EF4-FFF2-40B4-BE49-F238E27FC236}">
                <a16:creationId xmlns:a16="http://schemas.microsoft.com/office/drawing/2014/main" id="{9675B20B-F5CF-4808-AC75-3D3BC7C7F803}"/>
              </a:ext>
            </a:extLst>
          </p:cNvPr>
          <p:cNvSpPr txBox="1"/>
          <p:nvPr/>
        </p:nvSpPr>
        <p:spPr>
          <a:xfrm>
            <a:off x="4617026" y="751028"/>
            <a:ext cx="2957950" cy="1815882"/>
          </a:xfrm>
          <a:prstGeom prst="rect">
            <a:avLst/>
          </a:prstGeom>
          <a:noFill/>
          <a:ln w="28575">
            <a:solidFill>
              <a:srgbClr val="0070C0"/>
            </a:solidFill>
          </a:ln>
        </p:spPr>
        <p:txBody>
          <a:bodyPr wrap="square" rtlCol="0">
            <a:spAutoFit/>
          </a:bodyPr>
          <a:lstStyle/>
          <a:p>
            <a:r>
              <a:rPr lang="en-GB" sz="1400" dirty="0"/>
              <a:t>AO1 - What did it state?</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13" name="Arrow: Down 12">
            <a:extLst>
              <a:ext uri="{FF2B5EF4-FFF2-40B4-BE49-F238E27FC236}">
                <a16:creationId xmlns:a16="http://schemas.microsoft.com/office/drawing/2014/main" id="{55C17CF1-3D01-4056-95C5-E122A36E8D29}"/>
              </a:ext>
            </a:extLst>
          </p:cNvPr>
          <p:cNvSpPr/>
          <p:nvPr/>
        </p:nvSpPr>
        <p:spPr>
          <a:xfrm rot="16200000">
            <a:off x="7539082" y="1297128"/>
            <a:ext cx="637309" cy="565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ACB8992-3DB2-480C-857A-6E1FFE4C5218}"/>
              </a:ext>
            </a:extLst>
          </p:cNvPr>
          <p:cNvSpPr txBox="1"/>
          <p:nvPr/>
        </p:nvSpPr>
        <p:spPr>
          <a:xfrm>
            <a:off x="8174181" y="716155"/>
            <a:ext cx="3747656" cy="2246769"/>
          </a:xfrm>
          <a:prstGeom prst="rect">
            <a:avLst/>
          </a:prstGeom>
          <a:noFill/>
          <a:ln w="28575">
            <a:solidFill>
              <a:srgbClr val="0070C0"/>
            </a:solidFill>
          </a:ln>
        </p:spPr>
        <p:txBody>
          <a:bodyPr wrap="square" rtlCol="0">
            <a:spAutoFit/>
          </a:bodyPr>
          <a:lstStyle/>
          <a:p>
            <a:r>
              <a:rPr lang="en-GB" sz="1400" dirty="0"/>
              <a:t>AO2 - How did Hitler use it to his advantage &amp; increase power?</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pic>
        <p:nvPicPr>
          <p:cNvPr id="1026" name="Picture 2" descr="Night of the Long Knives | Date, Victims, Summary, &amp; Facts | Britannica">
            <a:extLst>
              <a:ext uri="{FF2B5EF4-FFF2-40B4-BE49-F238E27FC236}">
                <a16:creationId xmlns:a16="http://schemas.microsoft.com/office/drawing/2014/main" id="{BFF888C7-6461-4844-89A0-81FF536A5A3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05576" y="2605213"/>
            <a:ext cx="2415292" cy="18158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DDB3476-F004-4AC4-A853-EB481B6D9B3C}"/>
              </a:ext>
            </a:extLst>
          </p:cNvPr>
          <p:cNvSpPr txBox="1"/>
          <p:nvPr/>
        </p:nvSpPr>
        <p:spPr>
          <a:xfrm>
            <a:off x="6706204" y="2939520"/>
            <a:ext cx="1200023" cy="923330"/>
          </a:xfrm>
          <a:prstGeom prst="rect">
            <a:avLst/>
          </a:prstGeom>
          <a:noFill/>
        </p:spPr>
        <p:txBody>
          <a:bodyPr wrap="square" rtlCol="0">
            <a:spAutoFit/>
          </a:bodyPr>
          <a:lstStyle/>
          <a:p>
            <a:pPr algn="ctr"/>
            <a:r>
              <a:rPr lang="en-GB" b="1" dirty="0"/>
              <a:t>Night of the Long Knives</a:t>
            </a:r>
          </a:p>
        </p:txBody>
      </p:sp>
      <p:sp>
        <p:nvSpPr>
          <p:cNvPr id="17" name="Arrow: Down 16">
            <a:extLst>
              <a:ext uri="{FF2B5EF4-FFF2-40B4-BE49-F238E27FC236}">
                <a16:creationId xmlns:a16="http://schemas.microsoft.com/office/drawing/2014/main" id="{CF7A6F23-464A-41F4-9908-F25A40F3B23E}"/>
              </a:ext>
            </a:extLst>
          </p:cNvPr>
          <p:cNvSpPr/>
          <p:nvPr/>
        </p:nvSpPr>
        <p:spPr>
          <a:xfrm>
            <a:off x="6987560" y="3862850"/>
            <a:ext cx="637309" cy="565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EFD4AD0-2F2E-4BC6-A338-B35EF120D693}"/>
              </a:ext>
            </a:extLst>
          </p:cNvPr>
          <p:cNvSpPr txBox="1"/>
          <p:nvPr/>
        </p:nvSpPr>
        <p:spPr>
          <a:xfrm>
            <a:off x="4208091" y="4461852"/>
            <a:ext cx="4035367" cy="2246769"/>
          </a:xfrm>
          <a:prstGeom prst="rect">
            <a:avLst/>
          </a:prstGeom>
          <a:noFill/>
          <a:ln w="28575">
            <a:solidFill>
              <a:srgbClr val="0070C0"/>
            </a:solidFill>
          </a:ln>
        </p:spPr>
        <p:txBody>
          <a:bodyPr wrap="square" rtlCol="0">
            <a:spAutoFit/>
          </a:bodyPr>
          <a:lstStyle/>
          <a:p>
            <a:r>
              <a:rPr lang="en-GB" sz="1400" dirty="0"/>
              <a:t>AO1 - Why did Hitler need to remove the threat of Rohm &amp; The SA</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19" name="Arrow: Down 18">
            <a:extLst>
              <a:ext uri="{FF2B5EF4-FFF2-40B4-BE49-F238E27FC236}">
                <a16:creationId xmlns:a16="http://schemas.microsoft.com/office/drawing/2014/main" id="{3C409D6E-F636-430B-BDDC-8D59759F423F}"/>
              </a:ext>
            </a:extLst>
          </p:cNvPr>
          <p:cNvSpPr/>
          <p:nvPr/>
        </p:nvSpPr>
        <p:spPr>
          <a:xfrm rot="16200000">
            <a:off x="8104603" y="4138334"/>
            <a:ext cx="637309" cy="565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57E79C4-18EB-42CD-BCCD-8A25666EA249}"/>
              </a:ext>
            </a:extLst>
          </p:cNvPr>
          <p:cNvSpPr txBox="1"/>
          <p:nvPr/>
        </p:nvSpPr>
        <p:spPr>
          <a:xfrm>
            <a:off x="8687755" y="3182264"/>
            <a:ext cx="3234082" cy="3539430"/>
          </a:xfrm>
          <a:prstGeom prst="rect">
            <a:avLst/>
          </a:prstGeom>
          <a:noFill/>
          <a:ln w="28575">
            <a:solidFill>
              <a:srgbClr val="0070C0"/>
            </a:solidFill>
          </a:ln>
        </p:spPr>
        <p:txBody>
          <a:bodyPr wrap="square" rtlCol="0">
            <a:spAutoFit/>
          </a:bodyPr>
          <a:lstStyle/>
          <a:p>
            <a:r>
              <a:rPr lang="en-GB" sz="1400" dirty="0"/>
              <a:t>AO2 - Significance &amp; fall-out from Night of the Long Knives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Tree>
    <p:extLst>
      <p:ext uri="{BB962C8B-B14F-4D97-AF65-F5344CB8AC3E}">
        <p14:creationId xmlns:p14="http://schemas.microsoft.com/office/powerpoint/2010/main" val="344747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EB87C5-A95D-4310-9E84-A7FA1AE2811E}"/>
              </a:ext>
            </a:extLst>
          </p:cNvPr>
          <p:cNvGrpSpPr/>
          <p:nvPr/>
        </p:nvGrpSpPr>
        <p:grpSpPr>
          <a:xfrm>
            <a:off x="0" y="0"/>
            <a:ext cx="12192000" cy="6668416"/>
            <a:chOff x="13402" y="20708"/>
            <a:chExt cx="11997365" cy="6668416"/>
          </a:xfrm>
        </p:grpSpPr>
        <p:sp>
          <p:nvSpPr>
            <p:cNvPr id="7" name="Rectangle 6">
              <a:extLst>
                <a:ext uri="{FF2B5EF4-FFF2-40B4-BE49-F238E27FC236}">
                  <a16:creationId xmlns:a16="http://schemas.microsoft.com/office/drawing/2014/main" id="{EAB98EEE-3188-46AF-8510-6EBE2015A1F2}"/>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961E0322-5067-45A3-AD9D-9D0E7D8EC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9" name="Subtitle 1">
            <a:extLst>
              <a:ext uri="{FF2B5EF4-FFF2-40B4-BE49-F238E27FC236}">
                <a16:creationId xmlns:a16="http://schemas.microsoft.com/office/drawing/2014/main" id="{8E0265BB-21C2-4EE4-8861-B06AA0469C3B}"/>
              </a:ext>
            </a:extLst>
          </p:cNvPr>
          <p:cNvSpPr txBox="1">
            <a:spLocks/>
          </p:cNvSpPr>
          <p:nvPr/>
        </p:nvSpPr>
        <p:spPr>
          <a:xfrm>
            <a:off x="2204491" y="6530379"/>
            <a:ext cx="7992863" cy="48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RESPECTFUL RESILIENT RESOURCEFUL RESPONSIBLE</a:t>
            </a:r>
          </a:p>
        </p:txBody>
      </p:sp>
      <p:sp>
        <p:nvSpPr>
          <p:cNvPr id="16" name="TextBox 15">
            <a:extLst>
              <a:ext uri="{FF2B5EF4-FFF2-40B4-BE49-F238E27FC236}">
                <a16:creationId xmlns:a16="http://schemas.microsoft.com/office/drawing/2014/main" id="{21950531-38F4-4585-9E45-236E80444120}"/>
              </a:ext>
            </a:extLst>
          </p:cNvPr>
          <p:cNvSpPr txBox="1"/>
          <p:nvPr/>
        </p:nvSpPr>
        <p:spPr>
          <a:xfrm>
            <a:off x="590555" y="273045"/>
            <a:ext cx="11277600" cy="400110"/>
          </a:xfrm>
          <a:prstGeom prst="rect">
            <a:avLst/>
          </a:prstGeom>
          <a:noFill/>
        </p:spPr>
        <p:txBody>
          <a:bodyPr wrap="square" rtlCol="0">
            <a:spAutoFit/>
          </a:bodyPr>
          <a:lstStyle/>
          <a:p>
            <a:pPr algn="ctr"/>
            <a:r>
              <a:rPr lang="en-GB" sz="2000" b="1" u="sng" dirty="0"/>
              <a:t>Revising Humanities – Spanish Key Information</a:t>
            </a:r>
          </a:p>
        </p:txBody>
      </p:sp>
      <p:sp>
        <p:nvSpPr>
          <p:cNvPr id="13" name="Rectangle 12">
            <a:extLst>
              <a:ext uri="{FF2B5EF4-FFF2-40B4-BE49-F238E27FC236}">
                <a16:creationId xmlns:a16="http://schemas.microsoft.com/office/drawing/2014/main" id="{AA9D14C7-B420-46C8-A002-BC32008B1513}"/>
              </a:ext>
            </a:extLst>
          </p:cNvPr>
          <p:cNvSpPr/>
          <p:nvPr/>
        </p:nvSpPr>
        <p:spPr>
          <a:xfrm>
            <a:off x="427983" y="445391"/>
            <a:ext cx="4228512" cy="6109365"/>
          </a:xfrm>
          <a:prstGeom prst="rect">
            <a:avLst/>
          </a:prstGeom>
          <a:ln>
            <a:solidFill>
              <a:srgbClr val="0070C0"/>
            </a:solidFill>
          </a:ln>
        </p:spPr>
        <p:txBody>
          <a:bodyPr wrap="square">
            <a:spAutoFit/>
          </a:bodyPr>
          <a:lstStyle/>
          <a:p>
            <a:r>
              <a:rPr lang="en-US" sz="1700" b="1" dirty="0"/>
              <a:t>4 examinations </a:t>
            </a:r>
          </a:p>
          <a:p>
            <a:pPr lvl="1"/>
            <a:r>
              <a:rPr lang="en-US" sz="1700" b="1" dirty="0"/>
              <a:t>Listening 25%</a:t>
            </a:r>
          </a:p>
          <a:p>
            <a:r>
              <a:rPr lang="en-GB" sz="1700" dirty="0"/>
              <a:t>Section A Questions in English, Answers in English </a:t>
            </a:r>
          </a:p>
          <a:p>
            <a:r>
              <a:rPr lang="en-GB" sz="1700" dirty="0"/>
              <a:t>Section B Questions in Spanish, Answers in Spanish</a:t>
            </a:r>
          </a:p>
          <a:p>
            <a:r>
              <a:rPr lang="en-US" sz="1700" b="1" dirty="0"/>
              <a:t> </a:t>
            </a:r>
          </a:p>
          <a:p>
            <a:pPr lvl="1"/>
            <a:r>
              <a:rPr lang="en-US" sz="1700" b="1" dirty="0"/>
              <a:t>Reading 25%</a:t>
            </a:r>
          </a:p>
          <a:p>
            <a:r>
              <a:rPr lang="en-GB" sz="1700" dirty="0"/>
              <a:t>Section A Questions in English, Answers in English </a:t>
            </a:r>
          </a:p>
          <a:p>
            <a:r>
              <a:rPr lang="en-GB" sz="1700" dirty="0"/>
              <a:t>Section B Questions in Spanish, Answers in Spanish </a:t>
            </a:r>
          </a:p>
          <a:p>
            <a:r>
              <a:rPr lang="en-GB" sz="1700" dirty="0"/>
              <a:t>Section C Translation from Spanish to English (minimum of 35/50 words)</a:t>
            </a:r>
            <a:endParaRPr lang="en-US" sz="1700" dirty="0"/>
          </a:p>
          <a:p>
            <a:pPr lvl="1"/>
            <a:endParaRPr lang="en-US" sz="1700" b="1" dirty="0"/>
          </a:p>
          <a:p>
            <a:pPr lvl="1"/>
            <a:r>
              <a:rPr lang="en-US" sz="1700" b="1" dirty="0"/>
              <a:t>Writing 25%</a:t>
            </a:r>
          </a:p>
          <a:p>
            <a:r>
              <a:rPr lang="en-US" sz="1700" dirty="0"/>
              <a:t>Extended pieces of writing + Translation Tasks</a:t>
            </a:r>
          </a:p>
          <a:p>
            <a:endParaRPr lang="en-US" sz="1700" dirty="0"/>
          </a:p>
          <a:p>
            <a:pPr lvl="1"/>
            <a:r>
              <a:rPr lang="en-US" sz="1700" b="1" dirty="0"/>
              <a:t>Speaking 25%</a:t>
            </a:r>
          </a:p>
          <a:p>
            <a:r>
              <a:rPr lang="en-GB" sz="1700" dirty="0"/>
              <a:t>Part 1 – Role play 15 marks – 2 mins </a:t>
            </a:r>
          </a:p>
          <a:p>
            <a:r>
              <a:rPr lang="en-GB" sz="1700" dirty="0"/>
              <a:t>Part 2 – Photo card 15 marks – 2/3 mins </a:t>
            </a:r>
          </a:p>
          <a:p>
            <a:r>
              <a:rPr lang="en-GB" sz="1700" dirty="0"/>
              <a:t>Part 3 – General conversation 30 marks – 3-5/5-7 mins</a:t>
            </a:r>
            <a:endParaRPr lang="en-US" sz="1700" dirty="0"/>
          </a:p>
        </p:txBody>
      </p:sp>
      <p:sp>
        <p:nvSpPr>
          <p:cNvPr id="18" name="TextBox 17">
            <a:extLst>
              <a:ext uri="{FF2B5EF4-FFF2-40B4-BE49-F238E27FC236}">
                <a16:creationId xmlns:a16="http://schemas.microsoft.com/office/drawing/2014/main" id="{EA566DF0-2C22-421C-A8F8-353E72F5F2A9}"/>
              </a:ext>
            </a:extLst>
          </p:cNvPr>
          <p:cNvSpPr txBox="1"/>
          <p:nvPr/>
        </p:nvSpPr>
        <p:spPr>
          <a:xfrm>
            <a:off x="4802771" y="642631"/>
            <a:ext cx="2669336" cy="5693866"/>
          </a:xfrm>
          <a:prstGeom prst="rect">
            <a:avLst/>
          </a:prstGeom>
          <a:noFill/>
        </p:spPr>
        <p:txBody>
          <a:bodyPr wrap="square" rtlCol="0">
            <a:spAutoFit/>
          </a:bodyPr>
          <a:lstStyle/>
          <a:p>
            <a:r>
              <a:rPr lang="en-US" b="1" dirty="0"/>
              <a:t>Theme 1 – Identity and Culture</a:t>
            </a:r>
          </a:p>
          <a:p>
            <a:endParaRPr lang="en-US" sz="1000" b="1" dirty="0"/>
          </a:p>
          <a:p>
            <a:r>
              <a:rPr lang="en-GB" dirty="0"/>
              <a:t>Topic 1: Me, my family and friends - Relationships with family and friends - Marriage/partnership</a:t>
            </a:r>
            <a:endParaRPr lang="en-US" dirty="0"/>
          </a:p>
          <a:p>
            <a:endParaRPr lang="en-US" sz="1000" dirty="0"/>
          </a:p>
          <a:p>
            <a:r>
              <a:rPr lang="en-GB" dirty="0"/>
              <a:t>Topic 2: Technology in everyday life - Social media - Mobile technology</a:t>
            </a:r>
            <a:endParaRPr lang="en-US" dirty="0"/>
          </a:p>
          <a:p>
            <a:endParaRPr lang="en-GB" sz="1000" dirty="0"/>
          </a:p>
          <a:p>
            <a:r>
              <a:rPr lang="en-GB" dirty="0"/>
              <a:t>Topic 3: Free-time activities - Music - Food and eating out - Cinema and TV – Sport</a:t>
            </a:r>
          </a:p>
          <a:p>
            <a:endParaRPr lang="en-GB" sz="1000" dirty="0"/>
          </a:p>
          <a:p>
            <a:r>
              <a:rPr lang="en-GB" dirty="0"/>
              <a:t>Topic 4: Customs and festivals in Spanish speaking countries/communities</a:t>
            </a:r>
          </a:p>
        </p:txBody>
      </p:sp>
      <p:sp>
        <p:nvSpPr>
          <p:cNvPr id="19" name="TextBox 18">
            <a:extLst>
              <a:ext uri="{FF2B5EF4-FFF2-40B4-BE49-F238E27FC236}">
                <a16:creationId xmlns:a16="http://schemas.microsoft.com/office/drawing/2014/main" id="{145DB6E6-B602-48B7-B567-C11B1489D1D2}"/>
              </a:ext>
            </a:extLst>
          </p:cNvPr>
          <p:cNvSpPr txBox="1"/>
          <p:nvPr/>
        </p:nvSpPr>
        <p:spPr>
          <a:xfrm>
            <a:off x="7549108" y="630076"/>
            <a:ext cx="2467727" cy="5355312"/>
          </a:xfrm>
          <a:prstGeom prst="rect">
            <a:avLst/>
          </a:prstGeom>
          <a:noFill/>
        </p:spPr>
        <p:txBody>
          <a:bodyPr wrap="square" rtlCol="0">
            <a:spAutoFit/>
          </a:bodyPr>
          <a:lstStyle/>
          <a:p>
            <a:r>
              <a:rPr lang="en-US" b="1" dirty="0"/>
              <a:t>Theme 2 – Local, national, international and global areas of interest </a:t>
            </a:r>
          </a:p>
          <a:p>
            <a:endParaRPr lang="en-GB" dirty="0"/>
          </a:p>
          <a:p>
            <a:r>
              <a:rPr lang="en-GB" dirty="0"/>
              <a:t>Topic 1: Home, town, neighbourhood and region </a:t>
            </a:r>
          </a:p>
          <a:p>
            <a:endParaRPr lang="en-GB" dirty="0"/>
          </a:p>
          <a:p>
            <a:r>
              <a:rPr lang="en-GB" dirty="0"/>
              <a:t>Topic 2: Social issues - Charity/voluntary work - Healthy/unhealthy living</a:t>
            </a:r>
          </a:p>
          <a:p>
            <a:endParaRPr lang="en-GB" dirty="0"/>
          </a:p>
          <a:p>
            <a:r>
              <a:rPr lang="en-GB" dirty="0"/>
              <a:t>Topic 3: Global issues - The environment - Poverty/homelessness</a:t>
            </a:r>
          </a:p>
          <a:p>
            <a:endParaRPr lang="en-GB" dirty="0"/>
          </a:p>
          <a:p>
            <a:r>
              <a:rPr lang="en-GB" dirty="0"/>
              <a:t>Topic 4: Travel and tourism </a:t>
            </a:r>
            <a:endParaRPr lang="en-US" dirty="0"/>
          </a:p>
        </p:txBody>
      </p:sp>
      <p:sp>
        <p:nvSpPr>
          <p:cNvPr id="20" name="TextBox 19">
            <a:extLst>
              <a:ext uri="{FF2B5EF4-FFF2-40B4-BE49-F238E27FC236}">
                <a16:creationId xmlns:a16="http://schemas.microsoft.com/office/drawing/2014/main" id="{CCA2EE6B-E698-457E-B377-F7BD71AC38F0}"/>
              </a:ext>
            </a:extLst>
          </p:cNvPr>
          <p:cNvSpPr txBox="1"/>
          <p:nvPr/>
        </p:nvSpPr>
        <p:spPr>
          <a:xfrm>
            <a:off x="10087970" y="642631"/>
            <a:ext cx="1934052" cy="5078313"/>
          </a:xfrm>
          <a:prstGeom prst="rect">
            <a:avLst/>
          </a:prstGeom>
          <a:noFill/>
        </p:spPr>
        <p:txBody>
          <a:bodyPr wrap="square" rtlCol="0">
            <a:spAutoFit/>
          </a:bodyPr>
          <a:lstStyle/>
          <a:p>
            <a:r>
              <a:rPr lang="en-US" b="1" dirty="0"/>
              <a:t>Theme 3 – Current and future study and employment</a:t>
            </a:r>
          </a:p>
          <a:p>
            <a:endParaRPr lang="en-US" b="1" dirty="0"/>
          </a:p>
          <a:p>
            <a:r>
              <a:rPr lang="en-GB" dirty="0"/>
              <a:t>Topic 1: My studies</a:t>
            </a:r>
          </a:p>
          <a:p>
            <a:endParaRPr lang="en-GB" b="1" dirty="0"/>
          </a:p>
          <a:p>
            <a:r>
              <a:rPr lang="en-GB" dirty="0"/>
              <a:t>Topic 2: Life at school/college</a:t>
            </a:r>
          </a:p>
          <a:p>
            <a:endParaRPr lang="en-GB" b="1" dirty="0"/>
          </a:p>
          <a:p>
            <a:r>
              <a:rPr lang="en-GB" dirty="0"/>
              <a:t>Topic 3: Education post-16</a:t>
            </a:r>
          </a:p>
          <a:p>
            <a:endParaRPr lang="en-GB" b="1" dirty="0"/>
          </a:p>
          <a:p>
            <a:r>
              <a:rPr lang="en-GB" dirty="0"/>
              <a:t>Topic 4: Jobs, career choices and ambitions </a:t>
            </a:r>
            <a:endParaRPr lang="en-US" b="1" dirty="0"/>
          </a:p>
          <a:p>
            <a:endParaRPr lang="en-US" dirty="0"/>
          </a:p>
        </p:txBody>
      </p:sp>
    </p:spTree>
    <p:extLst>
      <p:ext uri="{BB962C8B-B14F-4D97-AF65-F5344CB8AC3E}">
        <p14:creationId xmlns:p14="http://schemas.microsoft.com/office/powerpoint/2010/main" val="36339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10" end="10"/>
                                            </p:txEl>
                                          </p:spTgt>
                                        </p:tgtEl>
                                        <p:attrNameLst>
                                          <p:attrName>style.visibility</p:attrName>
                                        </p:attrNameLst>
                                      </p:cBhvr>
                                      <p:to>
                                        <p:strVal val="visible"/>
                                      </p:to>
                                    </p:set>
                                    <p:animEffect transition="in" filter="fade">
                                      <p:cBhvr>
                                        <p:cTn id="52" dur="500"/>
                                        <p:tgtEl>
                                          <p:spTgt spid="1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11" end="11"/>
                                            </p:txEl>
                                          </p:spTgt>
                                        </p:tgtEl>
                                        <p:attrNameLst>
                                          <p:attrName>style.visibility</p:attrName>
                                        </p:attrNameLst>
                                      </p:cBhvr>
                                      <p:to>
                                        <p:strVal val="visible"/>
                                      </p:to>
                                    </p:set>
                                    <p:animEffect transition="in" filter="fade">
                                      <p:cBhvr>
                                        <p:cTn id="57" dur="500"/>
                                        <p:tgtEl>
                                          <p:spTgt spid="1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13" end="13"/>
                                            </p:txEl>
                                          </p:spTgt>
                                        </p:tgtEl>
                                        <p:attrNameLst>
                                          <p:attrName>style.visibility</p:attrName>
                                        </p:attrNameLst>
                                      </p:cBhvr>
                                      <p:to>
                                        <p:strVal val="visible"/>
                                      </p:to>
                                    </p:set>
                                    <p:animEffect transition="in" filter="fade">
                                      <p:cBhvr>
                                        <p:cTn id="62" dur="500"/>
                                        <p:tgtEl>
                                          <p:spTgt spid="1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14" end="14"/>
                                            </p:txEl>
                                          </p:spTgt>
                                        </p:tgtEl>
                                        <p:attrNameLst>
                                          <p:attrName>style.visibility</p:attrName>
                                        </p:attrNameLst>
                                      </p:cBhvr>
                                      <p:to>
                                        <p:strVal val="visible"/>
                                      </p:to>
                                    </p:set>
                                    <p:animEffect transition="in" filter="fade">
                                      <p:cBhvr>
                                        <p:cTn id="67" dur="500"/>
                                        <p:tgtEl>
                                          <p:spTgt spid="1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15" end="15"/>
                                            </p:txEl>
                                          </p:spTgt>
                                        </p:tgtEl>
                                        <p:attrNameLst>
                                          <p:attrName>style.visibility</p:attrName>
                                        </p:attrNameLst>
                                      </p:cBhvr>
                                      <p:to>
                                        <p:strVal val="visible"/>
                                      </p:to>
                                    </p:set>
                                    <p:animEffect transition="in" filter="fade">
                                      <p:cBhvr>
                                        <p:cTn id="72" dur="500"/>
                                        <p:tgtEl>
                                          <p:spTgt spid="13">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16" end="16"/>
                                            </p:txEl>
                                          </p:spTgt>
                                        </p:tgtEl>
                                        <p:attrNameLst>
                                          <p:attrName>style.visibility</p:attrName>
                                        </p:attrNameLst>
                                      </p:cBhvr>
                                      <p:to>
                                        <p:strVal val="visible"/>
                                      </p:to>
                                    </p:set>
                                    <p:animEffect transition="in" filter="fade">
                                      <p:cBhvr>
                                        <p:cTn id="77" dur="500"/>
                                        <p:tgtEl>
                                          <p:spTgt spid="13">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1553</Words>
  <Application>Microsoft Office PowerPoint</Application>
  <PresentationFormat>Widescreen</PresentationFormat>
  <Paragraphs>257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Raleway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Curtis</dc:creator>
  <cp:lastModifiedBy>Ben Curtis</cp:lastModifiedBy>
  <cp:revision>10</cp:revision>
  <dcterms:created xsi:type="dcterms:W3CDTF">2023-10-03T14:36:47Z</dcterms:created>
  <dcterms:modified xsi:type="dcterms:W3CDTF">2024-10-03T15:28:22Z</dcterms:modified>
</cp:coreProperties>
</file>