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4"/>
  </p:sldMasterIdLst>
  <p:sldIdLst>
    <p:sldId id="256" r:id="rId5"/>
    <p:sldId id="295" r:id="rId6"/>
    <p:sldId id="271" r:id="rId7"/>
    <p:sldId id="257" r:id="rId8"/>
    <p:sldId id="259" r:id="rId9"/>
    <p:sldId id="263" r:id="rId10"/>
    <p:sldId id="268" r:id="rId11"/>
    <p:sldId id="277" r:id="rId12"/>
    <p:sldId id="278" r:id="rId13"/>
    <p:sldId id="291" r:id="rId14"/>
    <p:sldId id="292" r:id="rId15"/>
    <p:sldId id="290" r:id="rId16"/>
    <p:sldId id="293" r:id="rId17"/>
    <p:sldId id="29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2698B-4FB8-8F4B-28A5-4C29482EC97E}" v="13" dt="2020-09-21T09:04:47.365"/>
    <p1510:client id="{05FF56B6-94EB-F5E0-C397-C99839134A49}" v="3" dt="2020-09-17T18:56:29.795"/>
    <p1510:client id="{5926C14D-472B-C9C9-D90A-722BCC067E1D}" v="3" dt="2020-09-18T08:45:43.844"/>
    <p1510:client id="{AC26AA22-655A-4ADF-7026-AD1C404BF6C5}" v="72" dt="2020-09-18T07:12:46.182"/>
    <p1510:client id="{D0FA1A00-8466-2738-ED78-317C6FC741C3}" v="360" dt="2023-09-19T10:19:36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xmaths.uk/teacher/dashboar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wp-content/uploads/2021/12/Edexcel-Higher-Checklis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inny.Gregory@cyac.org.uk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Cheryl.Marshallsay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mma.Chisnall@cyac.org.uk" TargetMode="External"/><Relationship Id="rId5" Type="http://schemas.openxmlformats.org/officeDocument/2006/relationships/hyperlink" Target="mailto:George.frame@cayac.org.uk" TargetMode="External"/><Relationship Id="rId4" Type="http://schemas.openxmlformats.org/officeDocument/2006/relationships/hyperlink" Target="mailto:Claire.mirmolavi@cyac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508" y="4314406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Y10 Curriculum evening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41AF16-677A-48AA-8714-496B2EDDD947}"/>
              </a:ext>
            </a:extLst>
          </p:cNvPr>
          <p:cNvSpPr txBox="1"/>
          <p:nvPr/>
        </p:nvSpPr>
        <p:spPr>
          <a:xfrm>
            <a:off x="9306047" y="401685"/>
            <a:ext cx="2523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r>
              <a:rPr lang="en-GB" sz="2400" dirty="0"/>
              <a:t>You will also get time in form periods to practice</a:t>
            </a:r>
          </a:p>
          <a:p>
            <a:endParaRPr lang="en-GB" sz="2400" dirty="0"/>
          </a:p>
          <a:p>
            <a:r>
              <a:rPr lang="en-GB" sz="2400" dirty="0"/>
              <a:t>Use this time wisely!!!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EEFB2-75FB-45B8-B34C-75C3C9AD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1" y="477938"/>
            <a:ext cx="8760288" cy="585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5E319-69AE-462F-ADE3-87027F07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64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793B12E-4C75-4228-8C16-6EE84D7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55604"/>
            <a:ext cx="8596668" cy="5752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Calculator: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70B295-E158-4957-BEDD-F93E7745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64" y="1705232"/>
            <a:ext cx="8596668" cy="38141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Remember, 2 of the 3 exams are calculator papers.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Get yourself the same calculator we use in school. We can then teach you how to use it effectively.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You will need it for homework and revision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83 GT or 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85 GT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ED99E-A089-4A38-AE4E-61AD0FBA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55" y="2899657"/>
            <a:ext cx="1918857" cy="3320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303E2-85B8-4960-989B-D2F56A21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93" y="2899657"/>
            <a:ext cx="1660262" cy="33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26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781755" y="650040"/>
            <a:ext cx="1029404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endParaRPr lang="en-GB" sz="3600" dirty="0"/>
          </a:p>
          <a:p>
            <a:r>
              <a:rPr lang="en-GB" sz="2400" dirty="0"/>
              <a:t>*Access to SPARX Maths</a:t>
            </a:r>
            <a:endParaRPr lang="en-GB" sz="2400" dirty="0">
              <a:cs typeface="Calibri"/>
            </a:endParaRPr>
          </a:p>
          <a:p>
            <a:r>
              <a:rPr lang="en-GB" sz="2400" dirty="0">
                <a:ea typeface="+mn-lt"/>
                <a:cs typeface="+mn-lt"/>
                <a:hlinkClick r:id="rId3"/>
              </a:rPr>
              <a:t>Dashboard - Teacher View | Sparx Maths</a:t>
            </a:r>
            <a:endParaRPr lang="en-GB" dirty="0"/>
          </a:p>
          <a:p>
            <a:endParaRPr lang="en-GB" sz="2400" dirty="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56052D1-B227-70A3-D697-16E0483E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390" y="1624477"/>
            <a:ext cx="981075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7BADA-E1C3-46C3-837B-09DC80261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69" y="2805644"/>
            <a:ext cx="7675241" cy="24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68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925689" y="785507"/>
            <a:ext cx="1029404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 The best way to LEARN Mathematics is to DO Mathematics ;</a:t>
            </a:r>
          </a:p>
          <a:p>
            <a:endParaRPr lang="en-GB" sz="2400" dirty="0"/>
          </a:p>
          <a:p>
            <a:r>
              <a:rPr lang="en-GB" sz="2400" dirty="0"/>
              <a:t>*SPARX Maths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*Corbett Maths … Videos, Practice exercises and Exam questions </a:t>
            </a:r>
            <a:endParaRPr lang="en-GB" dirty="0">
              <a:cs typeface="Calibri" panose="020F0502020204030204"/>
            </a:endParaRP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  <a:hlinkClick r:id="rId3"/>
              </a:rPr>
              <a:t>Edexcel Higher Checklist 2022 (corbettmaths.com)</a:t>
            </a:r>
            <a:endParaRPr lang="en-GB" dirty="0"/>
          </a:p>
          <a:p>
            <a:endParaRPr lang="en-GB" sz="2400" dirty="0">
              <a:cs typeface="Calibri"/>
            </a:endParaRPr>
          </a:p>
          <a:p>
            <a:r>
              <a:rPr lang="en-GB" sz="2400" dirty="0"/>
              <a:t>*A set of flashcards to help you learn the formulae needed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*Revision and Intervention materials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34C4E86A-9051-4035-A5CC-40B08ECC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741" y="4184485"/>
            <a:ext cx="1971908" cy="2252282"/>
          </a:xfrm>
          <a:prstGeom prst="rect">
            <a:avLst/>
          </a:prstGeom>
        </p:spPr>
      </p:pic>
      <p:pic>
        <p:nvPicPr>
          <p:cNvPr id="10" name="Picture 9" descr="A cover of a book&#10;&#10;Description automatically generated">
            <a:extLst>
              <a:ext uri="{FF2B5EF4-FFF2-40B4-BE49-F238E27FC236}">
                <a16:creationId xmlns:a16="http://schemas.microsoft.com/office/drawing/2014/main" id="{8E060D2C-8C8B-4ECD-98B7-FFF3E8302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584" y="1598428"/>
            <a:ext cx="2027664" cy="23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1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377421" y="655410"/>
            <a:ext cx="11325527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/>
              <a:t> The best way to LEARN Mathematics is to DO Mathematics;</a:t>
            </a:r>
            <a:endParaRPr lang="en-GB" sz="3600">
              <a:cs typeface="Calibri"/>
            </a:endParaRPr>
          </a:p>
          <a:p>
            <a:r>
              <a:rPr lang="en-GB" sz="2400" dirty="0">
                <a:cs typeface="Calibri"/>
              </a:rPr>
              <a:t>*Personalised assessment grid following exams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68F348-7860-C1B6-5403-96AE7785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02" y="1610855"/>
            <a:ext cx="7259443" cy="49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404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702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Contact us:</a:t>
            </a:r>
            <a:br>
              <a:rPr lang="en-GB" dirty="0">
                <a:cs typeface="Calibri Light"/>
              </a:rPr>
            </a:br>
            <a:r>
              <a:rPr lang="en-GB" sz="3100" dirty="0">
                <a:cs typeface="Calibri Light"/>
              </a:rPr>
              <a:t>with any questions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2" y="2023004"/>
            <a:ext cx="8596668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800" dirty="0">
                <a:hlinkClick r:id="rId2"/>
              </a:rPr>
              <a:t>Cheryl.Marshallsay@cyac.org.uk</a:t>
            </a:r>
            <a:r>
              <a:rPr lang="en-GB" sz="2800" dirty="0"/>
              <a:t>   (Head of Faculty)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hlinkClick r:id="rId3"/>
              </a:rPr>
              <a:t>Ginny.Gregory@cyac.org.uk</a:t>
            </a:r>
            <a:r>
              <a:rPr lang="en-GB" dirty="0"/>
              <a:t>  (Second in Faculty)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endParaRPr lang="en-GB" sz="2800" dirty="0"/>
          </a:p>
          <a:p>
            <a:r>
              <a:rPr lang="en-GB" dirty="0">
                <a:hlinkClick r:id="rId4"/>
              </a:rPr>
              <a:t>Claire.mirmolavi@cyac.org.uk</a:t>
            </a:r>
            <a:endParaRPr lang="en-GB" sz="2800" dirty="0"/>
          </a:p>
          <a:p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  <a:hlinkClick r:id="rId5"/>
              </a:rPr>
              <a:t>George.frame@cayac.org.uk</a:t>
            </a:r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  <a:hlinkClick r:id="rId6"/>
              </a:rPr>
              <a:t>Gemma.Chisnall@cyac.org.uk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4927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99" y="3914296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Mathematics</a:t>
            </a:r>
            <a:br>
              <a:rPr lang="en-GB" sz="9600" b="1" dirty="0"/>
            </a:br>
            <a:r>
              <a:rPr lang="en-GB" sz="4800" dirty="0"/>
              <a:t>at Caistor Yarborough Academy</a:t>
            </a:r>
          </a:p>
        </p:txBody>
      </p:sp>
    </p:spTree>
    <p:extLst>
      <p:ext uri="{BB962C8B-B14F-4D97-AF65-F5344CB8AC3E}">
        <p14:creationId xmlns:p14="http://schemas.microsoft.com/office/powerpoint/2010/main" val="5192324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Staff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14419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Mrs Marshallsay (Head of Mathematics)</a:t>
            </a:r>
          </a:p>
          <a:p>
            <a:r>
              <a:rPr lang="en-GB" sz="2800" dirty="0"/>
              <a:t>Mrs </a:t>
            </a:r>
            <a:r>
              <a:rPr lang="en-GB" dirty="0" err="1"/>
              <a:t>Mirmolavi</a:t>
            </a:r>
            <a:r>
              <a:rPr lang="en-GB" dirty="0"/>
              <a:t>/ Mr Frame (2</a:t>
            </a:r>
            <a:r>
              <a:rPr lang="en-GB" baseline="30000" dirty="0"/>
              <a:t>nd</a:t>
            </a:r>
            <a:r>
              <a:rPr lang="en-GB" dirty="0"/>
              <a:t> Department)</a:t>
            </a:r>
            <a:endParaRPr lang="en-GB" sz="2800" dirty="0">
              <a:cs typeface="Calibri"/>
            </a:endParaRPr>
          </a:p>
          <a:p>
            <a:r>
              <a:rPr lang="en-GB" dirty="0"/>
              <a:t>Mr Mill</a:t>
            </a:r>
          </a:p>
          <a:p>
            <a:r>
              <a:rPr lang="en-GB" dirty="0">
                <a:cs typeface="Calibri"/>
              </a:rPr>
              <a:t>Mrs Hickson</a:t>
            </a:r>
          </a:p>
          <a:p>
            <a:r>
              <a:rPr lang="en-GB" sz="2800" dirty="0"/>
              <a:t>Mrs </a:t>
            </a:r>
            <a:r>
              <a:rPr lang="en-GB" dirty="0"/>
              <a:t>Chisnall</a:t>
            </a:r>
            <a:r>
              <a:rPr lang="en-GB" sz="2800" dirty="0"/>
              <a:t> (department LSA)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24589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66930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GCSE Mathematics: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29" y="2604898"/>
            <a:ext cx="8596668" cy="3335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Graded from 9-1</a:t>
            </a:r>
          </a:p>
          <a:p>
            <a:r>
              <a:rPr lang="en-GB" sz="3200" dirty="0"/>
              <a:t>All linear exams – 100% external assessment</a:t>
            </a:r>
          </a:p>
          <a:p>
            <a:r>
              <a:rPr lang="en-GB" sz="3200" dirty="0"/>
              <a:t>Pearson Edexcel exam board</a:t>
            </a:r>
          </a:p>
          <a:p>
            <a:r>
              <a:rPr lang="en-GB" sz="2400" dirty="0">
                <a:cs typeface="Calibri" panose="020F0502020204030204"/>
              </a:rPr>
              <a:t>2 tiers    Higher (grades 4 - 9)</a:t>
            </a:r>
            <a:endParaRPr lang="en-US" sz="240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Foundation (grades 1 – 5)</a:t>
            </a:r>
            <a:endParaRPr lang="en-GB" dirty="0"/>
          </a:p>
          <a:p>
            <a:endParaRPr lang="en-GB" dirty="0">
              <a:cs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1605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Exam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59" y="1579418"/>
            <a:ext cx="10668936" cy="4243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800" dirty="0">
              <a:cs typeface="Calibri"/>
            </a:endParaRPr>
          </a:p>
          <a:p>
            <a:r>
              <a:rPr lang="en-GB" dirty="0"/>
              <a:t>3</a:t>
            </a:r>
            <a:r>
              <a:rPr lang="en-GB" sz="2800" dirty="0"/>
              <a:t> exams in May/June</a:t>
            </a:r>
            <a:r>
              <a:rPr lang="en-GB" dirty="0"/>
              <a:t> </a:t>
            </a:r>
            <a:r>
              <a:rPr lang="en-GB" sz="2800" dirty="0"/>
              <a:t> – Paper 1: NON CALCULATOR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/>
              <a:t>                                             </a:t>
            </a:r>
            <a:r>
              <a:rPr lang="en-GB" dirty="0"/>
              <a:t> Paper 2: CALCULATOR</a:t>
            </a:r>
          </a:p>
          <a:p>
            <a:pPr marL="0" indent="0">
              <a:buNone/>
            </a:pPr>
            <a:r>
              <a:rPr lang="en-GB" dirty="0"/>
              <a:t>                                              Paper 3: CALCULATOR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All exams are 1 hour 30 minutes/ 80 marks</a:t>
            </a:r>
          </a:p>
          <a:p>
            <a:endParaRPr lang="en-GB" sz="2800" dirty="0"/>
          </a:p>
          <a:p>
            <a:r>
              <a:rPr lang="en-GB" sz="2800" dirty="0"/>
              <a:t>Each exam is worth 33 </a:t>
            </a:r>
            <a:r>
              <a:rPr lang="en-GB" sz="2000" dirty="0"/>
              <a:t>1/3</a:t>
            </a:r>
            <a:r>
              <a:rPr lang="en-GB" sz="2800" dirty="0"/>
              <a:t> of the final grade (equal weighting)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352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Assessing skills in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86" y="1851212"/>
            <a:ext cx="8596668" cy="473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Each exam will assess the 6 core strands of Mathematics</a:t>
            </a:r>
          </a:p>
          <a:p>
            <a:r>
              <a:rPr lang="en-GB" dirty="0"/>
              <a:t> Number </a:t>
            </a:r>
          </a:p>
          <a:p>
            <a:r>
              <a:rPr lang="en-GB" dirty="0"/>
              <a:t> Algebra </a:t>
            </a:r>
          </a:p>
          <a:p>
            <a:r>
              <a:rPr lang="en-GB" dirty="0"/>
              <a:t> Ratio, proportion and rates of change </a:t>
            </a:r>
          </a:p>
          <a:p>
            <a:r>
              <a:rPr lang="en-GB" dirty="0"/>
              <a:t> Geometry and measures </a:t>
            </a:r>
          </a:p>
          <a:p>
            <a:r>
              <a:rPr lang="en-GB" dirty="0"/>
              <a:t> Probability</a:t>
            </a:r>
          </a:p>
          <a:p>
            <a:r>
              <a:rPr lang="en-GB" dirty="0"/>
              <a:t>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4766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655604"/>
            <a:ext cx="8596668" cy="5752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Expectations: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64" y="1705232"/>
            <a:ext cx="8596668" cy="38141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will be expected to complete all classwork without disrupting the learning of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will be expected to complete all homework which is set regularly with clear deadlines.</a:t>
            </a:r>
          </a:p>
          <a:p>
            <a:pPr>
              <a:lnSpc>
                <a:spcPct val="107000"/>
              </a:lnSpc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have a range of resources to help them with homework and they are also expected to work independently to consolidate their understanding and address problem areas.</a:t>
            </a:r>
          </a:p>
          <a:p>
            <a:pPr marL="0" indent="0">
              <a:buNone/>
            </a:pPr>
            <a:endParaRPr lang="en-GB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631D15-E090-48B7-A016-DDDC33FB439E}"/>
              </a:ext>
            </a:extLst>
          </p:cNvPr>
          <p:cNvSpPr txBox="1"/>
          <p:nvPr/>
        </p:nvSpPr>
        <p:spPr>
          <a:xfrm>
            <a:off x="1862667" y="5858933"/>
            <a:ext cx="416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4+ 83%    5+ 55%        N.A. 4+ 60%  5+ 43% </a:t>
            </a:r>
          </a:p>
        </p:txBody>
      </p:sp>
    </p:spTree>
    <p:extLst>
      <p:ext uri="{BB962C8B-B14F-4D97-AF65-F5344CB8AC3E}">
        <p14:creationId xmlns:p14="http://schemas.microsoft.com/office/powerpoint/2010/main" val="36142702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1F6F05-425D-4923-B5A5-1DEDF190AC30}"/>
              </a:ext>
            </a:extLst>
          </p:cNvPr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Ways to help yourself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And how we help you: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GB" sz="4000" dirty="0">
                <a:solidFill>
                  <a:srgbClr val="1B4F20"/>
                </a:solidFill>
                <a:latin typeface="Candara" panose="020E0502030303020204" pitchFamily="34" charset="0"/>
              </a:rPr>
              <a:t>There is a lot of formulae to be learned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5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77526-DF33-42C1-8A1D-6F178DE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" y="525110"/>
            <a:ext cx="8663662" cy="5695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72599-612D-4B4E-B91C-15250D7EDB1C}"/>
              </a:ext>
            </a:extLst>
          </p:cNvPr>
          <p:cNvSpPr txBox="1"/>
          <p:nvPr/>
        </p:nvSpPr>
        <p:spPr>
          <a:xfrm>
            <a:off x="9271322" y="1015143"/>
            <a:ext cx="2523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r>
              <a:rPr lang="en-GB" sz="2400" dirty="0"/>
              <a:t>You will also get time in form periods to practice</a:t>
            </a:r>
          </a:p>
          <a:p>
            <a:endParaRPr lang="en-GB" sz="2400" dirty="0"/>
          </a:p>
          <a:p>
            <a:r>
              <a:rPr lang="en-GB" sz="2400" dirty="0"/>
              <a:t>Use this time wisely!!!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2A92A-8BF0-4227-88B2-A1A1ADF0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6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1" ma:contentTypeDescription="Create a new document." ma:contentTypeScope="" ma:versionID="52834ba76708bd911e7adc8adcd9391e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aa19cf38be2047a39f0ce2eb5956c4f2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85A7D-5BBF-498C-BE1D-4F5EE7915145}">
  <ds:schemaRefs>
    <ds:schemaRef ds:uri="http://purl.org/dc/dcmitype/"/>
    <ds:schemaRef ds:uri="http://schemas.microsoft.com/office/2006/documentManagement/types"/>
    <ds:schemaRef ds:uri="e46196d9-69e0-4428-81d0-a5489f73d1a6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c8dc979-d633-4cc4-bc95-daa6380224ac"/>
  </ds:schemaRefs>
</ds:datastoreItem>
</file>

<file path=customXml/itemProps2.xml><?xml version="1.0" encoding="utf-8"?>
<ds:datastoreItem xmlns:ds="http://schemas.openxmlformats.org/officeDocument/2006/customXml" ds:itemID="{84FCDEB1-76D4-4CBD-BB62-83A681368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AAC6C-63CF-4434-8FFB-A776D65AD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659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Times New Roman</vt:lpstr>
      <vt:lpstr>Wingdings 3</vt:lpstr>
      <vt:lpstr>Office Theme</vt:lpstr>
      <vt:lpstr>Y10 Curriculum evening</vt:lpstr>
      <vt:lpstr>Mathematics at Caistor Yarborough Academy</vt:lpstr>
      <vt:lpstr>Staff </vt:lpstr>
      <vt:lpstr>GCSE Mathematics:</vt:lpstr>
      <vt:lpstr>Exam Papers</vt:lpstr>
      <vt:lpstr>Assessing skills in Mathematics</vt:lpstr>
      <vt:lpstr>Expectations:</vt:lpstr>
      <vt:lpstr>PowerPoint Presentation</vt:lpstr>
      <vt:lpstr>PowerPoint Presentation</vt:lpstr>
      <vt:lpstr>PowerPoint Presentation</vt:lpstr>
      <vt:lpstr>Calculator:</vt:lpstr>
      <vt:lpstr>PowerPoint Presentation</vt:lpstr>
      <vt:lpstr>PowerPoint Presentation</vt:lpstr>
      <vt:lpstr>PowerPoint Presentation</vt:lpstr>
      <vt:lpstr>Contact us: with any questions </vt:lpstr>
    </vt:vector>
  </TitlesOfParts>
  <Company>Caistor Yarborough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Caistor Yarborough Academy</dc:title>
  <dc:creator>Jo Biglands</dc:creator>
  <cp:lastModifiedBy>Cheryl Marshallsay</cp:lastModifiedBy>
  <cp:revision>126</cp:revision>
  <dcterms:created xsi:type="dcterms:W3CDTF">2016-03-12T10:25:01Z</dcterms:created>
  <dcterms:modified xsi:type="dcterms:W3CDTF">2024-09-20T09:57:50Z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