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4"/>
  </p:sldMasterIdLst>
  <p:sldIdLst>
    <p:sldId id="256" r:id="rId5"/>
    <p:sldId id="295" r:id="rId6"/>
    <p:sldId id="278" r:id="rId7"/>
    <p:sldId id="291" r:id="rId8"/>
    <p:sldId id="290" r:id="rId9"/>
    <p:sldId id="298" r:id="rId10"/>
    <p:sldId id="293" r:id="rId11"/>
    <p:sldId id="300" r:id="rId12"/>
    <p:sldId id="301" r:id="rId13"/>
    <p:sldId id="303" r:id="rId14"/>
    <p:sldId id="302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4B9F4-4E7B-47E4-8F05-D2ECEB25088F}" v="73" dt="2023-02-07T17:16:49.163"/>
    <p1510:client id="{A8C0BD39-94E3-4DE5-1346-FAD9EDD6DFC2}" v="25" dt="2023-02-06T08:09:46.757"/>
    <p1510:client id="{95001557-9DD2-AC20-1125-1575CEB8705A}" v="141" dt="2023-09-30T15:41:27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1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3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9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6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8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3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heryl.Marshallsay@cyac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bettmaths.com/2023/02/15/edexcel-gcse-foundation-revis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bettmaths.com/wp-content/uploads/2021/12/Edexcel-Higher-Checklist.pdf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238"/>
            <a:ext cx="12192000" cy="6886832"/>
            <a:chOff x="0" y="-8238"/>
            <a:chExt cx="12192000" cy="6886832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38"/>
              <a:ext cx="12192000" cy="34104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181232"/>
              <a:ext cx="12183761" cy="6697362"/>
              <a:chOff x="0" y="181232"/>
              <a:chExt cx="12183761" cy="6697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6478484"/>
                <a:ext cx="121837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B4F20"/>
                    </a:solidFill>
                    <a:latin typeface="Candara" panose="020E0502030303020204" pitchFamily="34" charset="0"/>
                  </a:rPr>
                  <a:t>Join us on our journey….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499" y="4642712"/>
            <a:ext cx="9897996" cy="1646302"/>
          </a:xfrm>
        </p:spPr>
        <p:txBody>
          <a:bodyPr>
            <a:normAutofit fontScale="90000"/>
          </a:bodyPr>
          <a:lstStyle/>
          <a:p>
            <a:r>
              <a:rPr lang="en-GB" sz="9600" b="1" dirty="0"/>
              <a:t>Mathematics</a:t>
            </a:r>
            <a:br>
              <a:rPr lang="en-GB" sz="9600" b="1" dirty="0"/>
            </a:br>
            <a:r>
              <a:rPr lang="en-GB" sz="4800" b="1" dirty="0"/>
              <a:t>at Caistor Yarborough Academy</a:t>
            </a:r>
            <a:br>
              <a:rPr lang="en-GB" sz="4800" dirty="0"/>
            </a:br>
            <a:r>
              <a:rPr lang="en-GB" sz="4400" dirty="0">
                <a:solidFill>
                  <a:srgbClr val="0070C0"/>
                </a:solidFill>
              </a:rPr>
              <a:t>How to help your child achieve the best grade</a:t>
            </a:r>
          </a:p>
        </p:txBody>
      </p:sp>
    </p:spTree>
    <p:extLst>
      <p:ext uri="{BB962C8B-B14F-4D97-AF65-F5344CB8AC3E}">
        <p14:creationId xmlns:p14="http://schemas.microsoft.com/office/powerpoint/2010/main" val="18310688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793B12E-4C75-4228-8C16-6EE84D7F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655604"/>
            <a:ext cx="8596668" cy="57525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Calculator: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70B295-E158-4957-BEDD-F93E7745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064" y="1705232"/>
            <a:ext cx="8596668" cy="38141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Remember, 2 of the 3 exams are calculator papers.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Get yourself the same calculator we use in school. We can then teach you how to use it effectively.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You will need it for homework and revision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Casio </a:t>
            </a:r>
            <a:r>
              <a:rPr lang="en-GB" sz="2200" dirty="0" err="1">
                <a:latin typeface="Calibri"/>
                <a:ea typeface="Calibri" panose="020F0502020204030204" pitchFamily="34" charset="0"/>
                <a:cs typeface="Times New Roman"/>
              </a:rPr>
              <a:t>Fx</a:t>
            </a: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 83 GT CW or Casio </a:t>
            </a:r>
            <a:r>
              <a:rPr lang="en-GB" sz="2200" dirty="0" err="1">
                <a:latin typeface="Calibri"/>
                <a:ea typeface="Calibri" panose="020F0502020204030204" pitchFamily="34" charset="0"/>
                <a:cs typeface="Times New Roman"/>
              </a:rPr>
              <a:t>Fx</a:t>
            </a:r>
            <a:r>
              <a:rPr lang="en-GB" sz="2200" dirty="0">
                <a:latin typeface="Calibri"/>
                <a:ea typeface="Calibri" panose="020F0502020204030204" pitchFamily="34" charset="0"/>
                <a:cs typeface="Times New Roman"/>
              </a:rPr>
              <a:t> 85 GT CW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ED99E-A089-4A38-AE4E-61AD0FBA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155" y="2899657"/>
            <a:ext cx="1918857" cy="33205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C303E2-85B8-4960-989B-D2F56A21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93" y="2899657"/>
            <a:ext cx="1660262" cy="33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160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925689" y="785507"/>
            <a:ext cx="1029404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4B44C916-8A89-867B-411A-9AF0EF91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18" y="661225"/>
            <a:ext cx="4257908" cy="4864853"/>
          </a:xfrm>
          <a:prstGeom prst="rect">
            <a:avLst/>
          </a:prstGeom>
        </p:spPr>
      </p:pic>
      <p:pic>
        <p:nvPicPr>
          <p:cNvPr id="9" name="Picture 8" descr="A cover of a book&#10;&#10;Description automatically generated">
            <a:extLst>
              <a:ext uri="{FF2B5EF4-FFF2-40B4-BE49-F238E27FC236}">
                <a16:creationId xmlns:a16="http://schemas.microsoft.com/office/drawing/2014/main" id="{5D02A864-203A-1930-6189-07F28B495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15" y="534700"/>
            <a:ext cx="4325759" cy="50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1761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799" y="5622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Contact us:</a:t>
            </a:r>
            <a:br>
              <a:rPr lang="en-GB" dirty="0">
                <a:cs typeface="Calibri Light"/>
              </a:rPr>
            </a:br>
            <a:r>
              <a:rPr lang="en-GB" sz="3100" dirty="0">
                <a:cs typeface="Calibri Light"/>
              </a:rPr>
              <a:t>with any questions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2" y="1799980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hlinkClick r:id="rId2"/>
              </a:rPr>
              <a:t>Cheryl.Marshallsay@cyac.org.uk</a:t>
            </a:r>
            <a:r>
              <a:rPr lang="en-GB" sz="2800" dirty="0"/>
              <a:t>   (Head of Faculty)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4927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5F65149-5EA6-4895-80B6-6DC4CD0F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79" y="509048"/>
            <a:ext cx="10106647" cy="59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44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177526-DF33-42C1-8A1D-6F178DE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5" y="525110"/>
            <a:ext cx="8663662" cy="56950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E72599-612D-4B4E-B91C-15250D7EDB1C}"/>
              </a:ext>
            </a:extLst>
          </p:cNvPr>
          <p:cNvSpPr txBox="1"/>
          <p:nvPr/>
        </p:nvSpPr>
        <p:spPr>
          <a:xfrm>
            <a:off x="9271322" y="1015143"/>
            <a:ext cx="252328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cs typeface="Calibri"/>
            </a:endParaRPr>
          </a:p>
          <a:p>
            <a:endParaRPr lang="en-GB" sz="2400" dirty="0"/>
          </a:p>
          <a:p>
            <a:r>
              <a:rPr lang="en-GB" sz="2400" dirty="0"/>
              <a:t>We will give you Flashcards to help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32A92A-8BF0-4227-88B2-A1A1ADF0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086" y="6009008"/>
            <a:ext cx="2570666" cy="4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961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41AF16-677A-48AA-8714-496B2EDDD947}"/>
              </a:ext>
            </a:extLst>
          </p:cNvPr>
          <p:cNvSpPr txBox="1"/>
          <p:nvPr/>
        </p:nvSpPr>
        <p:spPr>
          <a:xfrm>
            <a:off x="9371096" y="1907100"/>
            <a:ext cx="252328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Make sure that you learn all the formulae</a:t>
            </a:r>
          </a:p>
          <a:p>
            <a:endParaRPr lang="en-GB" sz="2400" dirty="0"/>
          </a:p>
          <a:p>
            <a:r>
              <a:rPr lang="en-GB" sz="2400" dirty="0"/>
              <a:t>We will give you Flashcards to help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EEFB2-75FB-45B8-B34C-75C3C9ADC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1" y="477938"/>
            <a:ext cx="8760288" cy="5853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D5E319-69AE-462F-ADE3-87027F078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086" y="6009008"/>
            <a:ext cx="2570666" cy="4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764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410300" y="172309"/>
            <a:ext cx="102940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</a:t>
            </a:r>
            <a:r>
              <a:rPr lang="en-GB" sz="2400" dirty="0"/>
              <a:t>You will be given ;</a:t>
            </a:r>
          </a:p>
          <a:p>
            <a:r>
              <a:rPr lang="en-GB" sz="2400" dirty="0"/>
              <a:t>*Homework designed to fill gaps in knowledge and reinforce the common topics </a:t>
            </a:r>
          </a:p>
          <a:p>
            <a:r>
              <a:rPr lang="en-GB" sz="2400" dirty="0"/>
              <a:t>*Every student will be given a set of Assessment grids to show their personal strengths and weaknesses from the previous exam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32" y="1891116"/>
            <a:ext cx="6982692" cy="45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4686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925689" y="785507"/>
            <a:ext cx="10294040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 You will be given ;</a:t>
            </a:r>
          </a:p>
          <a:p>
            <a:endParaRPr lang="en-GB" sz="2400" dirty="0"/>
          </a:p>
          <a:p>
            <a:r>
              <a:rPr lang="en-GB" sz="2400" dirty="0"/>
              <a:t>*Homework designed to fill gaps in knowledge and reinforce the common topics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*Revision and Intervention materials</a:t>
            </a: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21FC53-F9D5-A2DC-61C8-2F75059A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016" y="2170771"/>
            <a:ext cx="16520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230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594529" y="348524"/>
            <a:ext cx="10294040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 You will be given ;</a:t>
            </a:r>
          </a:p>
          <a:p>
            <a:r>
              <a:rPr lang="en-GB" sz="2400" dirty="0"/>
              <a:t>*Corbett Maths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  </a:t>
            </a:r>
            <a:endParaRPr lang="en-GB" sz="2400">
              <a:cs typeface="Calibri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  <a:hlinkClick r:id="rId3"/>
              </a:rPr>
              <a:t>Edexcel Foundation Revision - Corbettmaths</a:t>
            </a:r>
            <a:endParaRPr lang="en-GB"/>
          </a:p>
        </p:txBody>
      </p:sp>
      <p:pic>
        <p:nvPicPr>
          <p:cNvPr id="2" name="Picture 1" descr="A screenshot of a checklist&#10;&#10;Description automatically generated">
            <a:extLst>
              <a:ext uri="{FF2B5EF4-FFF2-40B4-BE49-F238E27FC236}">
                <a16:creationId xmlns:a16="http://schemas.microsoft.com/office/drawing/2014/main" id="{B75709C7-DB47-EFD4-5CB4-CE95FE6EE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96" y="360113"/>
            <a:ext cx="8935962" cy="6149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45442B-67E7-97D3-F139-478B81DAC8E3}"/>
              </a:ext>
            </a:extLst>
          </p:cNvPr>
          <p:cNvSpPr txBox="1"/>
          <p:nvPr/>
        </p:nvSpPr>
        <p:spPr>
          <a:xfrm>
            <a:off x="8860971" y="122887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Edexcel Higher Checklist 2022 (corbettmaths.com)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D34D7-C2A2-6D44-2771-15D96D8D857C}"/>
              </a:ext>
            </a:extLst>
          </p:cNvPr>
          <p:cNvSpPr txBox="1"/>
          <p:nvPr/>
        </p:nvSpPr>
        <p:spPr>
          <a:xfrm>
            <a:off x="8921448" y="312782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Edexcel Foundation Revision - Corbettmaths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534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594529" y="348524"/>
            <a:ext cx="10294040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 You will be given ;</a:t>
            </a:r>
          </a:p>
          <a:p>
            <a:r>
              <a:rPr lang="en-GB" sz="2400" dirty="0"/>
              <a:t>*Access to SPARX Maths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  </a:t>
            </a:r>
            <a:endParaRPr lang="en-GB" sz="2400">
              <a:cs typeface="Calibri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[object File]</a:t>
            </a:r>
            <a:endParaRPr lang="en-GB" dirty="0"/>
          </a:p>
          <a:p>
            <a:r>
              <a:rPr lang="en-GB" sz="2400" dirty="0">
                <a:ea typeface="+mn-lt"/>
                <a:cs typeface="+mn-lt"/>
              </a:rPr>
              <a:t>[object File][object File]</a:t>
            </a:r>
            <a:endParaRPr lang="en-GB" dirty="0">
              <a:ea typeface="+mn-lt"/>
              <a:cs typeface="+mn-lt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DB3F7C0-232B-4392-2F9C-F52E49C89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05" y="1375929"/>
            <a:ext cx="11403390" cy="4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47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DBFDBC-067F-425D-8609-DB99E1E5E62B}"/>
              </a:ext>
            </a:extLst>
          </p:cNvPr>
          <p:cNvSpPr txBox="1"/>
          <p:nvPr/>
        </p:nvSpPr>
        <p:spPr>
          <a:xfrm>
            <a:off x="594529" y="348524"/>
            <a:ext cx="10294040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 You will be given ;</a:t>
            </a:r>
          </a:p>
          <a:p>
            <a:r>
              <a:rPr lang="en-GB" sz="2400" dirty="0"/>
              <a:t>*Access to SPARX Maths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  </a:t>
            </a:r>
            <a:endParaRPr lang="en-GB" sz="2400">
              <a:cs typeface="Calibri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[object File]</a:t>
            </a:r>
            <a:endParaRPr lang="en-GB" dirty="0"/>
          </a:p>
          <a:p>
            <a:r>
              <a:rPr lang="en-GB" sz="2400" dirty="0">
                <a:ea typeface="+mn-lt"/>
                <a:cs typeface="+mn-lt"/>
              </a:rPr>
              <a:t>[object File][object File]</a:t>
            </a:r>
            <a:endParaRPr lang="en-GB" dirty="0">
              <a:ea typeface="+mn-lt"/>
              <a:cs typeface="+mn-lt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01B6C6E-848F-F60C-9901-E3AF1094B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4" y="1525950"/>
            <a:ext cx="11064723" cy="48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7538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19F15AD2814438AA860D3ECF10C96" ma:contentTypeVersion="15" ma:contentTypeDescription="Create a new document." ma:contentTypeScope="" ma:versionID="54cc8976ae0710daff7cac76a83d1f11">
  <xsd:schema xmlns:xsd="http://www.w3.org/2001/XMLSchema" xmlns:xs="http://www.w3.org/2001/XMLSchema" xmlns:p="http://schemas.microsoft.com/office/2006/metadata/properties" xmlns:ns3="cc8dc979-d633-4cc4-bc95-daa6380224ac" xmlns:ns4="e46196d9-69e0-4428-81d0-a5489f73d1a6" targetNamespace="http://schemas.microsoft.com/office/2006/metadata/properties" ma:root="true" ma:fieldsID="53200530076c0faa5fe918c655358bc6" ns3:_="" ns4:_="">
    <xsd:import namespace="cc8dc979-d633-4cc4-bc95-daa6380224ac"/>
    <xsd:import namespace="e46196d9-69e0-4428-81d0-a5489f73d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ingHintHash" minOccurs="0"/>
                <xsd:element ref="ns4:SharedWithDetails" minOccurs="0"/>
                <xsd:element ref="ns4:SharedWithUser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c979-d633-4cc4-bc95-daa638022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96d9-69e0-4428-81d0-a5489f73d1a6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8dc979-d633-4cc4-bc95-daa6380224ac" xsi:nil="true"/>
  </documentManagement>
</p:properties>
</file>

<file path=customXml/itemProps1.xml><?xml version="1.0" encoding="utf-8"?>
<ds:datastoreItem xmlns:ds="http://schemas.openxmlformats.org/officeDocument/2006/customXml" ds:itemID="{9941F574-DC33-4ACB-95EF-C1DC410A6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dc979-d633-4cc4-bc95-daa6380224ac"/>
    <ds:schemaRef ds:uri="e46196d9-69e0-4428-81d0-a5489f73d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FCDEB1-76D4-4CBD-BB62-83A681368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885A7D-5BBF-498C-BE1D-4F5EE7915145}">
  <ds:schemaRefs>
    <ds:schemaRef ds:uri="http://purl.org/dc/elements/1.1/"/>
    <ds:schemaRef ds:uri="cc8dc979-d633-4cc4-bc95-daa6380224ac"/>
    <ds:schemaRef ds:uri="e46196d9-69e0-4428-81d0-a5489f73d1a6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328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Times New Roman</vt:lpstr>
      <vt:lpstr>Office Theme</vt:lpstr>
      <vt:lpstr>Mathematics at Caistor Yarborough Academy How to help your child achieve the best grade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Calculator:</vt:lpstr>
      <vt:lpstr>PowerPoint Presentation</vt:lpstr>
      <vt:lpstr>Contact us: with any questions </vt:lpstr>
    </vt:vector>
  </TitlesOfParts>
  <Company>Caistor Yarborough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at Caistor Yarborough Academy</dc:title>
  <dc:creator>Jo Biglands</dc:creator>
  <cp:lastModifiedBy>Cheryl Marshallsay</cp:lastModifiedBy>
  <cp:revision>131</cp:revision>
  <dcterms:created xsi:type="dcterms:W3CDTF">2016-03-12T10:25:01Z</dcterms:created>
  <dcterms:modified xsi:type="dcterms:W3CDTF">2024-10-02T09:35:59Z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0x010100DC819F15AD2814438AA860D3ECF10C96</vt:lpwstr>
  </property>
</Properties>
</file>