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3" r:id="rId6"/>
    <p:sldId id="290" r:id="rId7"/>
    <p:sldId id="291" r:id="rId8"/>
    <p:sldId id="285" r:id="rId9"/>
    <p:sldId id="288" r:id="rId10"/>
    <p:sldId id="289" r:id="rId11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ky Edlin" initials="BE" lastIdx="0" clrIdx="0">
    <p:extLst>
      <p:ext uri="{19B8F6BF-5375-455C-9EA6-DF929625EA0E}">
        <p15:presenceInfo xmlns:p15="http://schemas.microsoft.com/office/powerpoint/2012/main" userId="S-1-5-21-3650419851-2908292318-3128554887-50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63DC9-59B7-4E68-9D00-CAD2DD7E5E2C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4D558-DB23-4BD0-AD64-BF396DF7A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4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E936D-79BB-40DA-A38E-9386F1689C0D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14663-91B1-49DE-8B9B-E256DB7A5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0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26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o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3402" y="20708"/>
            <a:ext cx="11997365" cy="6668416"/>
            <a:chOff x="13402" y="20708"/>
            <a:chExt cx="11997365" cy="6668416"/>
          </a:xfrm>
        </p:grpSpPr>
        <p:sp>
          <p:nvSpPr>
            <p:cNvPr id="8" name="Rectangle 7"/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" y="20708"/>
              <a:ext cx="1162255" cy="327816"/>
            </a:xfrm>
            <a:prstGeom prst="rect">
              <a:avLst/>
            </a:prstGeom>
          </p:spPr>
        </p:pic>
      </p:grpSp>
      <p:sp>
        <p:nvSpPr>
          <p:cNvPr id="11" name="Subtitle 1"/>
          <p:cNvSpPr txBox="1">
            <a:spLocks/>
          </p:cNvSpPr>
          <p:nvPr userDrawn="1"/>
        </p:nvSpPr>
        <p:spPr>
          <a:xfrm>
            <a:off x="2043794" y="6460188"/>
            <a:ext cx="9144000" cy="457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i="1" dirty="0"/>
              <a:t>RESPECTFUL </a:t>
            </a:r>
            <a:r>
              <a:rPr lang="en-GB" sz="2000" i="1" dirty="0"/>
              <a:t>^</a:t>
            </a:r>
            <a:r>
              <a:rPr lang="en-GB" i="1" dirty="0"/>
              <a:t> RESILIENT </a:t>
            </a:r>
            <a:r>
              <a:rPr lang="en-GB" sz="2000" i="1" dirty="0"/>
              <a:t>^</a:t>
            </a:r>
            <a:r>
              <a:rPr lang="en-GB" i="1" dirty="0"/>
              <a:t> RESOURCEFUL </a:t>
            </a:r>
            <a:r>
              <a:rPr lang="en-GB" sz="2000" i="1" dirty="0"/>
              <a:t>^ </a:t>
            </a:r>
            <a:r>
              <a:rPr lang="en-GB" i="1" dirty="0"/>
              <a:t>RESPONSIBLE</a:t>
            </a:r>
          </a:p>
        </p:txBody>
      </p:sp>
    </p:spTree>
    <p:extLst>
      <p:ext uri="{BB962C8B-B14F-4D97-AF65-F5344CB8AC3E}">
        <p14:creationId xmlns:p14="http://schemas.microsoft.com/office/powerpoint/2010/main" val="91395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65233-844C-4DBB-933F-A71DFF14A237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77113" y="199072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7" name="Picture 6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045"/>
            <a:ext cx="12192000" cy="3410465"/>
          </a:xfrm>
          <a:prstGeom prst="rect">
            <a:avLst/>
          </a:prstGeom>
        </p:spPr>
      </p:pic>
      <p:sp>
        <p:nvSpPr>
          <p:cNvPr id="9" name="Subtitle 1"/>
          <p:cNvSpPr txBox="1">
            <a:spLocks/>
          </p:cNvSpPr>
          <p:nvPr userDrawn="1"/>
        </p:nvSpPr>
        <p:spPr>
          <a:xfrm>
            <a:off x="1863490" y="6509599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i="1" dirty="0"/>
              <a:t>RESPECTFUL </a:t>
            </a:r>
            <a:r>
              <a:rPr lang="en-GB" sz="2000" i="1" dirty="0"/>
              <a:t>^</a:t>
            </a:r>
            <a:r>
              <a:rPr lang="en-GB" i="1" dirty="0"/>
              <a:t> RESILIENT </a:t>
            </a:r>
            <a:r>
              <a:rPr lang="en-GB" sz="2000" i="1" dirty="0"/>
              <a:t>^</a:t>
            </a:r>
            <a:r>
              <a:rPr lang="en-GB" i="1" dirty="0"/>
              <a:t> RESOURCEFUL </a:t>
            </a:r>
            <a:r>
              <a:rPr lang="en-GB" sz="2000" i="1" dirty="0"/>
              <a:t>^ </a:t>
            </a:r>
            <a:r>
              <a:rPr lang="en-GB" i="1" dirty="0"/>
              <a:t>RESPONSIBLE</a:t>
            </a:r>
          </a:p>
        </p:txBody>
      </p:sp>
    </p:spTree>
    <p:extLst>
      <p:ext uri="{BB962C8B-B14F-4D97-AF65-F5344CB8AC3E}">
        <p14:creationId xmlns:p14="http://schemas.microsoft.com/office/powerpoint/2010/main" val="140782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989" y="3527508"/>
            <a:ext cx="114835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8000" dirty="0">
              <a:solidFill>
                <a:srgbClr val="1B4F20"/>
              </a:solidFill>
              <a:latin typeface="Candara" panose="020E0502030303020204" pitchFamily="34" charset="0"/>
            </a:endParaRPr>
          </a:p>
          <a:p>
            <a:pPr algn="ctr"/>
            <a:endParaRPr lang="en-GB" sz="8000" dirty="0">
              <a:solidFill>
                <a:srgbClr val="1B4F2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49941" y="347921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GCSE Geography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649941" y="4679140"/>
            <a:ext cx="1081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What will you study over the next two years and how will you be assessed?</a:t>
            </a:r>
          </a:p>
        </p:txBody>
      </p:sp>
    </p:spTree>
    <p:extLst>
      <p:ext uri="{BB962C8B-B14F-4D97-AF65-F5344CB8AC3E}">
        <p14:creationId xmlns:p14="http://schemas.microsoft.com/office/powerpoint/2010/main" val="14901856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65761" y="2160589"/>
            <a:ext cx="11477896" cy="4336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90C226"/>
              </a:buClr>
              <a:buNone/>
            </a:pPr>
            <a:endParaRPr lang="en-GB" sz="4000" dirty="0">
              <a:solidFill>
                <a:srgbClr val="1B4F2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649288" y="5726113"/>
            <a:ext cx="4329112" cy="21066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9287" y="529946"/>
            <a:ext cx="10794159" cy="5440547"/>
          </a:xfrm>
        </p:spPr>
        <p:txBody>
          <a:bodyPr>
            <a:normAutofit/>
          </a:bodyPr>
          <a:lstStyle/>
          <a:p>
            <a:pPr algn="l"/>
            <a:r>
              <a:rPr lang="en-GB" sz="3200" u="sng" dirty="0"/>
              <a:t>An Overview</a:t>
            </a:r>
          </a:p>
          <a:p>
            <a:pPr algn="l"/>
            <a:endParaRPr lang="en-GB" sz="3200" dirty="0"/>
          </a:p>
          <a:p>
            <a:pPr marL="457200" indent="-457200" algn="l">
              <a:buFontTx/>
              <a:buChar char="-"/>
            </a:pPr>
            <a:r>
              <a:rPr lang="en-GB" sz="3200" dirty="0"/>
              <a:t>You will complete 3 Exams at the end of the 2 year course</a:t>
            </a:r>
          </a:p>
          <a:p>
            <a:pPr marL="457200" indent="-457200" algn="l">
              <a:buFontTx/>
              <a:buChar char="-"/>
            </a:pPr>
            <a:endParaRPr lang="en-GB" sz="3200" dirty="0"/>
          </a:p>
          <a:p>
            <a:pPr marL="457200" indent="-457200" algn="l">
              <a:buFontTx/>
              <a:buChar char="-"/>
            </a:pPr>
            <a:r>
              <a:rPr lang="en-GB" sz="3200" dirty="0"/>
              <a:t>The exams cover a mixture of Physical and Human Geography Themes as well as Fieldwork and Geographical Skills</a:t>
            </a:r>
          </a:p>
          <a:p>
            <a:pPr marL="457200" indent="-457200" algn="l">
              <a:buFontTx/>
              <a:buChar char="-"/>
            </a:pPr>
            <a:endParaRPr lang="en-GB" sz="3200" dirty="0"/>
          </a:p>
          <a:p>
            <a:pPr marL="457200" indent="-457200" algn="l">
              <a:buFontTx/>
              <a:buChar char="-"/>
            </a:pPr>
            <a:r>
              <a:rPr lang="en-GB" sz="3200" dirty="0"/>
              <a:t>We follow the Eduqas GCSE                                              Specification A Geography Course</a:t>
            </a:r>
          </a:p>
        </p:txBody>
      </p:sp>
      <p:pic>
        <p:nvPicPr>
          <p:cNvPr id="6" name="Picture 2" descr="Eduqas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49" y="4595553"/>
            <a:ext cx="3162391" cy="163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1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118" y="537882"/>
            <a:ext cx="10434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Course Content – Paper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118" y="1122657"/>
            <a:ext cx="10676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Over the two year course, students study a set of key Geographical Themes.  These are:</a:t>
            </a:r>
          </a:p>
        </p:txBody>
      </p:sp>
      <p:sp>
        <p:nvSpPr>
          <p:cNvPr id="6" name="Rectangle 5"/>
          <p:cNvSpPr/>
          <p:nvPr/>
        </p:nvSpPr>
        <p:spPr>
          <a:xfrm>
            <a:off x="605118" y="1531022"/>
            <a:ext cx="35769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Core Theme 1: Landscapes &amp; Physical Processes.</a:t>
            </a:r>
          </a:p>
          <a:p>
            <a:r>
              <a:rPr lang="en-GB" dirty="0"/>
              <a:t>This Theme looks 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The Distinctive Landscapes of the UK &amp; related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River and Coastal Landforms &amp;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The Causes of Flooding &amp; Flood Management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9612" y="1531022"/>
            <a:ext cx="3993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Core Theme 2: Rural – Urban Links </a:t>
            </a:r>
          </a:p>
          <a:p>
            <a:r>
              <a:rPr lang="en-GB" dirty="0"/>
              <a:t>This Theme looks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The Rural-Urban continuum &amp; how Rural areas are changing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Population Change in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Challenges facing towns &amp; 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Changes in Retailing in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Global Patterns of Urbanisation &amp; The Development of Global Cities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8283388" y="1531022"/>
            <a:ext cx="3429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Option Theme 4: Coastal Hazards and their Management</a:t>
            </a:r>
          </a:p>
          <a:p>
            <a:r>
              <a:rPr lang="en-GB" dirty="0"/>
              <a:t>This Theme looks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The Vulnerability of UK coastlines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How are Coastlines managed?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Sustainable management of coastlines linked to rising sea levels </a:t>
            </a:r>
          </a:p>
        </p:txBody>
      </p:sp>
      <p:pic>
        <p:nvPicPr>
          <p:cNvPr id="1026" name="Picture 2" descr="Urban Environments – Edexcel IGCSE Ge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96" y="4205118"/>
            <a:ext cx="3175747" cy="19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Beautiful river landscape in the fall.jp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81" y="4156627"/>
            <a:ext cx="3038478" cy="201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torm Watching and Storms in Cornwall | Cornwall Guide">
            <a:extLst>
              <a:ext uri="{FF2B5EF4-FFF2-40B4-BE49-F238E27FC236}">
                <a16:creationId xmlns:a16="http://schemas.microsoft.com/office/drawing/2014/main" id="{5C84E5D6-ACF3-4427-BED2-0F621271D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9" y="4139866"/>
            <a:ext cx="3092823" cy="206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3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118" y="537882"/>
            <a:ext cx="10434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Course Content – Paper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118" y="1122657"/>
            <a:ext cx="10676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Over the two year course, students study a set of key Geographical Themes.  These are:</a:t>
            </a:r>
          </a:p>
        </p:txBody>
      </p:sp>
      <p:sp>
        <p:nvSpPr>
          <p:cNvPr id="6" name="Rectangle 5"/>
          <p:cNvSpPr/>
          <p:nvPr/>
        </p:nvSpPr>
        <p:spPr>
          <a:xfrm>
            <a:off x="605118" y="1531022"/>
            <a:ext cx="35769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Core Theme 1 – Weather, Climate and Ecosystems</a:t>
            </a:r>
          </a:p>
          <a:p>
            <a:r>
              <a:rPr lang="en-GB" dirty="0"/>
              <a:t>This Theme looks 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The Issue of Climate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Global Weather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Global Weather Hazards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Weather &amp; Climate in the UK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Ecosystem Distribution, Processes, Threats &amp;  Management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9612" y="1531022"/>
            <a:ext cx="3993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Core Theme 2 – Development and Resource Issues</a:t>
            </a:r>
          </a:p>
          <a:p>
            <a:r>
              <a:rPr lang="en-GB" dirty="0"/>
              <a:t>This Theme looks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Measuring Economic Development &amp; assessing Global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Causes &amp; Consequences of uneven development &amp; Global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Issues &amp; Management of Water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Regional Economic Development &amp; Inequalities in the UK</a:t>
            </a:r>
          </a:p>
        </p:txBody>
      </p:sp>
      <p:sp>
        <p:nvSpPr>
          <p:cNvPr id="8" name="Rectangle 7"/>
          <p:cNvSpPr/>
          <p:nvPr/>
        </p:nvSpPr>
        <p:spPr>
          <a:xfrm>
            <a:off x="8417159" y="1531022"/>
            <a:ext cx="33438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Option Theme 8: Environmental Challenges</a:t>
            </a:r>
          </a:p>
          <a:p>
            <a:r>
              <a:rPr lang="en-GB" dirty="0"/>
              <a:t>This Theme looks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The impact of consumer choices on the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The impacts of 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Methods to mitigate 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How can natural environments be managed &amp; restored</a:t>
            </a:r>
          </a:p>
        </p:txBody>
      </p:sp>
      <p:pic>
        <p:nvPicPr>
          <p:cNvPr id="1030" name="Picture 6" descr="XPRIZE Announces New $10M Competition to Preserve Rainforests | XPRI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1" y="4670342"/>
            <a:ext cx="2846533" cy="17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T investigates: Who are the mouthpieces of US-led war of public opinion on  “Chinese dams' threats” along Mekong River, and what are their typical  methods? - Global Times">
            <a:extLst>
              <a:ext uri="{FF2B5EF4-FFF2-40B4-BE49-F238E27FC236}">
                <a16:creationId xmlns:a16="http://schemas.microsoft.com/office/drawing/2014/main" id="{09D3BFD2-2F70-4D59-831C-3DDFB09E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31" y="4668476"/>
            <a:ext cx="2965138" cy="17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etland | Definition, Characteristics, Animals, Plants, Examples, &amp; Facts |  Britannica">
            <a:extLst>
              <a:ext uri="{FF2B5EF4-FFF2-40B4-BE49-F238E27FC236}">
                <a16:creationId xmlns:a16="http://schemas.microsoft.com/office/drawing/2014/main" id="{7DE395DA-11D7-44C1-A715-52F3BE280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749" y="4604304"/>
            <a:ext cx="2816657" cy="18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6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118" y="316202"/>
            <a:ext cx="10434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Examinations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117" y="817847"/>
            <a:ext cx="1069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the end of the course, you will sit 3 exams which are designed to test your knowledge of the three key themes and also your problem solving, fieldwork and Geographical skills: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12C93E-2AA4-4FAD-8F64-56BA25C4E26E}"/>
              </a:ext>
            </a:extLst>
          </p:cNvPr>
          <p:cNvSpPr txBox="1"/>
          <p:nvPr/>
        </p:nvSpPr>
        <p:spPr>
          <a:xfrm>
            <a:off x="6990460" y="1252844"/>
            <a:ext cx="4666004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Consists of 3 sections – Themes 1, 2 &amp; 4</a:t>
            </a:r>
          </a:p>
          <a:p>
            <a:r>
              <a:rPr lang="en-GB" dirty="0"/>
              <a:t>Questions can be asked about any of the topics you have studied.</a:t>
            </a:r>
          </a:p>
          <a:p>
            <a:r>
              <a:rPr lang="en-GB" dirty="0"/>
              <a:t>There is a variety of questions from 1 mark gap fills leading up to an 8 mark question at the end of each section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C55280-318A-4C97-8222-B1AFC58347A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882392" y="2119453"/>
            <a:ext cx="2108068" cy="105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CA7C3E-909B-4C6E-A449-CBB7C0D19F2E}"/>
              </a:ext>
            </a:extLst>
          </p:cNvPr>
          <p:cNvCxnSpPr>
            <a:cxnSpLocks/>
          </p:cNvCxnSpPr>
          <p:nvPr/>
        </p:nvCxnSpPr>
        <p:spPr>
          <a:xfrm>
            <a:off x="4574733" y="3992805"/>
            <a:ext cx="2415727" cy="208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5D1FFB8-C90C-46D5-84EC-841BBEA03BA8}"/>
              </a:ext>
            </a:extLst>
          </p:cNvPr>
          <p:cNvSpPr txBox="1"/>
          <p:nvPr/>
        </p:nvSpPr>
        <p:spPr>
          <a:xfrm>
            <a:off x="6990460" y="5126832"/>
            <a:ext cx="466600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Questions are asked about fieldwork methods and data presentation. </a:t>
            </a:r>
          </a:p>
          <a:p>
            <a:r>
              <a:rPr lang="en-GB" dirty="0"/>
              <a:t>You are asked two 6 mark questions about your own fieldwork that we will carry out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4695E8-B018-41CF-827B-81B7F8085E7B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347014" y="5726997"/>
            <a:ext cx="264344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2A373B2-FA88-41F7-BF63-7ABEB99479D1}"/>
              </a:ext>
            </a:extLst>
          </p:cNvPr>
          <p:cNvSpPr txBox="1"/>
          <p:nvPr/>
        </p:nvSpPr>
        <p:spPr>
          <a:xfrm>
            <a:off x="6990460" y="3189838"/>
            <a:ext cx="4666004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Consists of 3 sections – Themes 5, 6 &amp; 8</a:t>
            </a:r>
          </a:p>
          <a:p>
            <a:r>
              <a:rPr lang="en-GB" dirty="0"/>
              <a:t>Questions can be asked about any of the topics you have studied.</a:t>
            </a:r>
          </a:p>
          <a:p>
            <a:r>
              <a:rPr lang="en-GB" dirty="0"/>
              <a:t>There is a variety of questions from 1 mark gap fills leading up to an 8 mark question at the end of each section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AEAAB5-F666-46FD-9EDB-8A61F831E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59" t="36736" r="30455" b="52986"/>
          <a:stretch/>
        </p:blipFill>
        <p:spPr>
          <a:xfrm>
            <a:off x="440869" y="3357817"/>
            <a:ext cx="6108605" cy="8849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26957E-870F-4023-AA6C-A77F6A38A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32" t="44083" r="30454" b="45481"/>
          <a:stretch/>
        </p:blipFill>
        <p:spPr>
          <a:xfrm>
            <a:off x="455223" y="5202276"/>
            <a:ext cx="6228132" cy="9109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38BB95-EC0A-4BA5-9E13-ED55E9769A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87" t="32034" r="30909" b="59277"/>
          <a:stretch/>
        </p:blipFill>
        <p:spPr>
          <a:xfrm>
            <a:off x="411153" y="1658676"/>
            <a:ext cx="6165066" cy="7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9" y="557587"/>
            <a:ext cx="9144000" cy="801430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Fieldwork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EBDFCF-4546-4003-B9B4-F31C987FB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66" y="4041360"/>
            <a:ext cx="4207778" cy="2370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6B451-FE8A-42D5-B023-A71F1F753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555" y="4041360"/>
            <a:ext cx="4218716" cy="2370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8D7E91-F495-4438-A658-88F19719E985}"/>
              </a:ext>
            </a:extLst>
          </p:cNvPr>
          <p:cNvSpPr/>
          <p:nvPr/>
        </p:nvSpPr>
        <p:spPr>
          <a:xfrm>
            <a:off x="621896" y="1229018"/>
            <a:ext cx="106773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/>
              <a:t>You will go out and collect your own fieldwork so you can refer to it in your exam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/>
              <a:t>We receive a theme and an investigation topic that our fieldwork will be conducted around.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/>
              <a:t>This will then be assessed in paper 3 of your exams.</a:t>
            </a:r>
          </a:p>
        </p:txBody>
      </p:sp>
    </p:spTree>
    <p:extLst>
      <p:ext uri="{BB962C8B-B14F-4D97-AF65-F5344CB8AC3E}">
        <p14:creationId xmlns:p14="http://schemas.microsoft.com/office/powerpoint/2010/main" val="4602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688659" y="1768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rgbClr val="7030A0"/>
                </a:solidFill>
              </a:rPr>
              <a:t>We’re here to help…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1071" y="1502429"/>
            <a:ext cx="4836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If you have any questions or issues you would like to discuss about the course please come and talk to Mr Curtis or Miss Mulligan </a:t>
            </a:r>
            <a:endParaRPr lang="en-GB" sz="2400" b="1" dirty="0"/>
          </a:p>
        </p:txBody>
      </p:sp>
      <p:pic>
        <p:nvPicPr>
          <p:cNvPr id="4098" name="Picture 2" descr="Geographical conne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670" y="3907927"/>
            <a:ext cx="4679577" cy="245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unisia, Somalia biggest recipients of Turkish aids | Daily Saba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3" y="1502429"/>
            <a:ext cx="2722412" cy="17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eforestation has driven up hottest day temperatures, study says | Carbon  Brie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906" y="1290481"/>
            <a:ext cx="3132605" cy="209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astal landscapes | NATURAL SCIENCE #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5" y="4761932"/>
            <a:ext cx="2730650" cy="16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erisWeath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202" y="4351457"/>
            <a:ext cx="2918011" cy="20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55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E0477ACCB38E4C9AADEB3F55C40A2B" ma:contentTypeVersion="6" ma:contentTypeDescription="Create a new document." ma:contentTypeScope="" ma:versionID="abc63b7810fbd52d417de1d000ef4851">
  <xsd:schema xmlns:xsd="http://www.w3.org/2001/XMLSchema" xmlns:xs="http://www.w3.org/2001/XMLSchema" xmlns:p="http://schemas.microsoft.com/office/2006/metadata/properties" xmlns:ns2="72c03a3f-6c9b-4699-9b1b-763899a8abce" xmlns:ns3="7b94cddc-b928-40b7-9d0c-7426e6f21deb" targetNamespace="http://schemas.microsoft.com/office/2006/metadata/properties" ma:root="true" ma:fieldsID="344d44efa20c4ae8a173fc7d4f1c3a02" ns2:_="" ns3:_="">
    <xsd:import namespace="72c03a3f-6c9b-4699-9b1b-763899a8abce"/>
    <xsd:import namespace="7b94cddc-b928-40b7-9d0c-7426e6f21d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03a3f-6c9b-4699-9b1b-763899a8a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4cddc-b928-40b7-9d0c-7426e6f21d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b94cddc-b928-40b7-9d0c-7426e6f21deb">
      <UserInfo>
        <DisplayName>CYA Staff</DisplayName>
        <AccountId>12</AccountId>
        <AccountType/>
      </UserInfo>
      <UserInfo>
        <DisplayName>Emma Lynskey</DisplayName>
        <AccountId>17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A0F339-E28E-4C88-9387-34FBA1775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c03a3f-6c9b-4699-9b1b-763899a8abce"/>
    <ds:schemaRef ds:uri="7b94cddc-b928-40b7-9d0c-7426e6f21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C1DA62-9523-4172-8004-9658200077BE}">
  <ds:schemaRefs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7b94cddc-b928-40b7-9d0c-7426e6f21deb"/>
    <ds:schemaRef ds:uri="http://schemas.microsoft.com/office/2006/documentManagement/types"/>
    <ds:schemaRef ds:uri="72c03a3f-6c9b-4699-9b1b-763899a8ab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A12FEE-BD83-4D38-928C-A941342897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19335</TotalTime>
  <Words>579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Berlin Sans FB</vt:lpstr>
      <vt:lpstr>Calibri</vt:lpstr>
      <vt:lpstr>Calibri Light</vt:lpstr>
      <vt:lpstr>Candara</vt:lpstr>
      <vt:lpstr>Wingdings 3</vt:lpstr>
      <vt:lpstr>Office Theme</vt:lpstr>
      <vt:lpstr>GCSE Geography</vt:lpstr>
      <vt:lpstr>PowerPoint Presentation</vt:lpstr>
      <vt:lpstr>PowerPoint Presentation</vt:lpstr>
      <vt:lpstr>PowerPoint Presentation</vt:lpstr>
      <vt:lpstr>PowerPoint Presentation</vt:lpstr>
      <vt:lpstr>Fieldwork</vt:lpstr>
      <vt:lpstr>PowerPoint Presentation</vt:lpstr>
    </vt:vector>
  </TitlesOfParts>
  <Company>CYA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Ottewell</dc:creator>
  <cp:lastModifiedBy>Ben Curtis</cp:lastModifiedBy>
  <cp:revision>171</cp:revision>
  <cp:lastPrinted>2018-08-23T13:42:51Z</cp:lastPrinted>
  <dcterms:created xsi:type="dcterms:W3CDTF">2017-03-16T10:05:27Z</dcterms:created>
  <dcterms:modified xsi:type="dcterms:W3CDTF">2024-02-06T05:08:47Z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0x010100D8E0477ACCB38E4C9AADEB3F55C40A2B</vt:lpwstr>
  </property>
</Properties>
</file>