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2" r:id="rId1"/>
  </p:sldMasterIdLst>
  <p:sldIdLst>
    <p:sldId id="256" r:id="rId2"/>
    <p:sldId id="271" r:id="rId3"/>
    <p:sldId id="257" r:id="rId4"/>
    <p:sldId id="258" r:id="rId5"/>
    <p:sldId id="263" r:id="rId6"/>
    <p:sldId id="264" r:id="rId7"/>
    <p:sldId id="259" r:id="rId8"/>
    <p:sldId id="275" r:id="rId9"/>
    <p:sldId id="278" r:id="rId10"/>
    <p:sldId id="269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1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75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76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3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2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39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5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6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8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8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3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9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Nick.Taylor@cyac.org.uk" TargetMode="External"/><Relationship Id="rId7" Type="http://schemas.openxmlformats.org/officeDocument/2006/relationships/image" Target="../media/image2.png"/><Relationship Id="rId2" Type="http://schemas.openxmlformats.org/officeDocument/2006/relationships/hyperlink" Target="mailto:Louise.Coulson@cyac.org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rin.cassan@cyac.org.uk" TargetMode="External"/><Relationship Id="rId5" Type="http://schemas.openxmlformats.org/officeDocument/2006/relationships/hyperlink" Target="mailto:Cara.warner@cyac.org.uk" TargetMode="External"/><Relationship Id="rId4" Type="http://schemas.openxmlformats.org/officeDocument/2006/relationships/hyperlink" Target="mailto:Jo.Biglands@cyac.org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238"/>
            <a:ext cx="12192000" cy="6697362"/>
            <a:chOff x="0" y="-8238"/>
            <a:chExt cx="12192000" cy="6697362"/>
          </a:xfrm>
        </p:grpSpPr>
        <p:pic>
          <p:nvPicPr>
            <p:cNvPr id="6" name="Picture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8238"/>
              <a:ext cx="12192000" cy="341046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499" y="3914296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en-GB" sz="9600" b="1" dirty="0">
                <a:latin typeface="Comic Sans MS" panose="030F0702030302020204" pitchFamily="66" charset="0"/>
              </a:rPr>
              <a:t>Science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sz="4800" dirty="0">
                <a:latin typeface="Comic Sans MS" panose="030F0702030302020204" pitchFamily="66" charset="0"/>
              </a:rPr>
              <a:t>at Caistor Yarborough Academy</a:t>
            </a:r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09ED2329-CE0F-E84D-AA2D-A51BC951C430}"/>
              </a:ext>
            </a:extLst>
          </p:cNvPr>
          <p:cNvSpPr txBox="1">
            <a:spLocks/>
          </p:cNvSpPr>
          <p:nvPr/>
        </p:nvSpPr>
        <p:spPr>
          <a:xfrm>
            <a:off x="2189017" y="6431949"/>
            <a:ext cx="8123901" cy="42605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183106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81904"/>
            <a:ext cx="7790805" cy="1320800"/>
          </a:xfrm>
        </p:spPr>
        <p:txBody>
          <a:bodyPr/>
          <a:lstStyle/>
          <a:p>
            <a:pPr algn="r"/>
            <a:r>
              <a:rPr lang="en-GB" b="1" dirty="0">
                <a:latin typeface="Comic Sans MS" panose="030F0702030302020204" pitchFamily="66" charset="0"/>
              </a:rPr>
              <a:t>Revision guides: CGP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6" y="1444487"/>
            <a:ext cx="9823647" cy="5564930"/>
          </a:xfrm>
        </p:spPr>
        <p:txBody>
          <a:bodyPr>
            <a:normAutofit fontScale="70000" lnSpcReduction="20000"/>
          </a:bodyPr>
          <a:lstStyle/>
          <a:p>
            <a:r>
              <a:rPr lang="en-GB" sz="3100" dirty="0">
                <a:latin typeface="Comic Sans MS" panose="030F0702030302020204" pitchFamily="66" charset="0"/>
              </a:rPr>
              <a:t>Edexcel 9-1 Combined science revision guide and workbook (£5.75 each) and answers (£1.00) </a:t>
            </a:r>
            <a:r>
              <a:rPr lang="en-GB" sz="3100" dirty="0">
                <a:solidFill>
                  <a:schemeClr val="accent2"/>
                </a:solidFill>
                <a:latin typeface="Comic Sans MS" panose="030F0702030302020204" pitchFamily="66" charset="0"/>
              </a:rPr>
              <a:t>£12 total</a:t>
            </a:r>
          </a:p>
          <a:p>
            <a:pPr marL="0" indent="0">
              <a:buNone/>
            </a:pPr>
            <a:r>
              <a:rPr lang="en-GB" sz="3100" dirty="0">
                <a:latin typeface="Comic Sans MS" panose="030F0702030302020204" pitchFamily="66" charset="0"/>
              </a:rPr>
              <a:t>    Foundation (1-5) and higher (4-9) available</a:t>
            </a:r>
          </a:p>
          <a:p>
            <a:endParaRPr lang="en-GB" sz="3100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r>
              <a:rPr lang="en-GB" sz="3100" dirty="0">
                <a:latin typeface="Comic Sans MS" panose="030F0702030302020204" pitchFamily="66" charset="0"/>
              </a:rPr>
              <a:t>Edexcel 9- 1 Separate sciences revision guides (£2.75) and workbooks (£2.75) </a:t>
            </a:r>
            <a:r>
              <a:rPr lang="en-GB" sz="3100" dirty="0">
                <a:solidFill>
                  <a:schemeClr val="tx1"/>
                </a:solidFill>
                <a:latin typeface="Comic Sans MS" panose="030F0702030302020204" pitchFamily="66" charset="0"/>
              </a:rPr>
              <a:t>and answers (£1.00) </a:t>
            </a:r>
            <a:r>
              <a:rPr lang="en-GB" sz="3100" dirty="0">
                <a:solidFill>
                  <a:schemeClr val="accent2"/>
                </a:solidFill>
                <a:latin typeface="Comic Sans MS" panose="030F0702030302020204" pitchFamily="66" charset="0"/>
              </a:rPr>
              <a:t>£19.50 total</a:t>
            </a:r>
          </a:p>
          <a:p>
            <a:pPr marL="0" indent="0">
              <a:buNone/>
            </a:pPr>
            <a:r>
              <a:rPr lang="en-GB" sz="2600" dirty="0">
                <a:latin typeface="Comic Sans MS" panose="030F0702030302020204" pitchFamily="66" charset="0"/>
              </a:rPr>
              <a:t>        </a:t>
            </a:r>
            <a:endParaRPr lang="en-GB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914400" lvl="2" indent="0">
              <a:buNone/>
            </a:pPr>
            <a:r>
              <a:rPr lang="en-GB" dirty="0"/>
              <a:t> </a:t>
            </a:r>
            <a:endParaRPr lang="en-GB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405" y="3622748"/>
            <a:ext cx="2007305" cy="2847241"/>
          </a:xfrm>
          <a:prstGeom prst="rect">
            <a:avLst/>
          </a:prstGeom>
        </p:spPr>
      </p:pic>
      <p:pic>
        <p:nvPicPr>
          <p:cNvPr id="1026" name="Picture 2" descr="Image result for cgp 9-1 sci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989" y="3618528"/>
            <a:ext cx="1931639" cy="273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8" name="Group 7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4" name="Subtitle 1">
            <a:extLst>
              <a:ext uri="{FF2B5EF4-FFF2-40B4-BE49-F238E27FC236}">
                <a16:creationId xmlns:a16="http://schemas.microsoft.com/office/drawing/2014/main" id="{8C0A3ABA-61F8-B7B8-C349-983879E5EFFD}"/>
              </a:ext>
            </a:extLst>
          </p:cNvPr>
          <p:cNvSpPr txBox="1">
            <a:spLocks/>
          </p:cNvSpPr>
          <p:nvPr/>
        </p:nvSpPr>
        <p:spPr>
          <a:xfrm>
            <a:off x="2522113" y="6431949"/>
            <a:ext cx="7790805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2163518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Contact us:</a:t>
            </a:r>
            <a:br>
              <a:rPr lang="en-GB" b="1" dirty="0">
                <a:latin typeface="Comic Sans MS" panose="030F0702030302020204" pitchFamily="66" charset="0"/>
              </a:rPr>
            </a:b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546" y="2186609"/>
            <a:ext cx="8596668" cy="3568745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hlinkClick r:id="rId2"/>
              </a:rPr>
              <a:t>Louise.Coulson@cyac.org.uk</a:t>
            </a:r>
            <a:endParaRPr lang="en-GB" sz="3600" dirty="0"/>
          </a:p>
          <a:p>
            <a:pPr algn="ctr"/>
            <a:r>
              <a:rPr lang="en-GB" sz="3600" dirty="0">
                <a:hlinkClick r:id="rId3"/>
              </a:rPr>
              <a:t>Angela.morton@cyac.org.uk</a:t>
            </a:r>
            <a:endParaRPr lang="en-GB" sz="3600" dirty="0"/>
          </a:p>
          <a:p>
            <a:pPr algn="ctr"/>
            <a:r>
              <a:rPr lang="en-GB" sz="3600" dirty="0">
                <a:hlinkClick r:id="rId4"/>
              </a:rPr>
              <a:t>Jo.Biglands@cyac.org.uk</a:t>
            </a:r>
            <a:endParaRPr lang="en-GB" sz="3600" dirty="0"/>
          </a:p>
          <a:p>
            <a:pPr algn="ctr"/>
            <a:r>
              <a:rPr lang="en-GB" sz="3600" dirty="0">
                <a:hlinkClick r:id="rId5"/>
              </a:rPr>
              <a:t>Cara.warner@cyac.org.uk</a:t>
            </a:r>
            <a:endParaRPr lang="en-GB" sz="3600" dirty="0"/>
          </a:p>
          <a:p>
            <a:pPr algn="ctr"/>
            <a:r>
              <a:rPr lang="en-GB" sz="3600" dirty="0">
                <a:hlinkClick r:id="rId6"/>
              </a:rPr>
              <a:t>Erin.casson@cyac.org.uk</a:t>
            </a:r>
            <a:endParaRPr lang="en-GB" sz="3600" dirty="0"/>
          </a:p>
          <a:p>
            <a:pPr algn="ctr"/>
            <a:endParaRPr lang="en-GB" sz="3600" dirty="0"/>
          </a:p>
          <a:p>
            <a:endParaRPr lang="en-GB" sz="3600" dirty="0"/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5" name="Group 4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9" name="Subtitle 1">
            <a:extLst>
              <a:ext uri="{FF2B5EF4-FFF2-40B4-BE49-F238E27FC236}">
                <a16:creationId xmlns:a16="http://schemas.microsoft.com/office/drawing/2014/main" id="{3BF65699-977D-B4F4-4206-366346817C9B}"/>
              </a:ext>
            </a:extLst>
          </p:cNvPr>
          <p:cNvSpPr txBox="1">
            <a:spLocks/>
          </p:cNvSpPr>
          <p:nvPr/>
        </p:nvSpPr>
        <p:spPr>
          <a:xfrm>
            <a:off x="1883713" y="6478483"/>
            <a:ext cx="8519373" cy="5479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366049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080" y="83302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900" b="1" dirty="0">
                <a:latin typeface="Comic Sans MS" panose="030F0702030302020204" pitchFamily="66" charset="0"/>
              </a:rPr>
              <a:t>The Science Team</a:t>
            </a:r>
            <a:br>
              <a:rPr lang="en-GB" b="1" dirty="0">
                <a:latin typeface="Comic Sans MS" panose="030F0702030302020204" pitchFamily="66" charset="0"/>
              </a:rPr>
            </a:b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7" y="2144199"/>
            <a:ext cx="8596668" cy="3880773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Mrs Coulson – Head of Science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Dr Morton – 2</a:t>
            </a:r>
            <a:r>
              <a:rPr lang="en-GB" sz="3200" baseline="30000" dirty="0">
                <a:latin typeface="Comic Sans MS" panose="030F0702030302020204" pitchFamily="66" charset="0"/>
              </a:rPr>
              <a:t>nd</a:t>
            </a:r>
            <a:r>
              <a:rPr lang="en-GB" sz="3200" dirty="0">
                <a:latin typeface="Comic Sans MS" panose="030F0702030302020204" pitchFamily="66" charset="0"/>
              </a:rPr>
              <a:t> in Department 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Mrs Biglands 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Miss Casson 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Miss Warner </a:t>
            </a:r>
          </a:p>
          <a:p>
            <a:pPr marL="0" indent="0">
              <a:buNone/>
            </a:pPr>
            <a:endParaRPr lang="en-GB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5" name="Group 4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9" name="Subtitle 1">
            <a:extLst>
              <a:ext uri="{FF2B5EF4-FFF2-40B4-BE49-F238E27FC236}">
                <a16:creationId xmlns:a16="http://schemas.microsoft.com/office/drawing/2014/main" id="{42C113AE-EB05-4F08-0547-254E07EF4538}"/>
              </a:ext>
            </a:extLst>
          </p:cNvPr>
          <p:cNvSpPr txBox="1">
            <a:spLocks/>
          </p:cNvSpPr>
          <p:nvPr/>
        </p:nvSpPr>
        <p:spPr>
          <a:xfrm>
            <a:off x="1962657" y="6388562"/>
            <a:ext cx="8596669" cy="6011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1304245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619605" cy="1566930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>
                <a:latin typeface="Comic Sans MS" panose="030F0702030302020204" pitchFamily="66" charset="0"/>
              </a:rPr>
              <a:t>Science since September 2018: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729" y="2604898"/>
            <a:ext cx="8596668" cy="3335628"/>
          </a:xfrm>
        </p:spPr>
        <p:txBody>
          <a:bodyPr/>
          <a:lstStyle/>
          <a:p>
            <a:r>
              <a:rPr lang="en-GB" sz="3200" dirty="0">
                <a:latin typeface="Comic Sans MS" panose="030F0702030302020204" pitchFamily="66" charset="0"/>
              </a:rPr>
              <a:t>Graded from 9-1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No coursework / controlled assessment tasks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100% external assessment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Pearson Edexcel exam board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5" name="Group 4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9" name="Subtitle 1">
            <a:extLst>
              <a:ext uri="{FF2B5EF4-FFF2-40B4-BE49-F238E27FC236}">
                <a16:creationId xmlns:a16="http://schemas.microsoft.com/office/drawing/2014/main" id="{C07D38F5-0782-1ED6-E343-CE873AC5F61F}"/>
              </a:ext>
            </a:extLst>
          </p:cNvPr>
          <p:cNvSpPr txBox="1">
            <a:spLocks/>
          </p:cNvSpPr>
          <p:nvPr/>
        </p:nvSpPr>
        <p:spPr>
          <a:xfrm>
            <a:off x="2310063" y="6431949"/>
            <a:ext cx="8002856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228516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latin typeface="Comic Sans MS" panose="030F0702030302020204" pitchFamily="66" charset="0"/>
              </a:rPr>
              <a:t>Pathways: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dirty="0">
                <a:latin typeface="Comic Sans MS" panose="030F0702030302020204" pitchFamily="66" charset="0"/>
              </a:rPr>
              <a:t>Combined Science </a:t>
            </a:r>
            <a:r>
              <a:rPr lang="en-GB" sz="3200" dirty="0">
                <a:latin typeface="Comic Sans MS" panose="030F0702030302020204" pitchFamily="66" charset="0"/>
              </a:rPr>
              <a:t>(previously known as Science and Additional Science) – 2 GCSEs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b="1" dirty="0">
                <a:latin typeface="Comic Sans MS" panose="030F0702030302020204" pitchFamily="66" charset="0"/>
              </a:rPr>
              <a:t>Separate Sciences </a:t>
            </a:r>
            <a:r>
              <a:rPr lang="en-GB" sz="3200" dirty="0">
                <a:latin typeface="Comic Sans MS" panose="030F0702030302020204" pitchFamily="66" charset="0"/>
              </a:rPr>
              <a:t>(previously known as Triple Science) – 3 GCSEs</a:t>
            </a:r>
          </a:p>
          <a:p>
            <a:endParaRPr lang="en-GB" sz="3200" dirty="0"/>
          </a:p>
          <a:p>
            <a:pPr marL="0" indent="0">
              <a:buNone/>
            </a:pPr>
            <a:r>
              <a:rPr lang="en-GB" dirty="0"/>
              <a:t>			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5" name="Group 4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9" name="Subtitle 1">
            <a:extLst>
              <a:ext uri="{FF2B5EF4-FFF2-40B4-BE49-F238E27FC236}">
                <a16:creationId xmlns:a16="http://schemas.microsoft.com/office/drawing/2014/main" id="{226063DD-DF65-9A9A-39C3-899D43ED25B7}"/>
              </a:ext>
            </a:extLst>
          </p:cNvPr>
          <p:cNvSpPr txBox="1">
            <a:spLocks/>
          </p:cNvSpPr>
          <p:nvPr/>
        </p:nvSpPr>
        <p:spPr>
          <a:xfrm>
            <a:off x="2245895" y="6431949"/>
            <a:ext cx="8067024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294419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Assessing practical skills in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286" y="1851212"/>
            <a:ext cx="9944462" cy="4739425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16 core </a:t>
            </a:r>
            <a:r>
              <a:rPr lang="en-GB" sz="2800" dirty="0" err="1">
                <a:latin typeface="Comic Sans MS" panose="030F0702030302020204" pitchFamily="66" charset="0"/>
              </a:rPr>
              <a:t>practicals</a:t>
            </a:r>
            <a:r>
              <a:rPr lang="en-GB" sz="2800" dirty="0">
                <a:latin typeface="Comic Sans MS" panose="030F0702030302020204" pitchFamily="66" charset="0"/>
              </a:rPr>
              <a:t> will be </a:t>
            </a:r>
            <a:r>
              <a:rPr lang="en-GB" dirty="0">
                <a:latin typeface="Comic Sans MS" panose="030F0702030302020204" pitchFamily="66" charset="0"/>
              </a:rPr>
              <a:t>assessed</a:t>
            </a:r>
            <a:r>
              <a:rPr lang="en-GB" sz="2800" dirty="0">
                <a:latin typeface="Comic Sans MS" panose="030F0702030302020204" pitchFamily="66" charset="0"/>
              </a:rPr>
              <a:t> in the Combined Science course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8 core </a:t>
            </a:r>
            <a:r>
              <a:rPr lang="en-GB" sz="2800" dirty="0" err="1">
                <a:latin typeface="Comic Sans MS" panose="030F0702030302020204" pitchFamily="66" charset="0"/>
              </a:rPr>
              <a:t>practicals</a:t>
            </a:r>
            <a:r>
              <a:rPr lang="en-GB" sz="2800" dirty="0">
                <a:latin typeface="Comic Sans MS" panose="030F0702030302020204" pitchFamily="66" charset="0"/>
              </a:rPr>
              <a:t> will be </a:t>
            </a:r>
            <a:r>
              <a:rPr lang="en-GB" dirty="0">
                <a:latin typeface="Comic Sans MS" panose="030F0702030302020204" pitchFamily="66" charset="0"/>
              </a:rPr>
              <a:t>assessed</a:t>
            </a:r>
            <a:r>
              <a:rPr lang="en-GB" sz="2800" dirty="0">
                <a:latin typeface="Comic Sans MS" panose="030F0702030302020204" pitchFamily="66" charset="0"/>
              </a:rPr>
              <a:t> in each of the separate science courses</a:t>
            </a:r>
          </a:p>
          <a:p>
            <a:endParaRPr lang="en-GB" sz="2800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Knowledge and understanding of these core </a:t>
            </a:r>
            <a:r>
              <a:rPr lang="en-GB" sz="2800" dirty="0" err="1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practicals</a:t>
            </a:r>
            <a:r>
              <a:rPr lang="en-GB" sz="28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, as well as investigative skills will be tested in the exams (15% of marks).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5" name="Group 4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9" name="Subtitle 1">
            <a:extLst>
              <a:ext uri="{FF2B5EF4-FFF2-40B4-BE49-F238E27FC236}">
                <a16:creationId xmlns:a16="http://schemas.microsoft.com/office/drawing/2014/main" id="{5EAA62B2-851F-3B0C-D6EA-5FDEABC1428F}"/>
              </a:ext>
            </a:extLst>
          </p:cNvPr>
          <p:cNvSpPr txBox="1">
            <a:spLocks/>
          </p:cNvSpPr>
          <p:nvPr/>
        </p:nvSpPr>
        <p:spPr>
          <a:xfrm>
            <a:off x="2229853" y="6431949"/>
            <a:ext cx="8083066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1010476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Assessing mathematical skills in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74581"/>
            <a:ext cx="10282214" cy="4577734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All Science courses will cover a list of required mathematical skills.</a:t>
            </a:r>
          </a:p>
          <a:p>
            <a:r>
              <a:rPr lang="en-GB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For Foundation tier, this will be at the level of KS3 maths.</a:t>
            </a:r>
          </a:p>
          <a:p>
            <a:r>
              <a:rPr lang="en-GB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For Higher tier, this will be at the level of Foundation tier maths.</a:t>
            </a:r>
          </a:p>
          <a:p>
            <a:r>
              <a:rPr lang="en-GB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There are different weightings for maths within the exams: </a:t>
            </a:r>
          </a:p>
          <a:p>
            <a:pPr lvl="1"/>
            <a:r>
              <a:rPr lang="en-GB" sz="28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Combined science 20%</a:t>
            </a:r>
          </a:p>
          <a:p>
            <a:pPr lvl="1"/>
            <a:r>
              <a:rPr lang="en-GB" sz="28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Biology 10%</a:t>
            </a:r>
          </a:p>
          <a:p>
            <a:pPr lvl="1"/>
            <a:r>
              <a:rPr lang="en-GB" sz="28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Chemistry 20%</a:t>
            </a:r>
          </a:p>
          <a:p>
            <a:pPr lvl="1"/>
            <a:r>
              <a:rPr lang="en-GB" sz="28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Physics 30%</a:t>
            </a:r>
          </a:p>
          <a:p>
            <a:pPr lvl="1"/>
            <a:endParaRPr lang="en-GB" sz="24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5" name="Group 4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9" name="Subtitle 1">
            <a:extLst>
              <a:ext uri="{FF2B5EF4-FFF2-40B4-BE49-F238E27FC236}">
                <a16:creationId xmlns:a16="http://schemas.microsoft.com/office/drawing/2014/main" id="{98605F50-1314-DA00-D095-E985F4B9FA10}"/>
              </a:ext>
            </a:extLst>
          </p:cNvPr>
          <p:cNvSpPr txBox="1">
            <a:spLocks/>
          </p:cNvSpPr>
          <p:nvPr/>
        </p:nvSpPr>
        <p:spPr>
          <a:xfrm>
            <a:off x="2149641" y="6431949"/>
            <a:ext cx="8163277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120130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7778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Combined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759" y="1941648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2 GCSEs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Covers Biology, Chemistry and Physics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6 exams  – Biology: B1, B2</a:t>
            </a: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               Chemistry: C1, C2</a:t>
            </a: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                    Physics: P1, P2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All exams are 1 hour 10 minutes / 60 marks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Foundation (1-5) and Higher (9-4) available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6 hours / week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5" name="Group 4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9" name="Subtitle 1">
            <a:extLst>
              <a:ext uri="{FF2B5EF4-FFF2-40B4-BE49-F238E27FC236}">
                <a16:creationId xmlns:a16="http://schemas.microsoft.com/office/drawing/2014/main" id="{4C72BFE6-AD56-37EC-E4A1-4D8F88134E70}"/>
              </a:ext>
            </a:extLst>
          </p:cNvPr>
          <p:cNvSpPr txBox="1">
            <a:spLocks/>
          </p:cNvSpPr>
          <p:nvPr/>
        </p:nvSpPr>
        <p:spPr>
          <a:xfrm>
            <a:off x="2261937" y="6431949"/>
            <a:ext cx="8050982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377235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9065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Separate Sciences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5738"/>
            <a:ext cx="8596668" cy="3880773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3 GCSEs – Biology, Chemistry and Physics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6 exams – Biology: B1, B2</a:t>
            </a: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                     Chemistry: C1, C2</a:t>
            </a:r>
          </a:p>
          <a:p>
            <a:pPr marL="0" indent="0">
              <a:buNone/>
            </a:pPr>
            <a:r>
              <a:rPr lang="en-GB" sz="2800" dirty="0">
                <a:latin typeface="Comic Sans MS" panose="030F0702030302020204" pitchFamily="66" charset="0"/>
              </a:rPr>
              <a:t>                     Physics: P1, P2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All exams are 1 hour 45 minutes / 100 marks   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Foundation (1-5) and Higher (9-4) available</a:t>
            </a:r>
          </a:p>
          <a:p>
            <a:r>
              <a:rPr lang="en-GB" dirty="0">
                <a:latin typeface="Comic Sans MS" panose="030F0702030302020204" pitchFamily="66" charset="0"/>
              </a:rPr>
              <a:t>6</a:t>
            </a:r>
            <a:r>
              <a:rPr lang="en-GB" sz="2800" dirty="0">
                <a:latin typeface="Comic Sans MS" panose="030F0702030302020204" pitchFamily="66" charset="0"/>
              </a:rPr>
              <a:t> hours / week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5" name="Group 4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9" name="Subtitle 1">
            <a:extLst>
              <a:ext uri="{FF2B5EF4-FFF2-40B4-BE49-F238E27FC236}">
                <a16:creationId xmlns:a16="http://schemas.microsoft.com/office/drawing/2014/main" id="{048F1C2D-A1F7-2365-63A9-321B3B030608}"/>
              </a:ext>
            </a:extLst>
          </p:cNvPr>
          <p:cNvSpPr txBox="1">
            <a:spLocks/>
          </p:cNvSpPr>
          <p:nvPr/>
        </p:nvSpPr>
        <p:spPr>
          <a:xfrm>
            <a:off x="2037347" y="6431949"/>
            <a:ext cx="8275572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1507567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657" y="655604"/>
            <a:ext cx="8596668" cy="575257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Resources to help: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698" y="1391385"/>
            <a:ext cx="10426619" cy="4583782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</a:pPr>
            <a:r>
              <a:rPr lang="en-GB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Active Learn</a:t>
            </a:r>
            <a:r>
              <a:rPr lang="en-GB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an online resource which has feedback and guidance</a:t>
            </a:r>
          </a:p>
          <a:p>
            <a:pPr>
              <a:lnSpc>
                <a:spcPct val="107000"/>
              </a:lnSpc>
            </a:pPr>
            <a:r>
              <a:rPr lang="en-GB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Seneca homework </a:t>
            </a:r>
          </a:p>
          <a:p>
            <a:pPr>
              <a:lnSpc>
                <a:spcPct val="107000"/>
              </a:lnSpc>
            </a:pPr>
            <a:r>
              <a:rPr lang="en-GB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There is the </a:t>
            </a:r>
            <a:r>
              <a:rPr lang="en-GB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online book</a:t>
            </a:r>
            <a:r>
              <a:rPr lang="en-GB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available in Active Learn</a:t>
            </a:r>
          </a:p>
          <a:p>
            <a:pPr>
              <a:lnSpc>
                <a:spcPct val="107000"/>
              </a:lnSpc>
            </a:pPr>
            <a:r>
              <a:rPr lang="en-GB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GCSEpod</a:t>
            </a:r>
            <a:r>
              <a:rPr lang="en-GB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has short podcasts containing informative science content.</a:t>
            </a:r>
          </a:p>
          <a:p>
            <a:pPr>
              <a:lnSpc>
                <a:spcPct val="107000"/>
              </a:lnSpc>
            </a:pPr>
            <a:r>
              <a:rPr lang="en-GB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BBC Bitesize</a:t>
            </a:r>
          </a:p>
          <a:p>
            <a:pPr>
              <a:lnSpc>
                <a:spcPct val="107000"/>
              </a:lnSpc>
            </a:pPr>
            <a:r>
              <a:rPr lang="en-GB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Revision guides</a:t>
            </a:r>
          </a:p>
          <a:p>
            <a:pPr>
              <a:lnSpc>
                <a:spcPct val="107000"/>
              </a:lnSpc>
            </a:pPr>
            <a:r>
              <a:rPr lang="en-GB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Notes in books/lessons on teams </a:t>
            </a:r>
          </a:p>
          <a:p>
            <a:pPr>
              <a:lnSpc>
                <a:spcPct val="107000"/>
              </a:lnSpc>
            </a:pPr>
            <a:r>
              <a:rPr lang="en-GB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A3 knowledge organisers – provided by teachers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2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5" name="Group 4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b="1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6" name="Rectangle 5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2000" b="1" dirty="0">
                <a:solidFill>
                  <a:srgbClr val="1B4F2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9" name="Subtitle 1">
            <a:extLst>
              <a:ext uri="{FF2B5EF4-FFF2-40B4-BE49-F238E27FC236}">
                <a16:creationId xmlns:a16="http://schemas.microsoft.com/office/drawing/2014/main" id="{A3A171B0-8536-581A-C8D2-5A764F76B41B}"/>
              </a:ext>
            </a:extLst>
          </p:cNvPr>
          <p:cNvSpPr txBox="1">
            <a:spLocks/>
          </p:cNvSpPr>
          <p:nvPr/>
        </p:nvSpPr>
        <p:spPr>
          <a:xfrm>
            <a:off x="2117557" y="6431949"/>
            <a:ext cx="8195361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142351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518</Words>
  <Application>Microsoft Office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Candara</vt:lpstr>
      <vt:lpstr>Comic Sans MS</vt:lpstr>
      <vt:lpstr>Verdana</vt:lpstr>
      <vt:lpstr>Office Theme</vt:lpstr>
      <vt:lpstr>Science at Caistor Yarborough Academy</vt:lpstr>
      <vt:lpstr>The Science Team </vt:lpstr>
      <vt:lpstr>Science since September 2018:</vt:lpstr>
      <vt:lpstr>Pathways:</vt:lpstr>
      <vt:lpstr>Assessing practical skills in Science</vt:lpstr>
      <vt:lpstr>Assessing mathematical skills in Science</vt:lpstr>
      <vt:lpstr>Combined Science</vt:lpstr>
      <vt:lpstr>Separate Sciences</vt:lpstr>
      <vt:lpstr>Resources to help:</vt:lpstr>
      <vt:lpstr>Revision guides: CGP</vt:lpstr>
      <vt:lpstr>Contact us: </vt:lpstr>
    </vt:vector>
  </TitlesOfParts>
  <Company>Caistor Yarborough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at Caistor Yarborough Academy</dc:title>
  <dc:creator>Jo Biglands</dc:creator>
  <cp:lastModifiedBy>Louise Coulson</cp:lastModifiedBy>
  <cp:revision>45</cp:revision>
  <dcterms:created xsi:type="dcterms:W3CDTF">2016-03-12T10:25:01Z</dcterms:created>
  <dcterms:modified xsi:type="dcterms:W3CDTF">2024-09-25T14:34:03Z</dcterms:modified>
</cp:coreProperties>
</file>