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73" r:id="rId2"/>
    <p:sldId id="276" r:id="rId3"/>
    <p:sldId id="277" r:id="rId4"/>
    <p:sldId id="278" r:id="rId5"/>
    <p:sldId id="266" r:id="rId6"/>
    <p:sldId id="260" r:id="rId7"/>
    <p:sldId id="275" r:id="rId8"/>
    <p:sldId id="259" r:id="rId9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ouise Coulson" initials="LC" lastIdx="1" clrIdx="0">
    <p:extLst>
      <p:ext uri="{19B8F6BF-5375-455C-9EA6-DF929625EA0E}">
        <p15:presenceInfo xmlns:p15="http://schemas.microsoft.com/office/powerpoint/2012/main" userId="S-1-5-21-3650419851-2908292318-3128554887-1454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10-02T21:48:44.758" idx="1">
    <p:pos x="1755" y="868"/>
    <p:text/>
    <p:extLst>
      <p:ext uri="{C676402C-5697-4E1C-873F-D02D1690AC5C}">
        <p15:threadingInfo xmlns:p15="http://schemas.microsoft.com/office/powerpoint/2012/main" timeZoneBias="-6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EC38A2-0F9B-4CBD-9D12-22E144053818}" type="datetimeFigureOut">
              <a:rPr lang="en-GB" smtClean="0"/>
              <a:t>02/10/2024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BDC622-D048-4686-896B-79E6B61082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12905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8B856A-EE86-6F6B-3FE4-837D7A182E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217310-5C33-49A8-B510-31C9539B2C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A11160-8EF4-D527-22FF-A87419A763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07382-9288-461C-8DE1-A33C5950478A}" type="datetimeFigureOut">
              <a:rPr lang="en-GB" smtClean="0"/>
              <a:t>02/10/2024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7424AD-23B5-4E9D-DC7B-BA072706D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80D67D-EC4F-4991-2CB4-78FD74737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9CAAC-5EFF-4CE1-9F12-B2ABDA9CF3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42878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D7064C-C793-D4E7-B1E3-FF2975FCDE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D15ADC1-C4B9-2932-CEAA-FFB46927A8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D403BC-35A7-2B26-15B7-335D8C5634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07382-9288-461C-8DE1-A33C5950478A}" type="datetimeFigureOut">
              <a:rPr lang="en-GB" smtClean="0"/>
              <a:t>02/10/2024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0EB52E-0125-FDC4-FF37-A05DFA1750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146A4B-2473-938C-6F28-12074CBDA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9CAAC-5EFF-4CE1-9F12-B2ABDA9CF3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17110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61F9A4C-0E8A-0278-A749-31A188CD4D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4B6EDE7-6A24-F175-54CA-547D155ADC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80D90F-088E-CEA1-5B96-17E0016757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07382-9288-461C-8DE1-A33C5950478A}" type="datetimeFigureOut">
              <a:rPr lang="en-GB" smtClean="0"/>
              <a:t>02/10/2024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B1B721-F247-8866-BDF8-C2053D9C9A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010CCA-DF68-0123-5A39-46975D616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9CAAC-5EFF-4CE1-9F12-B2ABDA9CF3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7876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26049D-B891-4D43-9ACD-2508075587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4C4B84-0A4B-24D4-E999-C623EB6C3A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002C8E-07B9-EC65-3217-F63817735B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07382-9288-461C-8DE1-A33C5950478A}" type="datetimeFigureOut">
              <a:rPr lang="en-GB" smtClean="0"/>
              <a:t>02/10/2024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55858D-B945-F31F-FEAB-B03411A38E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A1F018-9DC7-1FC2-45FA-6B7405AA3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9CAAC-5EFF-4CE1-9F12-B2ABDA9CF3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2452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EDBBCC-ABE2-1B8C-EDB1-D8332DD69A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02E719-E591-82A6-02E6-E71ED97464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A3A38B-7380-8B66-CFB6-0E34F41293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07382-9288-461C-8DE1-A33C5950478A}" type="datetimeFigureOut">
              <a:rPr lang="en-GB" smtClean="0"/>
              <a:t>02/10/2024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08A132-AB44-FD2A-335C-D53C527D06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87EFD3-E36A-DACB-55E5-34F43956D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9CAAC-5EFF-4CE1-9F12-B2ABDA9CF3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1820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DA9335-1306-4895-7DF9-D25A2F69B9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86F28C-954B-124A-AEBA-47ADDFADFC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9BC88F-B46B-A27F-7CE1-B6C2232345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383A74-A4CE-82A3-C6BE-B21418717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07382-9288-461C-8DE1-A33C5950478A}" type="datetimeFigureOut">
              <a:rPr lang="en-GB" smtClean="0"/>
              <a:t>02/10/2024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BA8F2F-3370-CAB8-2622-D5D4D26297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139557-794D-EFBC-844D-14D3BA0EE5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9CAAC-5EFF-4CE1-9F12-B2ABDA9CF3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08936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CC7E1-1176-BF69-10E9-A3E38F7C6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77DEEC-0138-D83D-617C-A82CB8C636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0D28D8-0A0B-A2F8-014F-1791D0FA70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C42B7EE-2155-9305-9080-2473E54238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6E939E8-AF0A-60FA-3187-05C76CC69A5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D801E04-F880-1927-5098-24BE34DBC3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07382-9288-461C-8DE1-A33C5950478A}" type="datetimeFigureOut">
              <a:rPr lang="en-GB" smtClean="0"/>
              <a:t>02/10/2024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52A344D-8F8D-AEAE-4F8A-B7C4C77BB2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11B2D6E-1838-18C2-24CE-1EC0956E8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9CAAC-5EFF-4CE1-9F12-B2ABDA9CF3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0791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0B4C1-3EDD-EA86-4BF6-DF24527BCF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D84C80-373F-FB38-77C9-7DEEC5DCBA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07382-9288-461C-8DE1-A33C5950478A}" type="datetimeFigureOut">
              <a:rPr lang="en-GB" smtClean="0"/>
              <a:t>02/10/2024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48F613-4D1B-03BF-BFE7-D294B6AF3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6C66F5-B573-BA49-B12E-BF4A6B07C7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9CAAC-5EFF-4CE1-9F12-B2ABDA9CF3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54673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C7F630-8A20-AFC5-CD7D-0A36166C4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07382-9288-461C-8DE1-A33C5950478A}" type="datetimeFigureOut">
              <a:rPr lang="en-GB" smtClean="0"/>
              <a:t>02/10/2024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4F1EA2-8EDB-D2A1-0184-A63711F2A2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8334F5-D243-51F4-41FD-597D43FCFE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9CAAC-5EFF-4CE1-9F12-B2ABDA9CF3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71079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ACCCF9-73F7-0A1D-0662-35070A531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FC7F2E-4786-B8F1-5934-5B583FD4DC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4FF003-D62B-4FA1-3190-E8A9007CC1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6891F3-A660-2012-1A90-DACCC8A482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07382-9288-461C-8DE1-A33C5950478A}" type="datetimeFigureOut">
              <a:rPr lang="en-GB" smtClean="0"/>
              <a:t>02/10/2024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A6A1A5-71F3-7F0C-D2A9-AA70C46A5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BF2D2F-EDFA-4684-98D4-2AA704F15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9CAAC-5EFF-4CE1-9F12-B2ABDA9CF3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39951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74BED5-D227-BF7B-F56B-25677F1DA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6CCED96-1F11-5481-BAF6-FAB2942C40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C794F3-E5B7-6C05-A405-83B549D54D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666717-2AF5-6AF9-BC6D-4F6B9FBEDE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07382-9288-461C-8DE1-A33C5950478A}" type="datetimeFigureOut">
              <a:rPr lang="en-GB" smtClean="0"/>
              <a:t>02/10/2024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E094FB-F676-A301-7F0F-42B267453B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F5814F-9F1D-6E70-57B4-23B634F9C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9CAAC-5EFF-4CE1-9F12-B2ABDA9CF3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69353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E4649E7-1B54-5E71-AACC-FAC6BC558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D10A88-FE11-2CFA-ABAC-0DC584D88A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D9FBBD-FA72-F774-23CB-6A9EDCA5D5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207382-9288-461C-8DE1-A33C5950478A}" type="datetimeFigureOut">
              <a:rPr lang="en-GB" smtClean="0"/>
              <a:t>02/10/2024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A0B14C-D20E-5B05-E10A-BDC89002A3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C89D0F-89E3-96C1-2DF5-ED1659E139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79CAAC-5EFF-4CE1-9F12-B2ABDA9CF3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2863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comments" Target="../comments/commen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revisionscience.com/gcse-revision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qualifications.pearson.com/en/support/support-topics/exams/past-papers.html?Qualification-Family=GCSE&amp;Qualification-Subject=Sciences%20(2016)&amp;Status=Pearson-UK:Status%2FLive&amp;Specification-Code=Pearson-UK:Specification-Code%2Fgcse16-science" TargetMode="External"/><Relationship Id="rId5" Type="http://schemas.openxmlformats.org/officeDocument/2006/relationships/hyperlink" Target="https://www.youtube.com/@fuseschool" TargetMode="External"/><Relationship Id="rId4" Type="http://schemas.openxmlformats.org/officeDocument/2006/relationships/hyperlink" Target="https://www.bbc.co.uk/bitesize/subjects/zrkw2hv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7EE50BA-23CD-C201-B72B-BF4CE26EA0B9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341046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BA7C4E4-7820-B2BD-186A-7D8B1F48931B}"/>
              </a:ext>
            </a:extLst>
          </p:cNvPr>
          <p:cNvSpPr/>
          <p:nvPr/>
        </p:nvSpPr>
        <p:spPr>
          <a:xfrm>
            <a:off x="168873" y="211406"/>
            <a:ext cx="11837773" cy="6472259"/>
          </a:xfrm>
          <a:prstGeom prst="rect">
            <a:avLst/>
          </a:prstGeom>
          <a:noFill/>
          <a:ln w="355600">
            <a:solidFill>
              <a:srgbClr val="EFC3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6" name="Subtitle 1">
            <a:extLst>
              <a:ext uri="{FF2B5EF4-FFF2-40B4-BE49-F238E27FC236}">
                <a16:creationId xmlns:a16="http://schemas.microsoft.com/office/drawing/2014/main" id="{A35F7ADE-07F9-3347-B018-375150830F50}"/>
              </a:ext>
            </a:extLst>
          </p:cNvPr>
          <p:cNvSpPr txBox="1">
            <a:spLocks/>
          </p:cNvSpPr>
          <p:nvPr/>
        </p:nvSpPr>
        <p:spPr>
          <a:xfrm>
            <a:off x="2073487" y="6391308"/>
            <a:ext cx="9144000" cy="165576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800" dirty="0"/>
              <a:t>RESPECTFUL RESILIENT RESOURCEFUL RESPONSIBLE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C53F533-50F0-4DBE-943B-B07983AB4C80}"/>
              </a:ext>
            </a:extLst>
          </p:cNvPr>
          <p:cNvSpPr txBox="1">
            <a:spLocks/>
          </p:cNvSpPr>
          <p:nvPr/>
        </p:nvSpPr>
        <p:spPr>
          <a:xfrm>
            <a:off x="485083" y="3977217"/>
            <a:ext cx="10908792" cy="22138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 dirty="0">
                <a:latin typeface="Comic Sans MS" panose="030F0702030302020204" pitchFamily="66" charset="0"/>
              </a:rPr>
              <a:t>Science Department</a:t>
            </a:r>
          </a:p>
          <a:p>
            <a:pPr algn="ctr"/>
            <a:r>
              <a:rPr lang="en-US" sz="5400" dirty="0">
                <a:latin typeface="Comic Sans MS" panose="030F0702030302020204" pitchFamily="66" charset="0"/>
              </a:rPr>
              <a:t>- Reach your potential! </a:t>
            </a:r>
          </a:p>
        </p:txBody>
      </p:sp>
    </p:spTree>
    <p:extLst>
      <p:ext uri="{BB962C8B-B14F-4D97-AF65-F5344CB8AC3E}">
        <p14:creationId xmlns:p14="http://schemas.microsoft.com/office/powerpoint/2010/main" val="6625814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377780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en-GB" b="1" dirty="0">
                <a:latin typeface="Comic Sans MS" panose="030F0702030302020204" pitchFamily="66" charset="0"/>
              </a:rPr>
              <a:t>Combined Science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4759" y="1941648"/>
            <a:ext cx="8596668" cy="3880773"/>
          </a:xfrm>
        </p:spPr>
        <p:txBody>
          <a:bodyPr>
            <a:normAutofit lnSpcReduction="10000"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2 GCSEs</a:t>
            </a:r>
          </a:p>
          <a:p>
            <a:r>
              <a:rPr lang="en-GB" sz="2800" dirty="0">
                <a:latin typeface="Comic Sans MS" panose="030F0702030302020204" pitchFamily="66" charset="0"/>
              </a:rPr>
              <a:t>Covers Biology, Chemistry and Physics</a:t>
            </a:r>
          </a:p>
          <a:p>
            <a:r>
              <a:rPr lang="en-GB" sz="2800" dirty="0">
                <a:latin typeface="Comic Sans MS" panose="030F0702030302020204" pitchFamily="66" charset="0"/>
              </a:rPr>
              <a:t>6 exams  – Biology: B1, B2</a:t>
            </a:r>
          </a:p>
          <a:p>
            <a:pPr marL="0" indent="0">
              <a:buNone/>
            </a:pPr>
            <a:r>
              <a:rPr lang="en-GB" sz="2800" dirty="0">
                <a:latin typeface="Comic Sans MS" panose="030F0702030302020204" pitchFamily="66" charset="0"/>
              </a:rPr>
              <a:t>               Chemistry: C1, C2</a:t>
            </a:r>
          </a:p>
          <a:p>
            <a:pPr marL="0" indent="0">
              <a:buNone/>
            </a:pPr>
            <a:r>
              <a:rPr lang="en-GB" sz="2800" dirty="0">
                <a:latin typeface="Comic Sans MS" panose="030F0702030302020204" pitchFamily="66" charset="0"/>
              </a:rPr>
              <a:t>                    Physics: P1, P2</a:t>
            </a:r>
          </a:p>
          <a:p>
            <a:r>
              <a:rPr lang="en-GB" sz="2800" dirty="0">
                <a:latin typeface="Comic Sans MS" panose="030F0702030302020204" pitchFamily="66" charset="0"/>
              </a:rPr>
              <a:t>All exams are 1 hour 10 minutes / 60 marks</a:t>
            </a:r>
          </a:p>
          <a:p>
            <a:r>
              <a:rPr lang="en-GB" sz="2800" dirty="0">
                <a:latin typeface="Comic Sans MS" panose="030F0702030302020204" pitchFamily="66" charset="0"/>
              </a:rPr>
              <a:t>Foundation (1-5) and Higher (9-4) available</a:t>
            </a:r>
          </a:p>
          <a:p>
            <a:r>
              <a:rPr lang="en-GB" sz="2800" dirty="0">
                <a:latin typeface="Comic Sans MS" panose="030F0702030302020204" pitchFamily="66" charset="0"/>
              </a:rPr>
              <a:t>6 hours / week</a:t>
            </a:r>
          </a:p>
          <a:p>
            <a:endParaRPr lang="en-GB" dirty="0"/>
          </a:p>
        </p:txBody>
      </p:sp>
      <p:grpSp>
        <p:nvGrpSpPr>
          <p:cNvPr id="4" name="Group 3"/>
          <p:cNvGrpSpPr/>
          <p:nvPr/>
        </p:nvGrpSpPr>
        <p:grpSpPr>
          <a:xfrm>
            <a:off x="0" y="20708"/>
            <a:ext cx="12183761" cy="6857886"/>
            <a:chOff x="0" y="20708"/>
            <a:chExt cx="12183761" cy="6857886"/>
          </a:xfrm>
        </p:grpSpPr>
        <p:grpSp>
          <p:nvGrpSpPr>
            <p:cNvPr id="5" name="Group 4"/>
            <p:cNvGrpSpPr/>
            <p:nvPr/>
          </p:nvGrpSpPr>
          <p:grpSpPr>
            <a:xfrm>
              <a:off x="13402" y="20708"/>
              <a:ext cx="11997365" cy="6668416"/>
              <a:chOff x="13402" y="20708"/>
              <a:chExt cx="11997365" cy="6668416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172994" y="181232"/>
                <a:ext cx="11837773" cy="6507892"/>
              </a:xfrm>
              <a:prstGeom prst="rect">
                <a:avLst/>
              </a:prstGeom>
              <a:noFill/>
              <a:ln w="355600">
                <a:solidFill>
                  <a:srgbClr val="EFC34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402" y="20708"/>
                <a:ext cx="1162255" cy="327816"/>
              </a:xfrm>
              <a:prstGeom prst="rect">
                <a:avLst/>
              </a:prstGeom>
            </p:spPr>
          </p:pic>
        </p:grpSp>
        <p:sp>
          <p:nvSpPr>
            <p:cNvPr id="6" name="Rectangle 5"/>
            <p:cNvSpPr/>
            <p:nvPr/>
          </p:nvSpPr>
          <p:spPr>
            <a:xfrm>
              <a:off x="0" y="6478484"/>
              <a:ext cx="12183761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endParaRPr lang="en-GB" sz="2000" dirty="0">
                <a:solidFill>
                  <a:srgbClr val="1B4F20"/>
                </a:solidFill>
                <a:latin typeface="Candara" panose="020E0502030303020204" pitchFamily="34" charset="0"/>
              </a:endParaRPr>
            </a:p>
          </p:txBody>
        </p:sp>
      </p:grpSp>
      <p:sp>
        <p:nvSpPr>
          <p:cNvPr id="9" name="Subtitle 1">
            <a:extLst>
              <a:ext uri="{FF2B5EF4-FFF2-40B4-BE49-F238E27FC236}">
                <a16:creationId xmlns:a16="http://schemas.microsoft.com/office/drawing/2014/main" id="{4C72BFE6-AD56-37EC-E4A1-4D8F88134E70}"/>
              </a:ext>
            </a:extLst>
          </p:cNvPr>
          <p:cNvSpPr txBox="1">
            <a:spLocks/>
          </p:cNvSpPr>
          <p:nvPr/>
        </p:nvSpPr>
        <p:spPr>
          <a:xfrm>
            <a:off x="2261937" y="6431949"/>
            <a:ext cx="8050982" cy="165576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800" dirty="0"/>
              <a:t>RESPECTFUL RESILIENT RESOURCEFUL RESPONSIBLE</a:t>
            </a:r>
          </a:p>
        </p:txBody>
      </p:sp>
    </p:spTree>
    <p:extLst>
      <p:ext uri="{BB962C8B-B14F-4D97-AF65-F5344CB8AC3E}">
        <p14:creationId xmlns:p14="http://schemas.microsoft.com/office/powerpoint/2010/main" val="3772352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390659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en-GB" b="1" dirty="0">
                <a:latin typeface="Comic Sans MS" panose="030F0702030302020204" pitchFamily="66" charset="0"/>
              </a:rPr>
              <a:t>Separate Sciences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825738"/>
            <a:ext cx="8596668" cy="3880773"/>
          </a:xfrm>
        </p:spPr>
        <p:txBody>
          <a:bodyPr>
            <a:norm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3 GCSEs – Biology, Chemistry and Physics</a:t>
            </a:r>
          </a:p>
          <a:p>
            <a:r>
              <a:rPr lang="en-GB" sz="2800" dirty="0">
                <a:latin typeface="Comic Sans MS" panose="030F0702030302020204" pitchFamily="66" charset="0"/>
              </a:rPr>
              <a:t>6 exams – Biology: B1, B2</a:t>
            </a:r>
          </a:p>
          <a:p>
            <a:pPr marL="0" indent="0">
              <a:buNone/>
            </a:pPr>
            <a:r>
              <a:rPr lang="en-GB" sz="2800" dirty="0">
                <a:latin typeface="Comic Sans MS" panose="030F0702030302020204" pitchFamily="66" charset="0"/>
              </a:rPr>
              <a:t>                     Chemistry: C1, C2</a:t>
            </a:r>
          </a:p>
          <a:p>
            <a:pPr marL="0" indent="0">
              <a:buNone/>
            </a:pPr>
            <a:r>
              <a:rPr lang="en-GB" sz="2800" dirty="0">
                <a:latin typeface="Comic Sans MS" panose="030F0702030302020204" pitchFamily="66" charset="0"/>
              </a:rPr>
              <a:t>                     Physics: P1, P2</a:t>
            </a:r>
          </a:p>
          <a:p>
            <a:r>
              <a:rPr lang="en-GB" sz="2800" dirty="0">
                <a:latin typeface="Comic Sans MS" panose="030F0702030302020204" pitchFamily="66" charset="0"/>
              </a:rPr>
              <a:t>All exams are 1 hour 45 minutes / 100 marks    </a:t>
            </a:r>
          </a:p>
          <a:p>
            <a:r>
              <a:rPr lang="en-GB" sz="2800" dirty="0">
                <a:latin typeface="Comic Sans MS" panose="030F0702030302020204" pitchFamily="66" charset="0"/>
              </a:rPr>
              <a:t>Foundation (1-5) and Higher (9-4) available</a:t>
            </a:r>
          </a:p>
          <a:p>
            <a:r>
              <a:rPr lang="en-GB" dirty="0">
                <a:latin typeface="Comic Sans MS" panose="030F0702030302020204" pitchFamily="66" charset="0"/>
              </a:rPr>
              <a:t>6</a:t>
            </a:r>
            <a:r>
              <a:rPr lang="en-GB" sz="2800" dirty="0">
                <a:latin typeface="Comic Sans MS" panose="030F0702030302020204" pitchFamily="66" charset="0"/>
              </a:rPr>
              <a:t> hours / week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0" y="20708"/>
            <a:ext cx="12183761" cy="6857886"/>
            <a:chOff x="0" y="20708"/>
            <a:chExt cx="12183761" cy="6857886"/>
          </a:xfrm>
        </p:grpSpPr>
        <p:grpSp>
          <p:nvGrpSpPr>
            <p:cNvPr id="5" name="Group 4"/>
            <p:cNvGrpSpPr/>
            <p:nvPr/>
          </p:nvGrpSpPr>
          <p:grpSpPr>
            <a:xfrm>
              <a:off x="13402" y="20708"/>
              <a:ext cx="11997365" cy="6668416"/>
              <a:chOff x="13402" y="20708"/>
              <a:chExt cx="11997365" cy="6668416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172994" y="181232"/>
                <a:ext cx="11837773" cy="6507892"/>
              </a:xfrm>
              <a:prstGeom prst="rect">
                <a:avLst/>
              </a:prstGeom>
              <a:noFill/>
              <a:ln w="355600">
                <a:solidFill>
                  <a:srgbClr val="EFC34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402" y="20708"/>
                <a:ext cx="1162255" cy="327816"/>
              </a:xfrm>
              <a:prstGeom prst="rect">
                <a:avLst/>
              </a:prstGeom>
            </p:spPr>
          </p:pic>
        </p:grpSp>
        <p:sp>
          <p:nvSpPr>
            <p:cNvPr id="6" name="Rectangle 5"/>
            <p:cNvSpPr/>
            <p:nvPr/>
          </p:nvSpPr>
          <p:spPr>
            <a:xfrm>
              <a:off x="0" y="6478484"/>
              <a:ext cx="12183761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endParaRPr lang="en-GB" sz="2000" dirty="0">
                <a:solidFill>
                  <a:srgbClr val="1B4F20"/>
                </a:solidFill>
                <a:latin typeface="Candara" panose="020E0502030303020204" pitchFamily="34" charset="0"/>
              </a:endParaRPr>
            </a:p>
          </p:txBody>
        </p:sp>
      </p:grpSp>
      <p:sp>
        <p:nvSpPr>
          <p:cNvPr id="9" name="Subtitle 1">
            <a:extLst>
              <a:ext uri="{FF2B5EF4-FFF2-40B4-BE49-F238E27FC236}">
                <a16:creationId xmlns:a16="http://schemas.microsoft.com/office/drawing/2014/main" id="{048F1C2D-A1F7-2365-63A9-321B3B030608}"/>
              </a:ext>
            </a:extLst>
          </p:cNvPr>
          <p:cNvSpPr txBox="1">
            <a:spLocks/>
          </p:cNvSpPr>
          <p:nvPr/>
        </p:nvSpPr>
        <p:spPr>
          <a:xfrm>
            <a:off x="2037347" y="6431949"/>
            <a:ext cx="8275572" cy="165576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800" dirty="0"/>
              <a:t>RESPECTFUL RESILIENT RESOURCEFUL RESPONSIBLE</a:t>
            </a:r>
          </a:p>
        </p:txBody>
      </p:sp>
    </p:spTree>
    <p:extLst>
      <p:ext uri="{BB962C8B-B14F-4D97-AF65-F5344CB8AC3E}">
        <p14:creationId xmlns:p14="http://schemas.microsoft.com/office/powerpoint/2010/main" val="15075671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CFA5885C-DE3E-4F71-AE73-AB6B406745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3260266"/>
              </p:ext>
            </p:extLst>
          </p:nvPr>
        </p:nvGraphicFramePr>
        <p:xfrm>
          <a:off x="46640" y="1069891"/>
          <a:ext cx="3594251" cy="54905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13345">
                  <a:extLst>
                    <a:ext uri="{9D8B030D-6E8A-4147-A177-3AD203B41FA5}">
                      <a16:colId xmlns:a16="http://schemas.microsoft.com/office/drawing/2014/main" val="2810368808"/>
                    </a:ext>
                  </a:extLst>
                </a:gridCol>
                <a:gridCol w="2780906">
                  <a:extLst>
                    <a:ext uri="{9D8B030D-6E8A-4147-A177-3AD203B41FA5}">
                      <a16:colId xmlns:a16="http://schemas.microsoft.com/office/drawing/2014/main" val="828494690"/>
                    </a:ext>
                  </a:extLst>
                </a:gridCol>
              </a:tblGrid>
              <a:tr h="301925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Biology</a:t>
                      </a:r>
                      <a:endParaRPr lang="en-GB" sz="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559" marR="355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801443"/>
                  </a:ext>
                </a:extLst>
              </a:tr>
              <a:tr h="8067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Topic 1 </a:t>
                      </a:r>
                      <a:endParaRPr lang="en-GB" sz="90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Key concepts of Biology</a:t>
                      </a:r>
                      <a:endParaRPr lang="en-GB" sz="9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559" marR="355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Structure of cells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Specialised cells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Microscopy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Enzyme action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Factors affecting enzymes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Food tests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Transport of substances- diffusion/ osmosis/ active transport</a:t>
                      </a:r>
                      <a:endParaRPr lang="en-GB" sz="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559" marR="355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2727580"/>
                  </a:ext>
                </a:extLst>
              </a:tr>
              <a:tr h="7052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Topic 2</a:t>
                      </a:r>
                      <a:endParaRPr lang="en-GB" sz="90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Cells and control</a:t>
                      </a:r>
                      <a:endParaRPr lang="en-GB" sz="9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559" marR="355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Mitosis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Growth of plants and animals 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Stem cells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The brain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The nervous system	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3251200" algn="l"/>
                        </a:tabLst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The eye</a:t>
                      </a:r>
                      <a:endParaRPr lang="en-GB" sz="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559" marR="355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4359728"/>
                  </a:ext>
                </a:extLst>
              </a:tr>
              <a:tr h="7052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Topic 3</a:t>
                      </a:r>
                      <a:endParaRPr lang="en-GB" sz="90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Genetics</a:t>
                      </a:r>
                      <a:endParaRPr lang="en-GB" sz="9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559" marR="355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Sexual and asexual reproduction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Meiosis	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DNA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Protein synthesis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Genetic crosses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Genetic disorders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GB" sz="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559" marR="355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4811372"/>
                  </a:ext>
                </a:extLst>
              </a:tr>
              <a:tr h="8226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Topic 4</a:t>
                      </a:r>
                      <a:endParaRPr lang="en-GB" sz="90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Natural selection and genetic modification</a:t>
                      </a:r>
                      <a:endParaRPr lang="en-GB" sz="9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559" marR="355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Human evolution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Natural selection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Classification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Breeds and varieties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Selective breeding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Tissue culture (Separate science only)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Genetic engineering (Separate science only)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Fertilisers and biological control (Separate science only)</a:t>
                      </a:r>
                      <a:endParaRPr lang="en-GB" sz="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559" marR="355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1606907"/>
                  </a:ext>
                </a:extLst>
              </a:tr>
              <a:tr h="10096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Topic 5</a:t>
                      </a:r>
                      <a:endParaRPr lang="en-GB" sz="9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Health, disease and the development of medicine</a:t>
                      </a:r>
                      <a:endParaRPr lang="en-GB" sz="9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559" marR="355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Communicable and non-communicable diseases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Types of pathogens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Spread of pathogens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Virus life cycles (Separate science only)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Plant defences (Separate science only)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Plant diseases (Separate science only)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Physical and chemical barriers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The immune system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Antibiotics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Monoclonal antibodies (Separate science only)</a:t>
                      </a:r>
                      <a:endParaRPr lang="en-GB" sz="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559" marR="355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4612702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EC5618D-2F95-479C-AA24-82D245110F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8625033"/>
              </p:ext>
            </p:extLst>
          </p:nvPr>
        </p:nvGraphicFramePr>
        <p:xfrm>
          <a:off x="3905341" y="196058"/>
          <a:ext cx="3993820" cy="646588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45768">
                  <a:extLst>
                    <a:ext uri="{9D8B030D-6E8A-4147-A177-3AD203B41FA5}">
                      <a16:colId xmlns:a16="http://schemas.microsoft.com/office/drawing/2014/main" val="259658128"/>
                    </a:ext>
                  </a:extLst>
                </a:gridCol>
                <a:gridCol w="3148052">
                  <a:extLst>
                    <a:ext uri="{9D8B030D-6E8A-4147-A177-3AD203B41FA5}">
                      <a16:colId xmlns:a16="http://schemas.microsoft.com/office/drawing/2014/main" val="661429203"/>
                    </a:ext>
                  </a:extLst>
                </a:gridCol>
              </a:tblGrid>
              <a:tr h="245296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</a:rPr>
                        <a:t>Physics </a:t>
                      </a:r>
                      <a:endParaRPr lang="en-GB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90" marR="2889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3053089"/>
                  </a:ext>
                </a:extLst>
              </a:tr>
              <a:tr h="3256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chemeClr val="tx1"/>
                          </a:solidFill>
                          <a:effectLst/>
                        </a:rPr>
                        <a:t>Topic 1 </a:t>
                      </a:r>
                      <a:endParaRPr lang="en-GB" sz="8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chemeClr val="tx1"/>
                          </a:solidFill>
                          <a:effectLst/>
                        </a:rPr>
                        <a:t>Motion</a:t>
                      </a:r>
                      <a:endParaRPr lang="en-GB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90" marR="2889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</a:rPr>
                        <a:t>Vectors and scalars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</a:rPr>
                        <a:t>Distance/ time graphs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</a:rPr>
                        <a:t>Acceleration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</a:rPr>
                        <a:t>Velocity/ time graphs </a:t>
                      </a:r>
                      <a:endParaRPr lang="en-GB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90" marR="2889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5185295"/>
                  </a:ext>
                </a:extLst>
              </a:tr>
              <a:tr h="5729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chemeClr val="tx1"/>
                          </a:solidFill>
                          <a:effectLst/>
                        </a:rPr>
                        <a:t>Topic 2</a:t>
                      </a:r>
                      <a:endParaRPr lang="en-GB" sz="8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chemeClr val="tx1"/>
                          </a:solidFill>
                          <a:effectLst/>
                        </a:rPr>
                        <a:t>Motion and forces </a:t>
                      </a:r>
                      <a:endParaRPr lang="en-GB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90" marR="2889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3251200" algn="l"/>
                        </a:tabLst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</a:rPr>
                        <a:t>Resultant forces 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3251200" algn="l"/>
                        </a:tabLst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</a:rPr>
                        <a:t>Newton’s Laws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3251200" algn="l"/>
                        </a:tabLst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</a:rPr>
                        <a:t>Mass and weight 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3251200" algn="l"/>
                        </a:tabLst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</a:rPr>
                        <a:t>Momentum (Higher only)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3251200" algn="l"/>
                        </a:tabLst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</a:rPr>
                        <a:t>Stopping distance 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3251200" algn="l"/>
                        </a:tabLst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</a:rPr>
                        <a:t>Braking distance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3251200" algn="l"/>
                        </a:tabLst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</a:rPr>
                        <a:t>Crash hazards</a:t>
                      </a:r>
                      <a:endParaRPr lang="en-GB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90" marR="2889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5782067"/>
                  </a:ext>
                </a:extLst>
              </a:tr>
              <a:tr h="4080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chemeClr val="tx1"/>
                          </a:solidFill>
                          <a:effectLst/>
                        </a:rPr>
                        <a:t>Topic 3</a:t>
                      </a:r>
                      <a:endParaRPr lang="en-GB" sz="8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chemeClr val="tx1"/>
                          </a:solidFill>
                          <a:effectLst/>
                        </a:rPr>
                        <a:t>Conservation of Energy </a:t>
                      </a:r>
                      <a:endParaRPr lang="en-GB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90" marR="2889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</a:rPr>
                        <a:t>Energy stores and transfers 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</a:rPr>
                        <a:t>Energy efficiency 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</a:rPr>
                        <a:t>Conduction, convection radiation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</a:rPr>
                        <a:t>Stored energy 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</a:rPr>
                        <a:t>Renewable vs Non-renewable energy </a:t>
                      </a:r>
                      <a:endParaRPr lang="en-GB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90" marR="2889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8613440"/>
                  </a:ext>
                </a:extLst>
              </a:tr>
              <a:tr h="5729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chemeClr val="tx1"/>
                          </a:solidFill>
                          <a:effectLst/>
                        </a:rPr>
                        <a:t>Topic 4</a:t>
                      </a:r>
                      <a:endParaRPr lang="en-GB" sz="8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chemeClr val="tx1"/>
                          </a:solidFill>
                          <a:effectLst/>
                        </a:rPr>
                        <a:t> Waves </a:t>
                      </a:r>
                      <a:endParaRPr lang="en-GB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90" marR="2889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</a:rPr>
                        <a:t>Waves – longitudinal and transverse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</a:rPr>
                        <a:t>Wave speeds 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</a:rPr>
                        <a:t>Refraction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</a:rPr>
                        <a:t>Ears and hearing (Separate science only)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</a:rPr>
                        <a:t>Ultrasound (Separate science only)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</a:rPr>
                        <a:t>Infrasound (Separate science only)</a:t>
                      </a:r>
                    </a:p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90" marR="2889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4878746"/>
                  </a:ext>
                </a:extLst>
              </a:tr>
              <a:tr h="6553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chemeClr val="tx1"/>
                          </a:solidFill>
                          <a:effectLst/>
                        </a:rPr>
                        <a:t>Topic 5</a:t>
                      </a:r>
                      <a:endParaRPr lang="en-GB" sz="8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chemeClr val="tx1"/>
                          </a:solidFill>
                          <a:effectLst/>
                        </a:rPr>
                        <a:t>Light and the EM spectrum</a:t>
                      </a:r>
                      <a:endParaRPr lang="en-GB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90" marR="2889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</a:rPr>
                        <a:t>Ray diagrams (Separate science only)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</a:rPr>
                        <a:t>Colour (Separate science only)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</a:rPr>
                        <a:t>Lenses (Separate science only)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</a:rPr>
                        <a:t>EM spectrum 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</a:rPr>
                        <a:t>Uses of long and short wavelengths 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</a:rPr>
                        <a:t>Radiation and temperature (Separate science only)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</a:rPr>
                        <a:t>Dangers of EM waves </a:t>
                      </a:r>
                    </a:p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90" marR="2889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6805608"/>
                  </a:ext>
                </a:extLst>
              </a:tr>
              <a:tr h="9027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</a:rPr>
                        <a:t>Topic 6 </a:t>
                      </a:r>
                      <a:endParaRPr lang="en-GB" sz="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</a:rPr>
                        <a:t>Radioactivity</a:t>
                      </a:r>
                      <a:endParaRPr lang="en-GB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90" marR="2889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</a:rPr>
                        <a:t>Atomic structure 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</a:rPr>
                        <a:t>Inside the atom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</a:rPr>
                        <a:t>Electrons and orbits 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</a:rPr>
                        <a:t>Background radiation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</a:rPr>
                        <a:t>Radioactive decay (Separate science only)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</a:rPr>
                        <a:t>Half life 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</a:rPr>
                        <a:t>Using radioactivity 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</a:rPr>
                        <a:t>Dangers of radioactivity 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</a:rPr>
                        <a:t>Nuclear energy (Separate science only)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</a:rPr>
                        <a:t>Nuclear fission and fusion (Separate science only)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</a:rPr>
                        <a:t>Using a nuclear reactor (Separate science only)</a:t>
                      </a:r>
                      <a:endParaRPr lang="en-GB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90" marR="2889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4182553"/>
                  </a:ext>
                </a:extLst>
              </a:tr>
              <a:tr h="6564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chemeClr val="tx1"/>
                          </a:solidFill>
                          <a:effectLst/>
                        </a:rPr>
                        <a:t>Topic 7 </a:t>
                      </a:r>
                      <a:endParaRPr lang="en-GB" sz="8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chemeClr val="tx1"/>
                          </a:solidFill>
                          <a:effectLst/>
                        </a:rPr>
                        <a:t>Astronomy </a:t>
                      </a:r>
                      <a:endParaRPr lang="en-GB" sz="8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chemeClr val="tx1"/>
                          </a:solidFill>
                          <a:effectLst/>
                        </a:rPr>
                        <a:t>(Separate Science only)</a:t>
                      </a:r>
                      <a:endParaRPr lang="en-GB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90" marR="2889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</a:rPr>
                        <a:t>The solar system (Separate science only)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</a:rPr>
                        <a:t>Gravity and orbits (Separate science only)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</a:rPr>
                        <a:t>Life cycle of stars  (Separate science only)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</a:rPr>
                        <a:t>Red shift (Separate science only)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</a:rPr>
                        <a:t>Origin of the universe </a:t>
                      </a: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</a:rPr>
                        <a:t> Big Bang/ CMBR </a:t>
                      </a:r>
                    </a:p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</a:rPr>
                        <a:t>(Separate science only)</a:t>
                      </a:r>
                      <a:endParaRPr lang="en-GB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90" marR="2889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5788890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FED4CBF-7EF9-4764-B313-D77204CA92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7011532"/>
              </p:ext>
            </p:extLst>
          </p:nvPr>
        </p:nvGraphicFramePr>
        <p:xfrm>
          <a:off x="8163611" y="138281"/>
          <a:ext cx="3870771" cy="65236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27272">
                  <a:extLst>
                    <a:ext uri="{9D8B030D-6E8A-4147-A177-3AD203B41FA5}">
                      <a16:colId xmlns:a16="http://schemas.microsoft.com/office/drawing/2014/main" val="905358823"/>
                    </a:ext>
                  </a:extLst>
                </a:gridCol>
                <a:gridCol w="3143499">
                  <a:extLst>
                    <a:ext uri="{9D8B030D-6E8A-4147-A177-3AD203B41FA5}">
                      <a16:colId xmlns:a16="http://schemas.microsoft.com/office/drawing/2014/main" val="2834922921"/>
                    </a:ext>
                  </a:extLst>
                </a:gridCol>
              </a:tblGrid>
              <a:tr h="238557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</a:rPr>
                        <a:t>Chemistry</a:t>
                      </a:r>
                      <a:endParaRPr lang="en-GB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096" marR="2809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9150270"/>
                  </a:ext>
                </a:extLst>
              </a:tr>
              <a:tr h="4770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chemeClr val="tx1"/>
                          </a:solidFill>
                          <a:effectLst/>
                        </a:rPr>
                        <a:t>Topic 1 &amp; 2</a:t>
                      </a:r>
                      <a:endParaRPr lang="en-GB" sz="8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chemeClr val="tx1"/>
                          </a:solidFill>
                          <a:effectLst/>
                        </a:rPr>
                        <a:t>States of matter </a:t>
                      </a:r>
                      <a:endParaRPr lang="en-GB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096" marR="2809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</a:rPr>
                        <a:t>States of matter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</a:rPr>
                        <a:t>Mixtures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</a:rPr>
                        <a:t>Filtration, crystallisation 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</a:rPr>
                        <a:t>Chromatography 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</a:rPr>
                        <a:t>Distillation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096" marR="2809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7597766"/>
                  </a:ext>
                </a:extLst>
              </a:tr>
              <a:tr h="3693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chemeClr val="tx1"/>
                          </a:solidFill>
                          <a:effectLst/>
                        </a:rPr>
                        <a:t>Topic 3</a:t>
                      </a:r>
                      <a:endParaRPr lang="en-GB" sz="8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chemeClr val="tx1"/>
                          </a:solidFill>
                          <a:effectLst/>
                        </a:rPr>
                        <a:t>Atomic structure </a:t>
                      </a:r>
                      <a:endParaRPr lang="en-GB" sz="8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096" marR="2809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3251200" algn="l"/>
                        </a:tabLst>
                      </a:pPr>
                      <a:r>
                        <a:rPr lang="en-GB" sz="800">
                          <a:solidFill>
                            <a:schemeClr val="tx1"/>
                          </a:solidFill>
                          <a:effectLst/>
                        </a:rPr>
                        <a:t>.Structure of an atom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3251200" algn="l"/>
                        </a:tabLst>
                      </a:pPr>
                      <a:r>
                        <a:rPr lang="en-GB" sz="800">
                          <a:solidFill>
                            <a:schemeClr val="tx1"/>
                          </a:solidFill>
                          <a:effectLst/>
                        </a:rPr>
                        <a:t>Atomic number and mass number 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3251200" algn="l"/>
                        </a:tabLst>
                      </a:pPr>
                      <a:r>
                        <a:rPr lang="en-GB" sz="800">
                          <a:solidFill>
                            <a:schemeClr val="tx1"/>
                          </a:solidFill>
                          <a:effectLst/>
                        </a:rPr>
                        <a:t>Isotopes</a:t>
                      </a:r>
                      <a:endParaRPr lang="en-GB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096" marR="2809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868048"/>
                  </a:ext>
                </a:extLst>
              </a:tr>
              <a:tr h="3166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chemeClr val="tx1"/>
                          </a:solidFill>
                          <a:effectLst/>
                        </a:rPr>
                        <a:t>Topic 4</a:t>
                      </a:r>
                      <a:endParaRPr lang="en-GB" sz="8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096" marR="2809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800">
                          <a:solidFill>
                            <a:schemeClr val="tx1"/>
                          </a:solidFill>
                          <a:effectLst/>
                        </a:rPr>
                        <a:t>. Elements of the periodic table 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800">
                          <a:solidFill>
                            <a:schemeClr val="tx1"/>
                          </a:solidFill>
                          <a:effectLst/>
                        </a:rPr>
                        <a:t>Atomic number and the periodic table 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800">
                          <a:solidFill>
                            <a:schemeClr val="tx1"/>
                          </a:solidFill>
                          <a:effectLst/>
                        </a:rPr>
                        <a:t>Electronic configuration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096" marR="2809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3867599"/>
                  </a:ext>
                </a:extLst>
              </a:tr>
              <a:tr h="63739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chemeClr val="tx1"/>
                          </a:solidFill>
                          <a:effectLst/>
                        </a:rPr>
                        <a:t>Topic 5,6,7</a:t>
                      </a:r>
                      <a:endParaRPr lang="en-GB" sz="8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chemeClr val="tx1"/>
                          </a:solidFill>
                          <a:effectLst/>
                        </a:rPr>
                        <a:t>Ionic and Covalent bonding </a:t>
                      </a:r>
                      <a:endParaRPr lang="en-GB" sz="8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096" marR="2809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</a:rPr>
                        <a:t>Ionic bonds and lattices 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</a:rPr>
                        <a:t>Properties of Ionic and covalent bonding 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</a:rPr>
                        <a:t>Covalent bonding 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</a:rPr>
                        <a:t>Molecular compounds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</a:rPr>
                        <a:t>Allotropes of carbon 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</a:rPr>
                        <a:t>Metal properties 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</a:rPr>
                        <a:t>Bonding models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096" marR="2809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1394097"/>
                  </a:ext>
                </a:extLst>
              </a:tr>
              <a:tr h="7175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</a:rPr>
                        <a:t>Topic 8</a:t>
                      </a:r>
                      <a:endParaRPr lang="en-GB" sz="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</a:rPr>
                        <a:t>Acids and Alkalis </a:t>
                      </a:r>
                      <a:endParaRPr lang="en-GB" sz="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096" marR="2809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</a:rPr>
                        <a:t>Acids, alkalis and indicators 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</a:rPr>
                        <a:t>Bases and salts 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</a:rPr>
                        <a:t>Alkalis and balancing equations 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</a:rPr>
                        <a:t>Alkalis and neutralisation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</a:rPr>
                        <a:t>Reactions of acids with metals and carbonates 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</a:rPr>
                        <a:t>Solubility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</a:txBody>
                  <a:tcPr marL="28096" marR="2809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9954238"/>
                  </a:ext>
                </a:extLst>
              </a:tr>
              <a:tr h="5564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chemeClr val="tx1"/>
                          </a:solidFill>
                          <a:effectLst/>
                        </a:rPr>
                        <a:t>Topic 9</a:t>
                      </a:r>
                      <a:endParaRPr lang="en-GB" sz="8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chemeClr val="tx1"/>
                          </a:solidFill>
                          <a:effectLst/>
                        </a:rPr>
                        <a:t>Calculations involving mass </a:t>
                      </a:r>
                      <a:endParaRPr lang="en-GB" sz="8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096" marR="2809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</a:rPr>
                        <a:t>Masses and empirical formulae 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</a:rPr>
                        <a:t>Conservation of mass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</a:rPr>
                        <a:t>Moles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096" marR="2809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244533"/>
                  </a:ext>
                </a:extLst>
              </a:tr>
              <a:tr h="103828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chemeClr val="tx1"/>
                          </a:solidFill>
                          <a:effectLst/>
                        </a:rPr>
                        <a:t>Topic 10, 11, 12, 13 </a:t>
                      </a:r>
                      <a:endParaRPr lang="en-GB" sz="8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chemeClr val="tx1"/>
                          </a:solidFill>
                          <a:effectLst/>
                        </a:rPr>
                        <a:t>Electrolyte processes, using metals, transition metals, alloys and corrosion </a:t>
                      </a:r>
                      <a:endParaRPr lang="en-GB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096" marR="2809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</a:rPr>
                        <a:t>Electrolysis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</a:rPr>
                        <a:t>Products of electrolysis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</a:rPr>
                        <a:t>Reactivity 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</a:rPr>
                        <a:t>Ores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</a:rPr>
                        <a:t>Oxidation and reduction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</a:rPr>
                        <a:t>Life cycle assessment and recycling 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</a:rPr>
                        <a:t>Dynamic equilibrium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</a:rPr>
                        <a:t>Transition metals 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</a:rPr>
                        <a:t>Corrosion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</a:rPr>
                        <a:t>Electroplating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</a:rPr>
                        <a:t>Alloying 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</a:rPr>
                        <a:t>Uses of metals and their alloys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096" marR="2809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6274360"/>
                  </a:ext>
                </a:extLst>
              </a:tr>
            </a:tbl>
          </a:graphicData>
        </a:graphic>
      </p:graphicFrame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D894F02-AE76-4ED9-82FF-8235C4F886D4}"/>
              </a:ext>
            </a:extLst>
          </p:cNvPr>
          <p:cNvSpPr/>
          <p:nvPr/>
        </p:nvSpPr>
        <p:spPr>
          <a:xfrm>
            <a:off x="157618" y="196058"/>
            <a:ext cx="3223967" cy="70891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/>
              <a:t>Mocks – November 2024</a:t>
            </a:r>
          </a:p>
          <a:p>
            <a:pPr algn="ctr"/>
            <a:r>
              <a:rPr lang="en-GB" b="1"/>
              <a:t>Paper 1 Topics  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7368792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3179A3-497F-4925-9A38-14DBD75CE4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933" y="348524"/>
            <a:ext cx="10908792" cy="106984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5400" dirty="0">
                <a:latin typeface="Comic Sans MS" panose="030F0702030302020204" pitchFamily="66" charset="0"/>
              </a:rPr>
              <a:t>Revision Guides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F9E26C8-509F-D701-0A95-A272AD4F2206}"/>
              </a:ext>
            </a:extLst>
          </p:cNvPr>
          <p:cNvGrpSpPr/>
          <p:nvPr/>
        </p:nvGrpSpPr>
        <p:grpSpPr>
          <a:xfrm>
            <a:off x="93197" y="0"/>
            <a:ext cx="11997365" cy="6668416"/>
            <a:chOff x="13402" y="20708"/>
            <a:chExt cx="11997365" cy="6668416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F20E8E3-5CC9-B222-68F7-F9051E0B80F4}"/>
                </a:ext>
              </a:extLst>
            </p:cNvPr>
            <p:cNvSpPr/>
            <p:nvPr/>
          </p:nvSpPr>
          <p:spPr>
            <a:xfrm>
              <a:off x="172994" y="181232"/>
              <a:ext cx="11837773" cy="6507892"/>
            </a:xfrm>
            <a:prstGeom prst="rect">
              <a:avLst/>
            </a:prstGeom>
            <a:noFill/>
            <a:ln w="355600">
              <a:solidFill>
                <a:srgbClr val="EFC3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8F1A8EA5-7076-8960-ACF9-652249E198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02" y="20708"/>
              <a:ext cx="1162255" cy="327816"/>
            </a:xfrm>
            <a:prstGeom prst="rect">
              <a:avLst/>
            </a:prstGeom>
          </p:spPr>
        </p:pic>
      </p:grpSp>
      <p:sp>
        <p:nvSpPr>
          <p:cNvPr id="11" name="Subtitle 1">
            <a:extLst>
              <a:ext uri="{FF2B5EF4-FFF2-40B4-BE49-F238E27FC236}">
                <a16:creationId xmlns:a16="http://schemas.microsoft.com/office/drawing/2014/main" id="{A26647BA-D214-6AF8-1A7C-EFB4605C9B4C}"/>
              </a:ext>
            </a:extLst>
          </p:cNvPr>
          <p:cNvSpPr txBox="1">
            <a:spLocks/>
          </p:cNvSpPr>
          <p:nvPr/>
        </p:nvSpPr>
        <p:spPr>
          <a:xfrm>
            <a:off x="1932490" y="6408044"/>
            <a:ext cx="9144000" cy="165576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800" dirty="0"/>
              <a:t>RESPECTFUL RESILIENT RESOURCEFUL RESPONSIBLE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4CBA059-78CB-4047-A050-35DF52B0C12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9" t="13746" r="77810" b="34521"/>
          <a:stretch/>
        </p:blipFill>
        <p:spPr>
          <a:xfrm>
            <a:off x="651878" y="1378209"/>
            <a:ext cx="2133742" cy="281203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F37966A-7199-4C60-A92A-00B73F2926D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2965" t="32468" r="13598" b="39287"/>
          <a:stretch/>
        </p:blipFill>
        <p:spPr>
          <a:xfrm>
            <a:off x="2699921" y="1355706"/>
            <a:ext cx="2378236" cy="281203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5574F4B-C035-4B8F-BED1-46980B11F19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1872" t="32589" r="36624" b="39061"/>
          <a:stretch/>
        </p:blipFill>
        <p:spPr>
          <a:xfrm>
            <a:off x="7879735" y="1252165"/>
            <a:ext cx="2133743" cy="2957657"/>
          </a:xfrm>
          <a:prstGeom prst="rect">
            <a:avLst/>
          </a:prstGeom>
        </p:spPr>
      </p:pic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A2860B0F-37D7-4D13-8238-E20D48F1AE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193" y="4506713"/>
            <a:ext cx="11254964" cy="2331344"/>
          </a:xfrm>
        </p:spPr>
        <p:txBody>
          <a:bodyPr/>
          <a:lstStyle/>
          <a:p>
            <a:r>
              <a:rPr lang="en-GB" sz="2000" dirty="0">
                <a:latin typeface="Comic Sans MS" panose="030F0702030302020204" pitchFamily="66" charset="0"/>
              </a:rPr>
              <a:t>You'll find QR codes throughout, providing quick and easy access to </a:t>
            </a:r>
            <a:r>
              <a:rPr lang="en-GB" sz="2000" b="1" dirty="0">
                <a:latin typeface="Comic Sans MS" panose="030F0702030302020204" pitchFamily="66" charset="0"/>
              </a:rPr>
              <a:t>worked video solutions</a:t>
            </a:r>
            <a:r>
              <a:rPr lang="en-GB" sz="2000" dirty="0">
                <a:latin typeface="Comic Sans MS" panose="030F0702030302020204" pitchFamily="66" charset="0"/>
              </a:rPr>
              <a:t> </a:t>
            </a:r>
          </a:p>
          <a:p>
            <a:r>
              <a:rPr lang="en-GB" sz="2000" dirty="0">
                <a:latin typeface="Comic Sans MS" panose="030F0702030302020204" pitchFamily="66" charset="0"/>
              </a:rPr>
              <a:t>Online Knowledge Retrieval quizzes for students to practise</a:t>
            </a:r>
          </a:p>
          <a:p>
            <a:r>
              <a:rPr lang="en-GB" sz="2000" dirty="0">
                <a:latin typeface="Comic Sans MS" panose="030F0702030302020204" pitchFamily="66" charset="0"/>
              </a:rPr>
              <a:t>A </a:t>
            </a:r>
            <a:r>
              <a:rPr lang="en-GB" sz="2000" b="1" dirty="0">
                <a:latin typeface="Comic Sans MS" panose="030F0702030302020204" pitchFamily="66" charset="0"/>
              </a:rPr>
              <a:t>free Online Edition</a:t>
            </a:r>
            <a:r>
              <a:rPr lang="en-GB" sz="2000" dirty="0">
                <a:latin typeface="Comic Sans MS" panose="030F0702030302020204" pitchFamily="66" charset="0"/>
              </a:rPr>
              <a:t> of the whole book is included so you can read it on a PC</a:t>
            </a:r>
          </a:p>
          <a:p>
            <a:endParaRPr lang="en-GB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2CBB608-3E47-4B3C-9ACA-4E2950F074D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7034" t="31257" r="59340" b="39813"/>
          <a:stretch/>
        </p:blipFill>
        <p:spPr>
          <a:xfrm>
            <a:off x="5013751" y="1146555"/>
            <a:ext cx="2476348" cy="2957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4320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A68125F-762B-4610-8D6F-F3EF89A2E5E9}"/>
              </a:ext>
            </a:extLst>
          </p:cNvPr>
          <p:cNvSpPr txBox="1"/>
          <p:nvPr/>
        </p:nvSpPr>
        <p:spPr>
          <a:xfrm>
            <a:off x="482551" y="641162"/>
            <a:ext cx="4610003" cy="3016438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 fontScale="92500" lnSpcReduction="10000"/>
          </a:bodyPr>
          <a:lstStyle/>
          <a:p>
            <a:pPr indent="-2286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b="1" dirty="0">
                <a:latin typeface="Comic Sans MS" panose="030F0702030302020204" pitchFamily="66" charset="0"/>
              </a:rPr>
              <a:t>GCSE Pod- students have logins</a:t>
            </a:r>
          </a:p>
          <a:p>
            <a:pPr indent="-2286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b="1" dirty="0">
                <a:latin typeface="Comic Sans MS" panose="030F0702030302020204" pitchFamily="66" charset="0"/>
              </a:rPr>
              <a:t>Short videos </a:t>
            </a:r>
          </a:p>
          <a:p>
            <a:pPr indent="-2286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b="1" dirty="0">
                <a:latin typeface="Comic Sans MS" panose="030F0702030302020204" pitchFamily="66" charset="0"/>
              </a:rPr>
              <a:t>Mini assessments/ retrieval tasks </a:t>
            </a:r>
            <a:endParaRPr lang="en-US" dirty="0">
              <a:latin typeface="Comic Sans MS" panose="030F0702030302020204" pitchFamily="66" charset="0"/>
            </a:endParaRPr>
          </a:p>
          <a:p>
            <a:pPr>
              <a:lnSpc>
                <a:spcPct val="110000"/>
              </a:lnSpc>
              <a:spcAft>
                <a:spcPts val="600"/>
              </a:spcAft>
            </a:pPr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C5273DD-D04A-DE56-C555-4AED457075BA}"/>
              </a:ext>
            </a:extLst>
          </p:cNvPr>
          <p:cNvGrpSpPr/>
          <p:nvPr/>
        </p:nvGrpSpPr>
        <p:grpSpPr>
          <a:xfrm>
            <a:off x="13402" y="20708"/>
            <a:ext cx="11997365" cy="6668416"/>
            <a:chOff x="13402" y="20708"/>
            <a:chExt cx="11997365" cy="6668416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A00DA3D-FF04-CDF9-399B-CA97BE61A1A1}"/>
                </a:ext>
              </a:extLst>
            </p:cNvPr>
            <p:cNvSpPr/>
            <p:nvPr/>
          </p:nvSpPr>
          <p:spPr>
            <a:xfrm>
              <a:off x="172994" y="181232"/>
              <a:ext cx="11837773" cy="6507892"/>
            </a:xfrm>
            <a:prstGeom prst="rect">
              <a:avLst/>
            </a:prstGeom>
            <a:noFill/>
            <a:ln w="355600">
              <a:solidFill>
                <a:srgbClr val="EFC3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F62F6D2F-4DF6-CC20-2D7B-6D8A005BC02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02" y="20708"/>
              <a:ext cx="1162255" cy="327816"/>
            </a:xfrm>
            <a:prstGeom prst="rect">
              <a:avLst/>
            </a:prstGeom>
          </p:spPr>
        </p:pic>
      </p:grpSp>
      <p:sp>
        <p:nvSpPr>
          <p:cNvPr id="10" name="Subtitle 1">
            <a:extLst>
              <a:ext uri="{FF2B5EF4-FFF2-40B4-BE49-F238E27FC236}">
                <a16:creationId xmlns:a16="http://schemas.microsoft.com/office/drawing/2014/main" id="{5E5187C2-8E2A-335F-1F07-AC3F34F547F8}"/>
              </a:ext>
            </a:extLst>
          </p:cNvPr>
          <p:cNvSpPr txBox="1">
            <a:spLocks/>
          </p:cNvSpPr>
          <p:nvPr/>
        </p:nvSpPr>
        <p:spPr>
          <a:xfrm>
            <a:off x="2019460" y="6424701"/>
            <a:ext cx="9144000" cy="165576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800" dirty="0"/>
              <a:t>RESPECTFUL RESILIENT RESOURCEFUL RESPONSIBLE</a:t>
            </a:r>
          </a:p>
        </p:txBody>
      </p:sp>
      <p:pic>
        <p:nvPicPr>
          <p:cNvPr id="1026" name="Picture 2" descr="GCSEPod - Beacon High School">
            <a:extLst>
              <a:ext uri="{FF2B5EF4-FFF2-40B4-BE49-F238E27FC236}">
                <a16:creationId xmlns:a16="http://schemas.microsoft.com/office/drawing/2014/main" id="{82BC058D-B954-40AF-AFA1-581DC96112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9978" y="525797"/>
            <a:ext cx="3299683" cy="1558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ctiveLearn for Secondary">
            <a:extLst>
              <a:ext uri="{FF2B5EF4-FFF2-40B4-BE49-F238E27FC236}">
                <a16:creationId xmlns:a16="http://schemas.microsoft.com/office/drawing/2014/main" id="{90F27F4F-57C7-49D4-AD49-A43E23DE68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677" y="3547684"/>
            <a:ext cx="2757010" cy="1976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16BE1C1-1BC8-43C9-A092-AAAC4542F189}"/>
              </a:ext>
            </a:extLst>
          </p:cNvPr>
          <p:cNvSpPr txBox="1"/>
          <p:nvPr/>
        </p:nvSpPr>
        <p:spPr>
          <a:xfrm>
            <a:off x="3687641" y="3657600"/>
            <a:ext cx="3180078" cy="3102018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indent="-2286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latin typeface="Comic Sans MS" panose="030F0702030302020204" pitchFamily="66" charset="0"/>
              </a:rPr>
              <a:t>Online book </a:t>
            </a:r>
          </a:p>
          <a:p>
            <a:pPr indent="-2286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latin typeface="Comic Sans MS" panose="030F0702030302020204" pitchFamily="66" charset="0"/>
              </a:rPr>
              <a:t>Activities </a:t>
            </a:r>
          </a:p>
          <a:p>
            <a:pPr indent="-2286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latin typeface="Comic Sans MS" panose="030F0702030302020204" pitchFamily="66" charset="0"/>
              </a:rPr>
              <a:t>Videos</a:t>
            </a:r>
          </a:p>
          <a:p>
            <a:pPr indent="-2286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latin typeface="Comic Sans MS" panose="030F0702030302020204" pitchFamily="66" charset="0"/>
              </a:rPr>
              <a:t>See teachers for logins </a:t>
            </a:r>
          </a:p>
          <a:p>
            <a:pPr indent="-2286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>
              <a:latin typeface="Comic Sans MS" panose="030F0702030302020204" pitchFamily="66" charset="0"/>
            </a:endParaRPr>
          </a:p>
          <a:p>
            <a:pPr>
              <a:lnSpc>
                <a:spcPct val="110000"/>
              </a:lnSpc>
              <a:spcAft>
                <a:spcPts val="600"/>
              </a:spcAft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77E012E-648F-41DD-FDD0-18061A39CD1C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651" t="10314" r="89834" b="82512"/>
          <a:stretch/>
        </p:blipFill>
        <p:spPr>
          <a:xfrm>
            <a:off x="7227020" y="2407287"/>
            <a:ext cx="3674762" cy="155874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7392B57-459F-F9BA-1A14-3E6A041E4C45}"/>
              </a:ext>
            </a:extLst>
          </p:cNvPr>
          <p:cNvSpPr txBox="1"/>
          <p:nvPr/>
        </p:nvSpPr>
        <p:spPr>
          <a:xfrm>
            <a:off x="7721704" y="4274054"/>
            <a:ext cx="3180078" cy="1972186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 fontScale="85000" lnSpcReduction="20000"/>
          </a:bodyPr>
          <a:lstStyle/>
          <a:p>
            <a:pPr indent="-2286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latin typeface="Comic Sans MS" panose="030F0702030302020204" pitchFamily="66" charset="0"/>
              </a:rPr>
              <a:t>Homework </a:t>
            </a:r>
          </a:p>
          <a:p>
            <a:pPr indent="-2286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latin typeface="Comic Sans MS" panose="030F0702030302020204" pitchFamily="66" charset="0"/>
              </a:rPr>
              <a:t>Videos </a:t>
            </a:r>
          </a:p>
          <a:p>
            <a:pPr indent="-2286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latin typeface="Comic Sans MS" panose="030F0702030302020204" pitchFamily="66" charset="0"/>
              </a:rPr>
              <a:t>Differentiated tasks/ practice questions </a:t>
            </a:r>
          </a:p>
          <a:p>
            <a:pPr indent="-2286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>
              <a:latin typeface="Comic Sans MS" panose="030F0702030302020204" pitchFamily="66" charset="0"/>
            </a:endParaRPr>
          </a:p>
          <a:p>
            <a:pPr>
              <a:lnSpc>
                <a:spcPct val="110000"/>
              </a:lnSpc>
              <a:spcAft>
                <a:spcPts val="60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6334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6" grpId="0" build="p"/>
      <p:bldP spid="8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A68125F-762B-4610-8D6F-F3EF89A2E5E9}"/>
              </a:ext>
            </a:extLst>
          </p:cNvPr>
          <p:cNvSpPr txBox="1"/>
          <p:nvPr/>
        </p:nvSpPr>
        <p:spPr>
          <a:xfrm>
            <a:off x="578962" y="360704"/>
            <a:ext cx="5776847" cy="3459498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sz="3200" b="1" dirty="0">
                <a:latin typeface="Comic Sans MS" panose="030F0702030302020204" pitchFamily="66" charset="0"/>
              </a:rPr>
              <a:t>Teams </a:t>
            </a:r>
          </a:p>
          <a:p>
            <a:pPr indent="-2286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latin typeface="Comic Sans MS" panose="030F0702030302020204" pitchFamily="66" charset="0"/>
              </a:rPr>
              <a:t>All Lessons are available on teams </a:t>
            </a:r>
          </a:p>
          <a:p>
            <a:pPr indent="-2286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latin typeface="Comic Sans MS" panose="030F0702030302020204" pitchFamily="66" charset="0"/>
              </a:rPr>
              <a:t>Exam style questions </a:t>
            </a:r>
            <a:endParaRPr lang="en-US" sz="1600" dirty="0">
              <a:latin typeface="Comic Sans MS" panose="030F0702030302020204" pitchFamily="66" charset="0"/>
            </a:endParaRPr>
          </a:p>
          <a:p>
            <a:pPr>
              <a:lnSpc>
                <a:spcPct val="110000"/>
              </a:lnSpc>
              <a:spcAft>
                <a:spcPts val="600"/>
              </a:spcAft>
            </a:pPr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C5273DD-D04A-DE56-C555-4AED457075BA}"/>
              </a:ext>
            </a:extLst>
          </p:cNvPr>
          <p:cNvGrpSpPr/>
          <p:nvPr/>
        </p:nvGrpSpPr>
        <p:grpSpPr>
          <a:xfrm>
            <a:off x="13402" y="20708"/>
            <a:ext cx="11997365" cy="6668416"/>
            <a:chOff x="13402" y="20708"/>
            <a:chExt cx="11997365" cy="6668416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A00DA3D-FF04-CDF9-399B-CA97BE61A1A1}"/>
                </a:ext>
              </a:extLst>
            </p:cNvPr>
            <p:cNvSpPr/>
            <p:nvPr/>
          </p:nvSpPr>
          <p:spPr>
            <a:xfrm>
              <a:off x="172994" y="181232"/>
              <a:ext cx="11837773" cy="6507892"/>
            </a:xfrm>
            <a:prstGeom prst="rect">
              <a:avLst/>
            </a:prstGeom>
            <a:noFill/>
            <a:ln w="355600">
              <a:solidFill>
                <a:srgbClr val="EFC3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F62F6D2F-4DF6-CC20-2D7B-6D8A005BC02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02" y="20708"/>
              <a:ext cx="1162255" cy="327816"/>
            </a:xfrm>
            <a:prstGeom prst="rect">
              <a:avLst/>
            </a:prstGeom>
          </p:spPr>
        </p:pic>
      </p:grpSp>
      <p:sp>
        <p:nvSpPr>
          <p:cNvPr id="10" name="Subtitle 1">
            <a:extLst>
              <a:ext uri="{FF2B5EF4-FFF2-40B4-BE49-F238E27FC236}">
                <a16:creationId xmlns:a16="http://schemas.microsoft.com/office/drawing/2014/main" id="{5E5187C2-8E2A-335F-1F07-AC3F34F547F8}"/>
              </a:ext>
            </a:extLst>
          </p:cNvPr>
          <p:cNvSpPr txBox="1">
            <a:spLocks/>
          </p:cNvSpPr>
          <p:nvPr/>
        </p:nvSpPr>
        <p:spPr>
          <a:xfrm>
            <a:off x="1906338" y="6452981"/>
            <a:ext cx="9144000" cy="165576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800" dirty="0"/>
              <a:t>RESPECTFUL RESILIENT RESOURCEFUL RESPONSIBLE</a:t>
            </a:r>
          </a:p>
        </p:txBody>
      </p:sp>
      <p:pic>
        <p:nvPicPr>
          <p:cNvPr id="3074" name="Picture 2" descr="Microsoft Teams">
            <a:extLst>
              <a:ext uri="{FF2B5EF4-FFF2-40B4-BE49-F238E27FC236}">
                <a16:creationId xmlns:a16="http://schemas.microsoft.com/office/drawing/2014/main" id="{191520C1-DB70-4569-B9D1-D925D050E6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9398" y="306330"/>
            <a:ext cx="2788210" cy="2788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F878DD3-157D-4B8A-863F-5BF71274F2DD}"/>
              </a:ext>
            </a:extLst>
          </p:cNvPr>
          <p:cNvSpPr txBox="1"/>
          <p:nvPr/>
        </p:nvSpPr>
        <p:spPr>
          <a:xfrm>
            <a:off x="6862713" y="3574896"/>
            <a:ext cx="4667840" cy="2976774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 lnSpcReduction="10000"/>
          </a:bodyPr>
          <a:lstStyle/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sz="3200" b="1" dirty="0">
                <a:latin typeface="Comic Sans MS" panose="030F0702030302020204" pitchFamily="66" charset="0"/>
              </a:rPr>
              <a:t>Knowledge Organisers/ exam folders </a:t>
            </a:r>
          </a:p>
          <a:p>
            <a:pPr marL="457200" indent="-4572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latin typeface="Comic Sans MS" panose="030F0702030302020204" pitchFamily="66" charset="0"/>
              </a:rPr>
              <a:t>Revision materials </a:t>
            </a:r>
          </a:p>
          <a:p>
            <a:pPr marL="457200" indent="-4572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latin typeface="Comic Sans MS" panose="030F0702030302020204" pitchFamily="66" charset="0"/>
              </a:rPr>
              <a:t>Exam style questions </a:t>
            </a:r>
            <a:endParaRPr lang="en-US" sz="1600" dirty="0">
              <a:latin typeface="Comic Sans MS" panose="030F0702030302020204" pitchFamily="66" charset="0"/>
            </a:endParaRPr>
          </a:p>
          <a:p>
            <a:pPr>
              <a:lnSpc>
                <a:spcPct val="110000"/>
              </a:lnSpc>
              <a:spcAft>
                <a:spcPts val="600"/>
              </a:spcAft>
            </a:pP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2BC3A45-A74F-4A6C-AEB3-B8354D06FF8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856" t="27354" r="53686" b="40208"/>
          <a:stretch/>
        </p:blipFill>
        <p:spPr>
          <a:xfrm rot="20775088">
            <a:off x="1385852" y="4805638"/>
            <a:ext cx="2228580" cy="138034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995239A-236C-49E9-A351-6989BB04465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3737" t="21993" r="9923" b="10515"/>
          <a:stretch/>
        </p:blipFill>
        <p:spPr>
          <a:xfrm rot="20750653">
            <a:off x="3368142" y="4253429"/>
            <a:ext cx="3027052" cy="173226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443A5ED-07C8-4E9D-88AD-8758E21ADBA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348" t="56377" r="86419" b="33987"/>
          <a:stretch/>
        </p:blipFill>
        <p:spPr>
          <a:xfrm rot="20654095">
            <a:off x="3689834" y="3026320"/>
            <a:ext cx="1873026" cy="115912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358CEEB-1406-470F-8757-B615AD162FAB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3274" t="22541" r="9363" b="9350"/>
          <a:stretch/>
        </p:blipFill>
        <p:spPr>
          <a:xfrm rot="20807300">
            <a:off x="941571" y="3198748"/>
            <a:ext cx="2843929" cy="1617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62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1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39EBCF-5E6B-4469-A7FC-00107254FC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latin typeface="Comic Sans MS" panose="030F0702030302020204" pitchFamily="66" charset="0"/>
              </a:rPr>
              <a:t>Websites to help with revision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700C57C-A2D2-5A68-2EFB-DD2B82AA4CA1}"/>
              </a:ext>
            </a:extLst>
          </p:cNvPr>
          <p:cNvGrpSpPr/>
          <p:nvPr/>
        </p:nvGrpSpPr>
        <p:grpSpPr>
          <a:xfrm>
            <a:off x="13402" y="20708"/>
            <a:ext cx="11997365" cy="6668416"/>
            <a:chOff x="13402" y="20708"/>
            <a:chExt cx="11997365" cy="6668416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779487DD-EFC1-EDED-5B9B-DF8319EC4343}"/>
                </a:ext>
              </a:extLst>
            </p:cNvPr>
            <p:cNvSpPr/>
            <p:nvPr/>
          </p:nvSpPr>
          <p:spPr>
            <a:xfrm>
              <a:off x="172994" y="181232"/>
              <a:ext cx="11837773" cy="6507892"/>
            </a:xfrm>
            <a:prstGeom prst="rect">
              <a:avLst/>
            </a:prstGeom>
            <a:noFill/>
            <a:ln w="355600">
              <a:solidFill>
                <a:srgbClr val="EFC3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3095F214-BC6C-AA36-C307-73D8EF6747B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02" y="20708"/>
              <a:ext cx="1162255" cy="327816"/>
            </a:xfrm>
            <a:prstGeom prst="rect">
              <a:avLst/>
            </a:prstGeom>
          </p:spPr>
        </p:pic>
      </p:grpSp>
      <p:sp>
        <p:nvSpPr>
          <p:cNvPr id="8" name="Subtitle 1">
            <a:extLst>
              <a:ext uri="{FF2B5EF4-FFF2-40B4-BE49-F238E27FC236}">
                <a16:creationId xmlns:a16="http://schemas.microsoft.com/office/drawing/2014/main" id="{EB9D8037-8560-9182-711A-A6C401315A6D}"/>
              </a:ext>
            </a:extLst>
          </p:cNvPr>
          <p:cNvSpPr txBox="1">
            <a:spLocks/>
          </p:cNvSpPr>
          <p:nvPr/>
        </p:nvSpPr>
        <p:spPr>
          <a:xfrm>
            <a:off x="1706247" y="6413096"/>
            <a:ext cx="9144000" cy="165576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800" dirty="0"/>
              <a:t>RESPECTFUL  RESILIENT RESOURCEFUL RESPONSIBLE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89286648-BFFF-4856-8039-AB09CDF4B3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>
                <a:hlinkClick r:id="rId3"/>
              </a:rPr>
              <a:t>GCSE Revision | Revision Science</a:t>
            </a:r>
            <a:r>
              <a:rPr lang="en-GB" dirty="0"/>
              <a:t> </a:t>
            </a:r>
          </a:p>
          <a:p>
            <a:pPr marL="0" indent="0">
              <a:buNone/>
            </a:pPr>
            <a:r>
              <a:rPr lang="en-GB" dirty="0">
                <a:hlinkClick r:id="rId4"/>
              </a:rPr>
              <a:t>GCSE Science - BBC Bitesize</a:t>
            </a:r>
            <a:endParaRPr lang="en-GB" dirty="0"/>
          </a:p>
          <a:p>
            <a:pPr marL="0" indent="0">
              <a:buNone/>
            </a:pPr>
            <a:r>
              <a:rPr lang="en-GB" dirty="0" err="1">
                <a:hlinkClick r:id="rId5"/>
              </a:rPr>
              <a:t>FuseSchool</a:t>
            </a:r>
            <a:r>
              <a:rPr lang="en-GB" dirty="0">
                <a:hlinkClick r:id="rId5"/>
              </a:rPr>
              <a:t> - Global Education – YouTube</a:t>
            </a:r>
            <a:r>
              <a:rPr lang="en-GB" dirty="0"/>
              <a:t>   </a:t>
            </a:r>
            <a:r>
              <a:rPr lang="en-GB" dirty="0">
                <a:sym typeface="Wingdings" panose="05000000000000000000" pitchFamily="2" charset="2"/>
              </a:rPr>
              <a:t> contains videos on all topics </a:t>
            </a:r>
            <a:endParaRPr lang="en-GB" dirty="0"/>
          </a:p>
          <a:p>
            <a:pPr marL="0" indent="0">
              <a:buNone/>
            </a:pPr>
            <a:r>
              <a:rPr lang="en-GB" dirty="0">
                <a:hlinkClick r:id="rId6"/>
              </a:rPr>
              <a:t>Past papers | Past exam papers | Pearson qualifications</a:t>
            </a:r>
            <a:r>
              <a:rPr lang="en-GB" dirty="0"/>
              <a:t> </a:t>
            </a:r>
            <a:r>
              <a:rPr lang="en-GB" dirty="0">
                <a:sym typeface="Wingdings" panose="05000000000000000000" pitchFamily="2" charset="2"/>
              </a:rPr>
              <a:t> past papers and mark schemes to practice exam techniques </a:t>
            </a:r>
          </a:p>
          <a:p>
            <a:pPr marL="0" indent="0">
              <a:buNone/>
            </a:pPr>
            <a:r>
              <a:rPr lang="en-GB" dirty="0">
                <a:sym typeface="Wingdings" panose="05000000000000000000" pitchFamily="2" charset="2"/>
              </a:rPr>
              <a:t>Seneca homework app. </a:t>
            </a: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855153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767</TotalTime>
  <Words>878</Words>
  <Application>Microsoft Office PowerPoint</Application>
  <PresentationFormat>Widescreen</PresentationFormat>
  <Paragraphs>234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</vt:lpstr>
      <vt:lpstr>Calibri</vt:lpstr>
      <vt:lpstr>Calibri Light</vt:lpstr>
      <vt:lpstr>Candara</vt:lpstr>
      <vt:lpstr>Comic Sans MS</vt:lpstr>
      <vt:lpstr>Symbol</vt:lpstr>
      <vt:lpstr>Wingdings</vt:lpstr>
      <vt:lpstr>Office Theme</vt:lpstr>
      <vt:lpstr>PowerPoint Presentation</vt:lpstr>
      <vt:lpstr>Combined Science</vt:lpstr>
      <vt:lpstr>Separate Sciences</vt:lpstr>
      <vt:lpstr>PowerPoint Presentation</vt:lpstr>
      <vt:lpstr>Revision Guides </vt:lpstr>
      <vt:lpstr>PowerPoint Presentation</vt:lpstr>
      <vt:lpstr>PowerPoint Presentation</vt:lpstr>
      <vt:lpstr>Websites to help with revision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Louise Coulson</dc:creator>
  <cp:lastModifiedBy>Louise Coulson</cp:lastModifiedBy>
  <cp:revision>16</cp:revision>
  <cp:lastPrinted>2024-10-02T09:28:35Z</cp:lastPrinted>
  <dcterms:created xsi:type="dcterms:W3CDTF">2022-09-12T19:36:10Z</dcterms:created>
  <dcterms:modified xsi:type="dcterms:W3CDTF">2024-10-02T09:28:40Z</dcterms:modified>
</cp:coreProperties>
</file>