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2" r:id="rId1"/>
  </p:sldMasterIdLst>
  <p:sldIdLst>
    <p:sldId id="256" r:id="rId2"/>
    <p:sldId id="271" r:id="rId3"/>
    <p:sldId id="257" r:id="rId4"/>
    <p:sldId id="258" r:id="rId5"/>
    <p:sldId id="263" r:id="rId6"/>
    <p:sldId id="264" r:id="rId7"/>
    <p:sldId id="259" r:id="rId8"/>
    <p:sldId id="275" r:id="rId9"/>
    <p:sldId id="278" r:id="rId10"/>
    <p:sldId id="280" r:id="rId11"/>
    <p:sldId id="283" r:id="rId12"/>
    <p:sldId id="284" r:id="rId13"/>
    <p:sldId id="279" r:id="rId14"/>
    <p:sldId id="282" r:id="rId15"/>
    <p:sldId id="281" r:id="rId16"/>
    <p:sldId id="269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712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24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93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5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64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86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080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33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75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76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9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Angela.Morton@cyac.org.uk" TargetMode="External"/><Relationship Id="rId7" Type="http://schemas.openxmlformats.org/officeDocument/2006/relationships/hyperlink" Target="mailto:Harry.Gourlay@cyac.org.uk" TargetMode="External"/><Relationship Id="rId2" Type="http://schemas.openxmlformats.org/officeDocument/2006/relationships/hyperlink" Target="mailto:Louise.Coulson@cyac.org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oibh.Steele@cyac.org.uk" TargetMode="External"/><Relationship Id="rId5" Type="http://schemas.openxmlformats.org/officeDocument/2006/relationships/hyperlink" Target="mailto:Erin.Casson@cyac.org.uk" TargetMode="External"/><Relationship Id="rId4" Type="http://schemas.openxmlformats.org/officeDocument/2006/relationships/hyperlink" Target="mailto:Jo.Biglands@cyac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8238"/>
            <a:ext cx="12192000" cy="6697362"/>
            <a:chOff x="0" y="-8238"/>
            <a:chExt cx="12192000" cy="6697362"/>
          </a:xfrm>
        </p:grpSpPr>
        <p:pic>
          <p:nvPicPr>
            <p:cNvPr id="6" name="Pictur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38"/>
              <a:ext cx="12192000" cy="341046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72994" y="181232"/>
              <a:ext cx="11837773" cy="6507892"/>
            </a:xfrm>
            <a:prstGeom prst="rect">
              <a:avLst/>
            </a:prstGeom>
            <a:noFill/>
            <a:ln w="355600">
              <a:solidFill>
                <a:srgbClr val="EFC3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499" y="3914296"/>
            <a:ext cx="7766936" cy="1646302"/>
          </a:xfrm>
        </p:spPr>
        <p:txBody>
          <a:bodyPr>
            <a:normAutofit fontScale="90000"/>
          </a:bodyPr>
          <a:lstStyle/>
          <a:p>
            <a:r>
              <a:rPr lang="en-GB" sz="9600" b="1" dirty="0">
                <a:latin typeface="Comic Sans MS" panose="030F0702030302020204" pitchFamily="66" charset="0"/>
              </a:rPr>
              <a:t>Science</a:t>
            </a:r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sz="4800" dirty="0">
                <a:latin typeface="Comic Sans MS" panose="030F0702030302020204" pitchFamily="66" charset="0"/>
              </a:rPr>
              <a:t>at Caistor Yarborough Academy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09ED2329-CE0F-E84D-AA2D-A51BC951C430}"/>
              </a:ext>
            </a:extLst>
          </p:cNvPr>
          <p:cNvSpPr txBox="1">
            <a:spLocks/>
          </p:cNvSpPr>
          <p:nvPr/>
        </p:nvSpPr>
        <p:spPr>
          <a:xfrm>
            <a:off x="2189017" y="6431949"/>
            <a:ext cx="8123901" cy="4260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</p:spTree>
    <p:extLst>
      <p:ext uri="{BB962C8B-B14F-4D97-AF65-F5344CB8AC3E}">
        <p14:creationId xmlns:p14="http://schemas.microsoft.com/office/powerpoint/2010/main" val="1831068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080" y="83302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900" b="1" dirty="0">
                <a:latin typeface="Comic Sans MS" panose="030F0702030302020204" pitchFamily="66" charset="0"/>
              </a:rPr>
              <a:t>The Science Team</a:t>
            </a: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3737" y="1880039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Mrs Coulson – Head of Science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Dr Morton – Second in faculty 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Mrs Biglands 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Miss Casson 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Miss Steele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Mr </a:t>
            </a:r>
            <a:r>
              <a:rPr lang="en-GB" sz="3200" dirty="0" err="1">
                <a:latin typeface="Comic Sans MS" panose="030F0702030302020204" pitchFamily="66" charset="0"/>
              </a:rPr>
              <a:t>Gourlay</a:t>
            </a:r>
            <a:r>
              <a:rPr lang="en-GB" sz="3200" dirty="0">
                <a:latin typeface="Comic Sans MS" panose="030F0702030302020204" pitchFamily="66" charset="0"/>
              </a:rPr>
              <a:t>  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Mrs Colley – department LSA</a:t>
            </a:r>
          </a:p>
          <a:p>
            <a:pPr marL="0" indent="0">
              <a:buNone/>
            </a:pPr>
            <a:endParaRPr lang="en-GB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42C113AE-EB05-4F08-0547-254E07EF4538}"/>
              </a:ext>
            </a:extLst>
          </p:cNvPr>
          <p:cNvSpPr txBox="1">
            <a:spLocks/>
          </p:cNvSpPr>
          <p:nvPr/>
        </p:nvSpPr>
        <p:spPr>
          <a:xfrm>
            <a:off x="1962657" y="6388562"/>
            <a:ext cx="8596669" cy="6011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</p:spTree>
    <p:extLst>
      <p:ext uri="{BB962C8B-B14F-4D97-AF65-F5344CB8AC3E}">
        <p14:creationId xmlns:p14="http://schemas.microsoft.com/office/powerpoint/2010/main" val="1304245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619605" cy="1566930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>
                <a:latin typeface="Comic Sans MS" panose="030F0702030302020204" pitchFamily="66" charset="0"/>
              </a:rPr>
              <a:t>Science GCSE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530" y="2290241"/>
            <a:ext cx="9395209" cy="3335628"/>
          </a:xfrm>
        </p:spPr>
        <p:txBody>
          <a:bodyPr/>
          <a:lstStyle/>
          <a:p>
            <a:r>
              <a:rPr lang="en-GB" sz="3200" dirty="0">
                <a:latin typeface="Comic Sans MS" panose="030F0702030302020204" pitchFamily="66" charset="0"/>
              </a:rPr>
              <a:t>Graded from 9-1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No coursework/controlled assessment tasks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100% external assessment</a:t>
            </a:r>
          </a:p>
          <a:p>
            <a:r>
              <a:rPr lang="en-GB" sz="3200" dirty="0">
                <a:latin typeface="Comic Sans MS" panose="030F0702030302020204" pitchFamily="66" charset="0"/>
              </a:rPr>
              <a:t>Pearson Edexcel exam board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C07D38F5-0782-1ED6-E343-CE873AC5F61F}"/>
              </a:ext>
            </a:extLst>
          </p:cNvPr>
          <p:cNvSpPr txBox="1">
            <a:spLocks/>
          </p:cNvSpPr>
          <p:nvPr/>
        </p:nvSpPr>
        <p:spPr>
          <a:xfrm>
            <a:off x="2310063" y="6431949"/>
            <a:ext cx="8002856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DAC0F9-28A6-E52E-8BEB-0D7BF72B6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3196" y="4083819"/>
            <a:ext cx="3458670" cy="189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60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latin typeface="Comic Sans MS" panose="030F0702030302020204" pitchFamily="66" charset="0"/>
              </a:rPr>
              <a:t>Pathways: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6" y="1655439"/>
            <a:ext cx="961040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en-GB" sz="11200" b="1" dirty="0"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GB" sz="11200" b="1" dirty="0"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1200" b="1" dirty="0">
                <a:latin typeface="Comic Sans MS" panose="030F0702030302020204" pitchFamily="66" charset="0"/>
              </a:rPr>
              <a:t>Combined Science</a:t>
            </a:r>
            <a:r>
              <a:rPr lang="en-GB" sz="11200" dirty="0">
                <a:latin typeface="Comic Sans MS" panose="030F0702030302020204" pitchFamily="66" charset="0"/>
              </a:rPr>
              <a:t>– 2 GCSEs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1200" dirty="0">
                <a:latin typeface="Comic Sans MS" panose="030F0702030302020204" pitchFamily="66" charset="0"/>
              </a:rPr>
              <a:t>2 tiers Higher (grades 4-9) and Foundation (grades 1-5)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12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GB" sz="112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GB" sz="11200" b="1" dirty="0">
                <a:latin typeface="Comic Sans MS" panose="030F0702030302020204" pitchFamily="66" charset="0"/>
              </a:rPr>
              <a:t>Separate Sciences</a:t>
            </a:r>
            <a:r>
              <a:rPr lang="en-GB" sz="11200" dirty="0">
                <a:latin typeface="Comic Sans MS" panose="030F0702030302020204" pitchFamily="66" charset="0"/>
              </a:rPr>
              <a:t>– 3 GCSEs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1200" dirty="0">
                <a:latin typeface="Comic Sans MS" panose="030F0702030302020204" pitchFamily="66" charset="0"/>
              </a:rPr>
              <a:t>2 tiers Higher (grades 4-9) and Foundation (grades 1-5)</a:t>
            </a:r>
          </a:p>
          <a:p>
            <a:endParaRPr lang="en-GB" sz="3200" dirty="0">
              <a:latin typeface="Comic Sans MS" panose="030F0702030302020204" pitchFamily="66" charset="0"/>
            </a:endParaRPr>
          </a:p>
          <a:p>
            <a:endParaRPr lang="en-GB" sz="3200" dirty="0"/>
          </a:p>
          <a:p>
            <a:pPr marL="0" indent="0">
              <a:buNone/>
            </a:pPr>
            <a:r>
              <a:rPr lang="en-GB" dirty="0"/>
              <a:t>			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226063DD-DF65-9A9A-39C3-899D43ED25B7}"/>
              </a:ext>
            </a:extLst>
          </p:cNvPr>
          <p:cNvSpPr txBox="1">
            <a:spLocks/>
          </p:cNvSpPr>
          <p:nvPr/>
        </p:nvSpPr>
        <p:spPr>
          <a:xfrm>
            <a:off x="2245895" y="6431949"/>
            <a:ext cx="8067024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F7DA65-E537-F60F-D9E2-704BCC74E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8652" y="365125"/>
            <a:ext cx="2509922" cy="277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94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omic Sans MS" panose="030F0702030302020204" pitchFamily="66" charset="0"/>
              </a:rPr>
              <a:t>Assessing practical skills in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604" y="1658797"/>
            <a:ext cx="8870594" cy="4739425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16 core </a:t>
            </a:r>
            <a:r>
              <a:rPr lang="en-GB" sz="2800" dirty="0" err="1">
                <a:latin typeface="Comic Sans MS" panose="030F0702030302020204" pitchFamily="66" charset="0"/>
              </a:rPr>
              <a:t>practicals</a:t>
            </a:r>
            <a:r>
              <a:rPr lang="en-GB" sz="2800" dirty="0">
                <a:latin typeface="Comic Sans MS" panose="030F0702030302020204" pitchFamily="66" charset="0"/>
              </a:rPr>
              <a:t> will be </a:t>
            </a:r>
            <a:r>
              <a:rPr lang="en-GB" dirty="0">
                <a:latin typeface="Comic Sans MS" panose="030F0702030302020204" pitchFamily="66" charset="0"/>
              </a:rPr>
              <a:t>assessed</a:t>
            </a:r>
            <a:r>
              <a:rPr lang="en-GB" sz="2800" dirty="0">
                <a:latin typeface="Comic Sans MS" panose="030F0702030302020204" pitchFamily="66" charset="0"/>
              </a:rPr>
              <a:t> in the Combined Science course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2800" dirty="0">
                <a:latin typeface="Comic Sans MS" panose="030F0702030302020204" pitchFamily="66" charset="0"/>
              </a:rPr>
              <a:t>8 core </a:t>
            </a:r>
            <a:r>
              <a:rPr lang="en-GB" sz="2800" dirty="0" err="1">
                <a:latin typeface="Comic Sans MS" panose="030F0702030302020204" pitchFamily="66" charset="0"/>
              </a:rPr>
              <a:t>practicals</a:t>
            </a:r>
            <a:r>
              <a:rPr lang="en-GB" sz="2800" dirty="0">
                <a:latin typeface="Comic Sans MS" panose="030F0702030302020204" pitchFamily="66" charset="0"/>
              </a:rPr>
              <a:t> will be </a:t>
            </a:r>
            <a:r>
              <a:rPr lang="en-GB" dirty="0">
                <a:latin typeface="Comic Sans MS" panose="030F0702030302020204" pitchFamily="66" charset="0"/>
              </a:rPr>
              <a:t>assessed</a:t>
            </a:r>
            <a:r>
              <a:rPr lang="en-GB" sz="2800" dirty="0">
                <a:latin typeface="Comic Sans MS" panose="030F0702030302020204" pitchFamily="66" charset="0"/>
              </a:rPr>
              <a:t> in each of the separate science courses (24 overall)</a:t>
            </a:r>
          </a:p>
          <a:p>
            <a:endParaRPr lang="en-GB" sz="2800" dirty="0">
              <a:latin typeface="Comic Sans MS" panose="030F0702030302020204" pitchFamily="66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sz="2800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Knowledge and understanding of these core </a:t>
            </a:r>
            <a:r>
              <a:rPr lang="en-GB" sz="2800" dirty="0" err="1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practicals</a:t>
            </a:r>
            <a:r>
              <a:rPr lang="en-GB" sz="2800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, as well as investigative skills </a:t>
            </a:r>
            <a:r>
              <a:rPr lang="en-GB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is</a:t>
            </a:r>
            <a:r>
              <a:rPr lang="en-GB" sz="2800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 tested in the exams (15% of marks).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5EAA62B2-851F-3B0C-D6EA-5FDEABC1428F}"/>
              </a:ext>
            </a:extLst>
          </p:cNvPr>
          <p:cNvSpPr txBox="1">
            <a:spLocks/>
          </p:cNvSpPr>
          <p:nvPr/>
        </p:nvSpPr>
        <p:spPr>
          <a:xfrm>
            <a:off x="2229853" y="6431949"/>
            <a:ext cx="8083066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4E883B-302E-6A5B-D526-B6728C532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198" y="2226600"/>
            <a:ext cx="2079225" cy="351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76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omic Sans MS" panose="030F0702030302020204" pitchFamily="66" charset="0"/>
              </a:rPr>
              <a:t>Assessing mathematical skills in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74581"/>
            <a:ext cx="10282214" cy="4577734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All Science courses will cover a list of required mathematical skills.</a:t>
            </a:r>
          </a:p>
          <a:p>
            <a:r>
              <a:rPr lang="en-GB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For Foundation tier, this will be at the level of KS3 maths.</a:t>
            </a:r>
          </a:p>
          <a:p>
            <a:r>
              <a:rPr lang="en-GB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For Higher tier, this will be at the level of Foundation tier maths.</a:t>
            </a:r>
          </a:p>
          <a:p>
            <a:r>
              <a:rPr lang="en-GB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There are different weightings for maths within the exams: </a:t>
            </a:r>
          </a:p>
          <a:p>
            <a:pPr lvl="1"/>
            <a:r>
              <a:rPr lang="en-GB" sz="2800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Combined science 20%</a:t>
            </a:r>
          </a:p>
          <a:p>
            <a:pPr lvl="1"/>
            <a:r>
              <a:rPr lang="en-GB" sz="2800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Biology 10%</a:t>
            </a:r>
          </a:p>
          <a:p>
            <a:pPr lvl="1"/>
            <a:r>
              <a:rPr lang="en-GB" sz="2800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Chemistry 20%</a:t>
            </a:r>
          </a:p>
          <a:p>
            <a:pPr lvl="1"/>
            <a:r>
              <a:rPr lang="en-GB" sz="2800" dirty="0">
                <a:latin typeface="Comic Sans MS" panose="030F0702030302020204" pitchFamily="66" charset="0"/>
                <a:ea typeface="Verdana" panose="020B0604030504040204" pitchFamily="34" charset="0"/>
                <a:cs typeface="Verdana" panose="020B0604030504040204" pitchFamily="34" charset="0"/>
              </a:rPr>
              <a:t>Physics 30%</a:t>
            </a:r>
          </a:p>
          <a:p>
            <a:pPr lvl="1"/>
            <a:endParaRPr lang="en-GB" sz="2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98605F50-1314-DA00-D095-E985F4B9FA10}"/>
              </a:ext>
            </a:extLst>
          </p:cNvPr>
          <p:cNvSpPr txBox="1">
            <a:spLocks/>
          </p:cNvSpPr>
          <p:nvPr/>
        </p:nvSpPr>
        <p:spPr>
          <a:xfrm>
            <a:off x="2149641" y="6431949"/>
            <a:ext cx="8163277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B814E6-D986-F0D0-B99A-C660BB895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7787" y="3840833"/>
            <a:ext cx="1610013" cy="251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09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778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Combined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759" y="1941648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2 GCSEs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Covers Biology, Chemistry and Physics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6 exams  – Biology: B1, B2</a:t>
            </a:r>
          </a:p>
          <a:p>
            <a:pPr marL="0" indent="0">
              <a:buNone/>
            </a:pPr>
            <a:r>
              <a:rPr lang="en-GB" sz="2800" dirty="0">
                <a:latin typeface="Comic Sans MS" panose="030F0702030302020204" pitchFamily="66" charset="0"/>
              </a:rPr>
              <a:t>               Chemistry: C3, C4</a:t>
            </a:r>
          </a:p>
          <a:p>
            <a:pPr marL="0" indent="0">
              <a:buNone/>
            </a:pPr>
            <a:r>
              <a:rPr lang="en-GB" sz="2800" dirty="0">
                <a:latin typeface="Comic Sans MS" panose="030F0702030302020204" pitchFamily="66" charset="0"/>
              </a:rPr>
              <a:t>                    Physics: P5, P6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All exams are 1 hour 10 minutes / 60 marks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Foundation (1-5) and Higher (9-4) available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Lesson time 6 hours/week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4C72BFE6-AD56-37EC-E4A1-4D8F88134E70}"/>
              </a:ext>
            </a:extLst>
          </p:cNvPr>
          <p:cNvSpPr txBox="1">
            <a:spLocks/>
          </p:cNvSpPr>
          <p:nvPr/>
        </p:nvSpPr>
        <p:spPr>
          <a:xfrm>
            <a:off x="2261937" y="6431949"/>
            <a:ext cx="805098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EBF562-3F5C-3CF2-FA3B-F366F7CFD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516" y="897242"/>
            <a:ext cx="2730150" cy="400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5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9065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Separate Sciences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25738"/>
            <a:ext cx="8596668" cy="3880773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3 GCSEs – Biology, Chemistry and Physics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6 exams – Biology: B1, B2</a:t>
            </a:r>
          </a:p>
          <a:p>
            <a:pPr marL="0" indent="0">
              <a:buNone/>
            </a:pPr>
            <a:r>
              <a:rPr lang="en-GB" sz="2800" dirty="0">
                <a:latin typeface="Comic Sans MS" panose="030F0702030302020204" pitchFamily="66" charset="0"/>
              </a:rPr>
              <a:t>                     Chemistry: C1, C2</a:t>
            </a:r>
          </a:p>
          <a:p>
            <a:pPr marL="0" indent="0">
              <a:buNone/>
            </a:pPr>
            <a:r>
              <a:rPr lang="en-GB" sz="2800" dirty="0">
                <a:latin typeface="Comic Sans MS" panose="030F0702030302020204" pitchFamily="66" charset="0"/>
              </a:rPr>
              <a:t>                     Physics: P1, P2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All exams are 1 hour 45 minutes / 100 marks    </a:t>
            </a:r>
          </a:p>
          <a:p>
            <a:r>
              <a:rPr lang="en-GB" sz="2800" dirty="0">
                <a:latin typeface="Comic Sans MS" panose="030F0702030302020204" pitchFamily="66" charset="0"/>
              </a:rPr>
              <a:t>Foundation (1-5) and Higher (9-4) available</a:t>
            </a:r>
          </a:p>
          <a:p>
            <a:r>
              <a:rPr lang="en-GB" dirty="0">
                <a:latin typeface="Comic Sans MS" panose="030F0702030302020204" pitchFamily="66" charset="0"/>
              </a:rPr>
              <a:t>Lesson time 6</a:t>
            </a:r>
            <a:r>
              <a:rPr lang="en-GB" sz="2800" dirty="0">
                <a:latin typeface="Comic Sans MS" panose="030F0702030302020204" pitchFamily="66" charset="0"/>
              </a:rPr>
              <a:t> hours/week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048F1C2D-A1F7-2365-63A9-321B3B030608}"/>
              </a:ext>
            </a:extLst>
          </p:cNvPr>
          <p:cNvSpPr txBox="1">
            <a:spLocks/>
          </p:cNvSpPr>
          <p:nvPr/>
        </p:nvSpPr>
        <p:spPr>
          <a:xfrm>
            <a:off x="2037347" y="6431949"/>
            <a:ext cx="8275572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A5335E-ABC3-4E7B-94A1-32C92DA78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4041" y="1161120"/>
            <a:ext cx="2290519" cy="341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67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657" y="655604"/>
            <a:ext cx="8596668" cy="575257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Resources to help: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698" y="1391385"/>
            <a:ext cx="10426619" cy="458378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</a:pP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Science </a:t>
            </a:r>
            <a:r>
              <a:rPr lang="en-GB" sz="2400" b="1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Sparx</a:t>
            </a: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homework</a:t>
            </a: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weekly</a:t>
            </a: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Active Hub</a:t>
            </a:r>
            <a:r>
              <a:rPr lang="en-GB" sz="2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an online resource which has feedback and guidance</a:t>
            </a:r>
            <a:endParaRPr lang="en-GB" sz="2400" b="1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Online book</a:t>
            </a:r>
            <a:r>
              <a:rPr lang="en-GB" sz="24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available in Active Hub</a:t>
            </a: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Purchase scientific calculator</a:t>
            </a: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BBC Bitesize</a:t>
            </a: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Revision guides</a:t>
            </a: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All GCSE lessons available on teams </a:t>
            </a:r>
          </a:p>
          <a:p>
            <a:pPr>
              <a:lnSpc>
                <a:spcPct val="107000"/>
              </a:lnSpc>
            </a:pPr>
            <a:r>
              <a:rPr lang="en-GB" sz="24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A3 knowledge organisers – provided by teachers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200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b="1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b="1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A3A171B0-8536-581A-C8D2-5A764F76B41B}"/>
              </a:ext>
            </a:extLst>
          </p:cNvPr>
          <p:cNvSpPr txBox="1">
            <a:spLocks/>
          </p:cNvSpPr>
          <p:nvPr/>
        </p:nvSpPr>
        <p:spPr>
          <a:xfrm>
            <a:off x="2117557" y="6431949"/>
            <a:ext cx="8195361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</p:spTree>
    <p:extLst>
      <p:ext uri="{BB962C8B-B14F-4D97-AF65-F5344CB8AC3E}">
        <p14:creationId xmlns:p14="http://schemas.microsoft.com/office/powerpoint/2010/main" val="1423514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120" y="395059"/>
            <a:ext cx="4500880" cy="1320800"/>
          </a:xfrm>
        </p:spPr>
        <p:txBody>
          <a:bodyPr/>
          <a:lstStyle/>
          <a:p>
            <a:pPr algn="r"/>
            <a:r>
              <a:rPr lang="en-GB" b="1" dirty="0" err="1">
                <a:latin typeface="Comic Sans MS" panose="030F0702030302020204" pitchFamily="66" charset="0"/>
              </a:rPr>
              <a:t>Sparx</a:t>
            </a:r>
            <a:r>
              <a:rPr lang="en-GB" b="1" dirty="0">
                <a:latin typeface="Comic Sans MS" panose="030F0702030302020204" pitchFamily="66" charset="0"/>
              </a:rPr>
              <a:t> Science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8" name="Group 7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" name="Subtitle 1">
            <a:extLst>
              <a:ext uri="{FF2B5EF4-FFF2-40B4-BE49-F238E27FC236}">
                <a16:creationId xmlns:a16="http://schemas.microsoft.com/office/drawing/2014/main" id="{8C0A3ABA-61F8-B7B8-C349-983879E5EFFD}"/>
              </a:ext>
            </a:extLst>
          </p:cNvPr>
          <p:cNvSpPr txBox="1">
            <a:spLocks/>
          </p:cNvSpPr>
          <p:nvPr/>
        </p:nvSpPr>
        <p:spPr>
          <a:xfrm>
            <a:off x="2522113" y="6431949"/>
            <a:ext cx="779080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B8C991-DAC3-57FA-19D8-4CE8604C2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646" y="2433936"/>
            <a:ext cx="3675389" cy="28804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CFA47B4-99B9-6A55-6E08-C128707AD3D8}"/>
              </a:ext>
            </a:extLst>
          </p:cNvPr>
          <p:cNvSpPr txBox="1">
            <a:spLocks/>
          </p:cNvSpPr>
          <p:nvPr/>
        </p:nvSpPr>
        <p:spPr>
          <a:xfrm>
            <a:off x="649698" y="1391385"/>
            <a:ext cx="6777261" cy="4583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</a:pPr>
            <a:r>
              <a:rPr lang="en-GB" dirty="0"/>
              <a:t>Homework set weekly every Wednesday</a:t>
            </a:r>
          </a:p>
          <a:p>
            <a:pPr>
              <a:lnSpc>
                <a:spcPct val="107000"/>
              </a:lnSpc>
            </a:pPr>
            <a:r>
              <a:rPr lang="en-GB" dirty="0"/>
              <a:t>Supports in lesson learning</a:t>
            </a:r>
          </a:p>
          <a:p>
            <a:pPr>
              <a:lnSpc>
                <a:spcPct val="107000"/>
              </a:lnSpc>
            </a:pPr>
            <a:r>
              <a:rPr lang="en-GB" dirty="0"/>
              <a:t>Helps teacher to identify strengths and weaknesses of students</a:t>
            </a:r>
          </a:p>
          <a:p>
            <a:pPr>
              <a:lnSpc>
                <a:spcPct val="107000"/>
              </a:lnSpc>
            </a:pPr>
            <a:r>
              <a:rPr lang="en-GB" dirty="0"/>
              <a:t>Gives students thoughtful practice outside of lessons</a:t>
            </a:r>
          </a:p>
        </p:txBody>
      </p:sp>
    </p:spTree>
    <p:extLst>
      <p:ext uri="{BB962C8B-B14F-4D97-AF65-F5344CB8AC3E}">
        <p14:creationId xmlns:p14="http://schemas.microsoft.com/office/powerpoint/2010/main" val="3689192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120" y="395059"/>
            <a:ext cx="4500880" cy="1320800"/>
          </a:xfrm>
        </p:spPr>
        <p:txBody>
          <a:bodyPr/>
          <a:lstStyle/>
          <a:p>
            <a:pPr algn="r"/>
            <a:r>
              <a:rPr lang="en-GB" b="1" dirty="0" err="1">
                <a:latin typeface="Comic Sans MS" panose="030F0702030302020204" pitchFamily="66" charset="0"/>
              </a:rPr>
              <a:t>Sparx</a:t>
            </a:r>
            <a:r>
              <a:rPr lang="en-GB" b="1" dirty="0">
                <a:latin typeface="Comic Sans MS" panose="030F0702030302020204" pitchFamily="66" charset="0"/>
              </a:rPr>
              <a:t> Science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8" name="Group 7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" name="Subtitle 1">
            <a:extLst>
              <a:ext uri="{FF2B5EF4-FFF2-40B4-BE49-F238E27FC236}">
                <a16:creationId xmlns:a16="http://schemas.microsoft.com/office/drawing/2014/main" id="{8C0A3ABA-61F8-B7B8-C349-983879E5EFFD}"/>
              </a:ext>
            </a:extLst>
          </p:cNvPr>
          <p:cNvSpPr txBox="1">
            <a:spLocks/>
          </p:cNvSpPr>
          <p:nvPr/>
        </p:nvSpPr>
        <p:spPr>
          <a:xfrm>
            <a:off x="2522113" y="6431949"/>
            <a:ext cx="779080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3DF6B6-C810-8C77-E463-8A655816C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79" y="1673000"/>
            <a:ext cx="4482144" cy="4067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BF53B1-5737-24EF-8DF4-430242B9B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066" y="1673000"/>
            <a:ext cx="4683888" cy="40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86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120" y="395059"/>
            <a:ext cx="4500880" cy="1320800"/>
          </a:xfrm>
        </p:spPr>
        <p:txBody>
          <a:bodyPr/>
          <a:lstStyle/>
          <a:p>
            <a:pPr algn="r"/>
            <a:r>
              <a:rPr lang="en-GB" b="1" dirty="0" err="1">
                <a:latin typeface="Comic Sans MS" panose="030F0702030302020204" pitchFamily="66" charset="0"/>
              </a:rPr>
              <a:t>Sparx</a:t>
            </a:r>
            <a:r>
              <a:rPr lang="en-GB" b="1" dirty="0">
                <a:latin typeface="Comic Sans MS" panose="030F0702030302020204" pitchFamily="66" charset="0"/>
              </a:rPr>
              <a:t> Science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8" name="Group 7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" name="Subtitle 1">
            <a:extLst>
              <a:ext uri="{FF2B5EF4-FFF2-40B4-BE49-F238E27FC236}">
                <a16:creationId xmlns:a16="http://schemas.microsoft.com/office/drawing/2014/main" id="{8C0A3ABA-61F8-B7B8-C349-983879E5EFFD}"/>
              </a:ext>
            </a:extLst>
          </p:cNvPr>
          <p:cNvSpPr txBox="1">
            <a:spLocks/>
          </p:cNvSpPr>
          <p:nvPr/>
        </p:nvSpPr>
        <p:spPr>
          <a:xfrm>
            <a:off x="2522113" y="6431949"/>
            <a:ext cx="779080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0CC8F8-40E3-6C73-EFD2-6529D8D81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656" y="1516264"/>
            <a:ext cx="4451545" cy="45086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ADDD69-5635-BB6B-8E87-11F50339A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193" y="1564468"/>
            <a:ext cx="5371492" cy="432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40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120" y="395059"/>
            <a:ext cx="3459259" cy="1320800"/>
          </a:xfrm>
        </p:spPr>
        <p:txBody>
          <a:bodyPr/>
          <a:lstStyle/>
          <a:p>
            <a:pPr algn="r"/>
            <a:r>
              <a:rPr lang="en-GB" b="1" dirty="0" err="1">
                <a:latin typeface="Comic Sans MS" panose="030F0702030302020204" pitchFamily="66" charset="0"/>
              </a:rPr>
              <a:t>Activehub</a:t>
            </a:r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656" y="1444487"/>
            <a:ext cx="9823647" cy="55649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 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914400" lvl="2" indent="0">
              <a:buNone/>
            </a:pPr>
            <a:r>
              <a:rPr lang="en-GB" dirty="0"/>
              <a:t> </a:t>
            </a:r>
            <a:endParaRPr lang="en-GB" sz="1800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8" name="Group 7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" name="Subtitle 1">
            <a:extLst>
              <a:ext uri="{FF2B5EF4-FFF2-40B4-BE49-F238E27FC236}">
                <a16:creationId xmlns:a16="http://schemas.microsoft.com/office/drawing/2014/main" id="{8C0A3ABA-61F8-B7B8-C349-983879E5EFFD}"/>
              </a:ext>
            </a:extLst>
          </p:cNvPr>
          <p:cNvSpPr txBox="1">
            <a:spLocks/>
          </p:cNvSpPr>
          <p:nvPr/>
        </p:nvSpPr>
        <p:spPr>
          <a:xfrm>
            <a:off x="2522113" y="6431949"/>
            <a:ext cx="779080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34A80A-EB21-98A0-E624-D4CC42AD7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438" y="1173345"/>
            <a:ext cx="2454522" cy="4489793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5DC3AF-90CA-0602-BF14-51DE02737180}"/>
              </a:ext>
            </a:extLst>
          </p:cNvPr>
          <p:cNvSpPr txBox="1">
            <a:spLocks/>
          </p:cNvSpPr>
          <p:nvPr/>
        </p:nvSpPr>
        <p:spPr>
          <a:xfrm>
            <a:off x="649698" y="1391385"/>
            <a:ext cx="6777261" cy="4583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</a:pPr>
            <a:r>
              <a:rPr lang="en-GB" dirty="0"/>
              <a:t>Access to online text book for revision purposes</a:t>
            </a:r>
          </a:p>
          <a:p>
            <a:pPr>
              <a:lnSpc>
                <a:spcPct val="107000"/>
              </a:lnSpc>
            </a:pPr>
            <a:r>
              <a:rPr lang="en-GB" dirty="0"/>
              <a:t>Access to online tasks to support learning</a:t>
            </a:r>
          </a:p>
          <a:p>
            <a:pPr>
              <a:lnSpc>
                <a:spcPct val="107000"/>
              </a:lnSpc>
            </a:pPr>
            <a:r>
              <a:rPr lang="en-GB" dirty="0"/>
              <a:t>Access to feedback from assessment tracking to help students identify strengths and weaknesses</a:t>
            </a:r>
          </a:p>
        </p:txBody>
      </p:sp>
    </p:spTree>
    <p:extLst>
      <p:ext uri="{BB962C8B-B14F-4D97-AF65-F5344CB8AC3E}">
        <p14:creationId xmlns:p14="http://schemas.microsoft.com/office/powerpoint/2010/main" val="2643654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120" y="395059"/>
            <a:ext cx="3459259" cy="1320800"/>
          </a:xfrm>
        </p:spPr>
        <p:txBody>
          <a:bodyPr/>
          <a:lstStyle/>
          <a:p>
            <a:pPr algn="r"/>
            <a:r>
              <a:rPr lang="en-GB" b="1" dirty="0" err="1">
                <a:latin typeface="Comic Sans MS" panose="030F0702030302020204" pitchFamily="66" charset="0"/>
              </a:rPr>
              <a:t>BBCBitesize</a:t>
            </a:r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656" y="1444487"/>
            <a:ext cx="9823647" cy="55649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 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914400" lvl="2" indent="0">
              <a:buNone/>
            </a:pPr>
            <a:r>
              <a:rPr lang="en-GB" dirty="0"/>
              <a:t> </a:t>
            </a:r>
            <a:endParaRPr lang="en-GB" sz="1800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8" name="Group 7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" name="Subtitle 1">
            <a:extLst>
              <a:ext uri="{FF2B5EF4-FFF2-40B4-BE49-F238E27FC236}">
                <a16:creationId xmlns:a16="http://schemas.microsoft.com/office/drawing/2014/main" id="{8C0A3ABA-61F8-B7B8-C349-983879E5EFFD}"/>
              </a:ext>
            </a:extLst>
          </p:cNvPr>
          <p:cNvSpPr txBox="1">
            <a:spLocks/>
          </p:cNvSpPr>
          <p:nvPr/>
        </p:nvSpPr>
        <p:spPr>
          <a:xfrm>
            <a:off x="2522113" y="6431949"/>
            <a:ext cx="779080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5DC3AF-90CA-0602-BF14-51DE02737180}"/>
              </a:ext>
            </a:extLst>
          </p:cNvPr>
          <p:cNvSpPr txBox="1">
            <a:spLocks/>
          </p:cNvSpPr>
          <p:nvPr/>
        </p:nvSpPr>
        <p:spPr>
          <a:xfrm>
            <a:off x="649698" y="1391385"/>
            <a:ext cx="6093867" cy="4583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</a:pPr>
            <a:r>
              <a:rPr lang="en-GB" dirty="0"/>
              <a:t>Free online resource that supports learning and revision</a:t>
            </a:r>
          </a:p>
          <a:p>
            <a:pPr>
              <a:lnSpc>
                <a:spcPct val="107000"/>
              </a:lnSpc>
            </a:pPr>
            <a:r>
              <a:rPr lang="en-GB" dirty="0"/>
              <a:t>Simple language and explanations for complex concepts</a:t>
            </a:r>
          </a:p>
          <a:p>
            <a:pPr>
              <a:lnSpc>
                <a:spcPct val="107000"/>
              </a:lnSpc>
            </a:pPr>
            <a:r>
              <a:rPr lang="en-GB" dirty="0"/>
              <a:t>Quizzes, exam questions and multiple choice to test knowledge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AA86E2-2B1B-E244-ECB6-63C72072F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434" y="1574086"/>
            <a:ext cx="4708867" cy="430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25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395059"/>
            <a:ext cx="5689600" cy="1320800"/>
          </a:xfrm>
        </p:spPr>
        <p:txBody>
          <a:bodyPr/>
          <a:lstStyle/>
          <a:p>
            <a:pPr algn="r"/>
            <a:r>
              <a:rPr lang="en-GB" b="1" dirty="0">
                <a:latin typeface="Comic Sans MS" panose="030F0702030302020204" pitchFamily="66" charset="0"/>
              </a:rPr>
              <a:t>Scientific Calculator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656" y="1444487"/>
            <a:ext cx="9823647" cy="55649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 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914400" lvl="2" indent="0">
              <a:buNone/>
            </a:pPr>
            <a:r>
              <a:rPr lang="en-GB" dirty="0"/>
              <a:t> </a:t>
            </a:r>
            <a:endParaRPr lang="en-GB" sz="1800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8" name="Group 7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" name="Subtitle 1">
            <a:extLst>
              <a:ext uri="{FF2B5EF4-FFF2-40B4-BE49-F238E27FC236}">
                <a16:creationId xmlns:a16="http://schemas.microsoft.com/office/drawing/2014/main" id="{8C0A3ABA-61F8-B7B8-C349-983879E5EFFD}"/>
              </a:ext>
            </a:extLst>
          </p:cNvPr>
          <p:cNvSpPr txBox="1">
            <a:spLocks/>
          </p:cNvSpPr>
          <p:nvPr/>
        </p:nvSpPr>
        <p:spPr>
          <a:xfrm>
            <a:off x="2522113" y="6431949"/>
            <a:ext cx="779080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45DC3AF-90CA-0602-BF14-51DE02737180}"/>
              </a:ext>
            </a:extLst>
          </p:cNvPr>
          <p:cNvSpPr txBox="1">
            <a:spLocks/>
          </p:cNvSpPr>
          <p:nvPr/>
        </p:nvSpPr>
        <p:spPr>
          <a:xfrm>
            <a:off x="594529" y="1611779"/>
            <a:ext cx="10093791" cy="4583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</a:pPr>
            <a:r>
              <a:rPr lang="en-GB" dirty="0"/>
              <a:t>Practice using the same calculator you will use in your exams.</a:t>
            </a:r>
            <a:r>
              <a:rPr lang="en-GB" sz="2800" dirty="0">
                <a:latin typeface="Calibri"/>
                <a:ea typeface="Calibri" panose="020F0502020204030204" pitchFamily="34" charset="0"/>
                <a:cs typeface="Times New Roman"/>
              </a:rPr>
              <a:t> Casio </a:t>
            </a:r>
            <a:r>
              <a:rPr lang="en-GB" sz="2800" dirty="0" err="1">
                <a:latin typeface="Calibri"/>
                <a:ea typeface="Calibri" panose="020F0502020204030204" pitchFamily="34" charset="0"/>
                <a:cs typeface="Times New Roman"/>
              </a:rPr>
              <a:t>Fx</a:t>
            </a:r>
            <a:r>
              <a:rPr lang="en-GB" sz="2800" dirty="0">
                <a:latin typeface="Calibri"/>
                <a:ea typeface="Calibri" panose="020F0502020204030204" pitchFamily="34" charset="0"/>
                <a:cs typeface="Times New Roman"/>
              </a:rPr>
              <a:t> 83 GTCW or Casio </a:t>
            </a:r>
            <a:r>
              <a:rPr lang="en-GB" sz="2800" dirty="0" err="1">
                <a:latin typeface="Calibri"/>
                <a:ea typeface="Calibri" panose="020F0502020204030204" pitchFamily="34" charset="0"/>
                <a:cs typeface="Times New Roman"/>
              </a:rPr>
              <a:t>Fx</a:t>
            </a:r>
            <a:r>
              <a:rPr lang="en-GB" sz="2800" dirty="0">
                <a:latin typeface="Calibri"/>
                <a:ea typeface="Calibri" panose="020F0502020204030204" pitchFamily="34" charset="0"/>
                <a:cs typeface="Times New Roman"/>
              </a:rPr>
              <a:t> 85 GTCW</a:t>
            </a:r>
          </a:p>
          <a:p>
            <a:pPr>
              <a:lnSpc>
                <a:spcPct val="107000"/>
              </a:lnSpc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56C1D1-FC2F-5B66-EA1B-FD2B0E614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717" y="3118734"/>
            <a:ext cx="1918857" cy="33205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62415F-8FB6-BAE0-E35D-994B03233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655" y="3118734"/>
            <a:ext cx="1660262" cy="33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12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81904"/>
            <a:ext cx="7790805" cy="1320800"/>
          </a:xfrm>
        </p:spPr>
        <p:txBody>
          <a:bodyPr/>
          <a:lstStyle/>
          <a:p>
            <a:pPr algn="r"/>
            <a:r>
              <a:rPr lang="en-GB" b="1" dirty="0">
                <a:latin typeface="Comic Sans MS" panose="030F0702030302020204" pitchFamily="66" charset="0"/>
              </a:rPr>
              <a:t>Revision guides: CGP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656" y="1444487"/>
            <a:ext cx="9823647" cy="5564930"/>
          </a:xfrm>
        </p:spPr>
        <p:txBody>
          <a:bodyPr>
            <a:normAutofit fontScale="70000" lnSpcReduction="20000"/>
          </a:bodyPr>
          <a:lstStyle/>
          <a:p>
            <a:r>
              <a:rPr lang="en-GB" sz="3600" dirty="0">
                <a:latin typeface="Comic Sans MS" panose="030F0702030302020204" pitchFamily="66" charset="0"/>
              </a:rPr>
              <a:t>Edexcel 9-1 Combined science revision guide and workbook and answers Foundation (1-5) and higher (4-9) available</a:t>
            </a:r>
          </a:p>
          <a:p>
            <a:endParaRPr lang="en-GB" sz="3600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GB" sz="3600" dirty="0">
                <a:latin typeface="Comic Sans MS" panose="030F0702030302020204" pitchFamily="66" charset="0"/>
              </a:rPr>
              <a:t>Edexcel 9- 1 Separate sciences revision guides and workbooks with</a:t>
            </a:r>
            <a:r>
              <a:rPr lang="en-GB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 answers</a:t>
            </a:r>
            <a:endParaRPr lang="en-GB" sz="3600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600" dirty="0">
                <a:latin typeface="Comic Sans MS" panose="030F0702030302020204" pitchFamily="66" charset="0"/>
              </a:rPr>
              <a:t>        </a:t>
            </a:r>
            <a:endParaRPr lang="en-GB" sz="32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 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914400" lvl="2" indent="0">
              <a:buNone/>
            </a:pPr>
            <a:r>
              <a:rPr lang="en-GB" dirty="0"/>
              <a:t> </a:t>
            </a:r>
            <a:endParaRPr lang="en-GB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510" y="3139348"/>
            <a:ext cx="2007305" cy="2847241"/>
          </a:xfrm>
          <a:prstGeom prst="rect">
            <a:avLst/>
          </a:prstGeom>
        </p:spPr>
      </p:pic>
      <p:pic>
        <p:nvPicPr>
          <p:cNvPr id="1026" name="Picture 2" descr="Image result for cgp 9-1 sci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549" y="3195437"/>
            <a:ext cx="1931639" cy="273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8" name="Group 7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4" name="Subtitle 1">
            <a:extLst>
              <a:ext uri="{FF2B5EF4-FFF2-40B4-BE49-F238E27FC236}">
                <a16:creationId xmlns:a16="http://schemas.microsoft.com/office/drawing/2014/main" id="{8C0A3ABA-61F8-B7B8-C349-983879E5EFFD}"/>
              </a:ext>
            </a:extLst>
          </p:cNvPr>
          <p:cNvSpPr txBox="1">
            <a:spLocks/>
          </p:cNvSpPr>
          <p:nvPr/>
        </p:nvSpPr>
        <p:spPr>
          <a:xfrm>
            <a:off x="2522113" y="6431949"/>
            <a:ext cx="7790805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</p:spTree>
    <p:extLst>
      <p:ext uri="{BB962C8B-B14F-4D97-AF65-F5344CB8AC3E}">
        <p14:creationId xmlns:p14="http://schemas.microsoft.com/office/powerpoint/2010/main" val="216351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Comic Sans MS" panose="030F0702030302020204" pitchFamily="66" charset="0"/>
              </a:rPr>
              <a:t>Contact us:</a:t>
            </a: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0986" y="1747249"/>
            <a:ext cx="8596668" cy="3568745"/>
          </a:xfrm>
        </p:spPr>
        <p:txBody>
          <a:bodyPr>
            <a:normAutofit lnSpcReduction="10000"/>
          </a:bodyPr>
          <a:lstStyle/>
          <a:p>
            <a:pPr algn="ctr"/>
            <a:r>
              <a:rPr lang="en-GB" sz="3600" dirty="0">
                <a:hlinkClick r:id="rId2"/>
              </a:rPr>
              <a:t>Louise.Coulson@cyac.org.uk</a:t>
            </a:r>
            <a:endParaRPr lang="en-GB" sz="3600" dirty="0"/>
          </a:p>
          <a:p>
            <a:pPr algn="ctr"/>
            <a:r>
              <a:rPr lang="en-GB" sz="3600" dirty="0">
                <a:hlinkClick r:id="rId3"/>
              </a:rPr>
              <a:t>Angela.Morton@cyac.org.uk</a:t>
            </a:r>
            <a:endParaRPr lang="en-GB" sz="3600" dirty="0"/>
          </a:p>
          <a:p>
            <a:pPr algn="ctr"/>
            <a:r>
              <a:rPr lang="en-GB" sz="3600" dirty="0">
                <a:hlinkClick r:id="rId4"/>
              </a:rPr>
              <a:t>Jo.Biglands@cyac.org.uk</a:t>
            </a:r>
            <a:endParaRPr lang="en-GB" sz="3600" dirty="0"/>
          </a:p>
          <a:p>
            <a:pPr algn="ctr"/>
            <a:r>
              <a:rPr lang="en-GB" sz="3600" dirty="0">
                <a:hlinkClick r:id="rId5"/>
              </a:rPr>
              <a:t>Erin.Casson@cyac.org.uk</a:t>
            </a:r>
            <a:endParaRPr lang="en-GB" sz="3600" dirty="0"/>
          </a:p>
          <a:p>
            <a:pPr algn="ctr"/>
            <a:r>
              <a:rPr lang="en-GB" sz="3600" dirty="0">
                <a:hlinkClick r:id="rId6"/>
              </a:rPr>
              <a:t>Aoibh.Steele@cyac.org.uk</a:t>
            </a:r>
            <a:r>
              <a:rPr lang="en-GB" sz="3600" dirty="0"/>
              <a:t> </a:t>
            </a:r>
          </a:p>
          <a:p>
            <a:pPr algn="ctr"/>
            <a:r>
              <a:rPr lang="en-GB" sz="3600" dirty="0">
                <a:hlinkClick r:id="rId7"/>
              </a:rPr>
              <a:t>Harry.Gourlay@cyac.org.uk</a:t>
            </a:r>
            <a:r>
              <a:rPr lang="en-GB" sz="3600" dirty="0"/>
              <a:t> </a:t>
            </a:r>
          </a:p>
          <a:p>
            <a:pPr algn="ctr"/>
            <a:endParaRPr lang="en-GB" sz="3600" dirty="0"/>
          </a:p>
          <a:p>
            <a:endParaRPr lang="en-GB" sz="3600" dirty="0"/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000" dirty="0">
                <a:solidFill>
                  <a:srgbClr val="1B4F20"/>
                </a:solidFill>
                <a:latin typeface="Candara" panose="020E0502030303020204" pitchFamily="34" charset="0"/>
              </a:endParaRPr>
            </a:p>
          </p:txBody>
        </p:sp>
      </p:grpSp>
      <p:sp>
        <p:nvSpPr>
          <p:cNvPr id="9" name="Subtitle 1">
            <a:extLst>
              <a:ext uri="{FF2B5EF4-FFF2-40B4-BE49-F238E27FC236}">
                <a16:creationId xmlns:a16="http://schemas.microsoft.com/office/drawing/2014/main" id="{3BF65699-977D-B4F4-4206-366346817C9B}"/>
              </a:ext>
            </a:extLst>
          </p:cNvPr>
          <p:cNvSpPr txBox="1">
            <a:spLocks/>
          </p:cNvSpPr>
          <p:nvPr/>
        </p:nvSpPr>
        <p:spPr>
          <a:xfrm>
            <a:off x="1883713" y="6478483"/>
            <a:ext cx="8519373" cy="5479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dirty="0"/>
              <a:t>RESPECTFUL RESILIENT RESOURCEFUL RESPONSIBLE</a:t>
            </a:r>
          </a:p>
        </p:txBody>
      </p:sp>
    </p:spTree>
    <p:extLst>
      <p:ext uri="{BB962C8B-B14F-4D97-AF65-F5344CB8AC3E}">
        <p14:creationId xmlns:p14="http://schemas.microsoft.com/office/powerpoint/2010/main" val="3660492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656</Words>
  <Application>Microsoft Office PowerPoint</Application>
  <PresentationFormat>Widescreen</PresentationFormat>
  <Paragraphs>154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Candara</vt:lpstr>
      <vt:lpstr>Comic Sans MS</vt:lpstr>
      <vt:lpstr>Verdana</vt:lpstr>
      <vt:lpstr>Office Theme</vt:lpstr>
      <vt:lpstr>Science at Caistor Yarborough Academy</vt:lpstr>
      <vt:lpstr>The Science Team </vt:lpstr>
      <vt:lpstr>Science GCSE</vt:lpstr>
      <vt:lpstr>Pathways:</vt:lpstr>
      <vt:lpstr>Assessing practical skills in Science</vt:lpstr>
      <vt:lpstr>Assessing mathematical skills in Science</vt:lpstr>
      <vt:lpstr>Combined Science</vt:lpstr>
      <vt:lpstr>Separate Sciences</vt:lpstr>
      <vt:lpstr>Resources to help:</vt:lpstr>
      <vt:lpstr>Sparx Science</vt:lpstr>
      <vt:lpstr>Sparx Science</vt:lpstr>
      <vt:lpstr>Sparx Science</vt:lpstr>
      <vt:lpstr>Activehub</vt:lpstr>
      <vt:lpstr>BBCBitesize</vt:lpstr>
      <vt:lpstr>Scientific Calculator</vt:lpstr>
      <vt:lpstr>Revision guides: CGP</vt:lpstr>
      <vt:lpstr>Contact us: </vt:lpstr>
    </vt:vector>
  </TitlesOfParts>
  <Company>Caistor Yarborough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at Caistor Yarborough Academy</dc:title>
  <dc:creator>Jo Biglands</dc:creator>
  <cp:lastModifiedBy>Angela Morton</cp:lastModifiedBy>
  <cp:revision>51</cp:revision>
  <dcterms:created xsi:type="dcterms:W3CDTF">2016-03-12T10:25:01Z</dcterms:created>
  <dcterms:modified xsi:type="dcterms:W3CDTF">2026-09-24T14:32:19Z</dcterms:modified>
</cp:coreProperties>
</file>