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82" r:id="rId4"/>
    <p:sldId id="283" r:id="rId5"/>
    <p:sldId id="272" r:id="rId6"/>
    <p:sldId id="290" r:id="rId7"/>
    <p:sldId id="276" r:id="rId8"/>
    <p:sldId id="291" r:id="rId9"/>
    <p:sldId id="292" r:id="rId10"/>
    <p:sldId id="293" r:id="rId11"/>
    <p:sldId id="294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4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959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086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84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20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12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23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549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40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140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580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689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821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38"/>
            <a:ext cx="12192000" cy="341046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21024" y="3591697"/>
            <a:ext cx="114835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i="1" dirty="0">
                <a:solidFill>
                  <a:srgbClr val="1B4F20"/>
                </a:solidFill>
                <a:latin typeface="Candara" panose="020E0502030303020204" pitchFamily="34" charset="0"/>
              </a:rPr>
              <a:t>Y10 Curriculum Evening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45990" y="5293217"/>
            <a:ext cx="11483544" cy="734096"/>
          </a:xfrm>
        </p:spPr>
        <p:txBody>
          <a:bodyPr>
            <a:noAutofit/>
          </a:bodyPr>
          <a:lstStyle/>
          <a:p>
            <a:pPr algn="ctr"/>
            <a:r>
              <a:rPr lang="en-GB" sz="5400" dirty="0">
                <a:solidFill>
                  <a:srgbClr val="1B4F20"/>
                </a:solidFill>
                <a:latin typeface="Candara" panose="020E0502030303020204" pitchFamily="34" charset="0"/>
              </a:rPr>
              <a:t>GCSE Spanish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0" y="181232"/>
            <a:ext cx="12183761" cy="6697362"/>
            <a:chOff x="0" y="181232"/>
            <a:chExt cx="12183761" cy="6697362"/>
          </a:xfrm>
        </p:grpSpPr>
        <p:sp>
          <p:nvSpPr>
            <p:cNvPr id="5" name="Rectangle 4"/>
            <p:cNvSpPr/>
            <p:nvPr/>
          </p:nvSpPr>
          <p:spPr>
            <a:xfrm>
              <a:off x="172994" y="181232"/>
              <a:ext cx="11837773" cy="6507892"/>
            </a:xfrm>
            <a:prstGeom prst="rect">
              <a:avLst/>
            </a:prstGeom>
            <a:noFill/>
            <a:ln w="355600">
              <a:solidFill>
                <a:srgbClr val="EFC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80" y="3483570"/>
            <a:ext cx="2738132" cy="1685004"/>
          </a:xfrm>
          <a:prstGeom prst="rect">
            <a:avLst/>
          </a:prstGeom>
        </p:spPr>
      </p:pic>
      <p:pic>
        <p:nvPicPr>
          <p:cNvPr id="1028" name="Picture 4" descr="Edexcel - Association for Language Learning">
            <a:extLst>
              <a:ext uri="{FF2B5EF4-FFF2-40B4-BE49-F238E27FC236}">
                <a16:creationId xmlns:a16="http://schemas.microsoft.com/office/drawing/2014/main" id="{F5355725-B5D9-48D5-B107-3BD6311E7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069" y="4361226"/>
            <a:ext cx="3302851" cy="206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185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11" name="Group 10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353635"/>
            <a:ext cx="10515600" cy="482332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09716" y="1207291"/>
            <a:ext cx="10515600" cy="5613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Studying any language is a vital asset in the modern world. </a:t>
            </a: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2400" dirty="0"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Every industry is desperate for graduates who have the skills and qualities that learning a language grants you. </a:t>
            </a: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2400" dirty="0"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74% of employers are looking for school-leavers with language skills.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(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employers do not require complete fluency. They want conversational ability, which will give a good impression, help to build relationships and make new contacts). </a:t>
            </a:r>
            <a:endParaRPr lang="en-GB" sz="2400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2400" dirty="0"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Having a second language will set you apart from other job seekers, as well as potentially increasing your salary by up to 20%!!</a:t>
            </a: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2400" dirty="0">
              <a:latin typeface="Arial"/>
              <a:cs typeface="Arial"/>
              <a:sym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9716" y="531816"/>
            <a:ext cx="55562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Why study GCSE Spanish?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636" y="563952"/>
            <a:ext cx="2409648" cy="141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39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11" name="Group 10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353635"/>
            <a:ext cx="10515600" cy="482332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0964" y="1484182"/>
            <a:ext cx="10515600" cy="437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2400" dirty="0">
              <a:latin typeface="Arial"/>
              <a:cs typeface="Arial"/>
              <a:sym typeface="Arial"/>
            </a:endParaRPr>
          </a:p>
          <a:p>
            <a:pPr>
              <a:buFontTx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Our planet has over 6 billion people who speak between 6000 and 7000 different languages. </a:t>
            </a:r>
          </a:p>
          <a:p>
            <a:pPr>
              <a:buFontTx/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Only 6% of the world’s population are native English speakers. </a:t>
            </a:r>
          </a:p>
          <a:p>
            <a:pPr>
              <a:buFontTx/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75% of the world’s population speak no English at all!</a:t>
            </a:r>
          </a:p>
          <a:p>
            <a:pPr>
              <a:buFontTx/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As well as learning the language itself you will learn about the wider Spanish-speaking cultures and nuances to enable you to increase your understanding of the world we live in. </a:t>
            </a:r>
          </a:p>
        </p:txBody>
      </p:sp>
      <p:sp>
        <p:nvSpPr>
          <p:cNvPr id="8" name="Rectangle 7"/>
          <p:cNvSpPr/>
          <p:nvPr/>
        </p:nvSpPr>
        <p:spPr>
          <a:xfrm>
            <a:off x="561703" y="766680"/>
            <a:ext cx="55562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Why study GCSE Spanish?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7146" y="497514"/>
            <a:ext cx="2409648" cy="141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7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11" name="Group 10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94529" y="1583503"/>
            <a:ext cx="10515600" cy="4823328"/>
          </a:xfrm>
        </p:spPr>
        <p:txBody>
          <a:bodyPr/>
          <a:lstStyle/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Some universities now require a language GCSE for certain degree courses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English, History and Law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GCSE in a language 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help you get 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into university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You will need a GCSE in a language to be awarded the English Baccalaureate (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Ebacc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61703" y="766680"/>
            <a:ext cx="55562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Why study GCSE Spanish?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636" y="458804"/>
            <a:ext cx="2409648" cy="141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6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11" name="Group 10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353635"/>
            <a:ext cx="10515600" cy="482332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What is involved in GCSE Spanish?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8469" y="511133"/>
            <a:ext cx="2738132" cy="16850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CAF6B4C-3D53-4B09-8328-02E3546F1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29" y="1434817"/>
            <a:ext cx="8170486" cy="466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39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11" name="Group 10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353635"/>
            <a:ext cx="10515600" cy="482332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What is involved in GCSE Spanish?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8469" y="511133"/>
            <a:ext cx="2738132" cy="1685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60CD18-0F6F-4E4F-8065-545F12BB8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36" y="1615443"/>
            <a:ext cx="8010230" cy="455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56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11" name="Group 10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4874" y="1898992"/>
            <a:ext cx="10515600" cy="48233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Arial"/>
                <a:ea typeface="Arial"/>
                <a:cs typeface="Arial"/>
                <a:sym typeface="Arial"/>
              </a:rPr>
              <a:t>Language GCSEs have </a:t>
            </a:r>
            <a:r>
              <a:rPr lang="en-GB" sz="2000" b="1" i="1" dirty="0">
                <a:latin typeface="Arial"/>
                <a:ea typeface="Arial"/>
                <a:cs typeface="Arial"/>
                <a:sym typeface="Arial"/>
              </a:rPr>
              <a:t>tiered entry</a:t>
            </a:r>
            <a:r>
              <a:rPr lang="en-GB" sz="2000" dirty="0">
                <a:latin typeface="Arial"/>
                <a:ea typeface="Arial"/>
                <a:cs typeface="Arial"/>
                <a:sym typeface="Arial"/>
              </a:rPr>
              <a:t> - this means there are two different exams. One is called Foundation and the other is called Higher.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Arial"/>
                <a:ea typeface="Arial"/>
                <a:cs typeface="Arial"/>
                <a:sym typeface="Arial"/>
              </a:rPr>
              <a:t>The Foundation exam is easier, but the highest grade you can achieve is a 5.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Arial"/>
                <a:ea typeface="Arial"/>
                <a:cs typeface="Arial"/>
                <a:sym typeface="Arial"/>
              </a:rPr>
              <a:t>The Higher exam is more difficult, but you can achieve up to a 9.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Arial"/>
                <a:ea typeface="Arial"/>
                <a:cs typeface="Arial"/>
                <a:sym typeface="Arial"/>
              </a:rPr>
              <a:t>Decisions on which tier students should take will occur during the early part of Year 11.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Arial"/>
                <a:ea typeface="Arial"/>
                <a:cs typeface="Arial"/>
                <a:sym typeface="Arial"/>
              </a:rPr>
              <a:t>There are 4 different papers to take (each worth 25% of your grade), all exams take place during Year 11: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Arial"/>
                <a:ea typeface="Arial"/>
                <a:cs typeface="Arial"/>
                <a:sym typeface="Arial"/>
              </a:rPr>
              <a:t>Paper 1 - Listening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Arial"/>
                <a:ea typeface="Arial"/>
                <a:cs typeface="Arial"/>
                <a:sym typeface="Arial"/>
              </a:rPr>
              <a:t>Paper 2 - Speaking (takes place during April-May of Year 11)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Arial"/>
                <a:ea typeface="Arial"/>
                <a:cs typeface="Arial"/>
                <a:sym typeface="Arial"/>
              </a:rPr>
              <a:t>Paper 3 - Reading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Arial"/>
                <a:ea typeface="Arial"/>
                <a:cs typeface="Arial"/>
                <a:sym typeface="Arial"/>
              </a:rPr>
              <a:t>Paper 4 - Writing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4874" y="862077"/>
            <a:ext cx="4504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How you will be assessed: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152" y="466050"/>
            <a:ext cx="2738132" cy="168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773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11" name="Group 10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4874" y="862077"/>
            <a:ext cx="4504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How you will be assessed: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152" y="466050"/>
            <a:ext cx="2738132" cy="16850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4FF492-7782-4EEA-A486-74F976FC4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94" y="1445069"/>
            <a:ext cx="8156395" cy="460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39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11" name="Group 10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4874" y="862077"/>
            <a:ext cx="4504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How you will be assessed: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152" y="466050"/>
            <a:ext cx="2738132" cy="16850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8F31BB-FFAA-4294-B4A6-69CFF3255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16" y="1540845"/>
            <a:ext cx="8302854" cy="461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02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11" name="Group 10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4874" y="862077"/>
            <a:ext cx="4504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How you will be assessed: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152" y="466050"/>
            <a:ext cx="2738132" cy="1685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A63CD6-CD48-4EE5-9DB3-7A045FE92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16" y="1617761"/>
            <a:ext cx="8321413" cy="468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21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11" name="Group 10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4874" y="862077"/>
            <a:ext cx="4504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How you will be assessed: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152" y="466050"/>
            <a:ext cx="2738132" cy="16850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081A21-D5BE-4664-B3FB-668695D32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812" y="1618544"/>
            <a:ext cx="8084679" cy="452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97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11" name="Group 10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353635"/>
            <a:ext cx="10515600" cy="482332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97565" y="2007094"/>
            <a:ext cx="11887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42900" algn="just">
              <a:buSzPts val="1800"/>
              <a:buFont typeface="Arial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Translation (for governments, businesses, publishers &amp; more!</a:t>
            </a:r>
          </a:p>
          <a:p>
            <a:pPr marL="457200" lvl="0" indent="-342900" algn="just">
              <a:buSzPts val="1800"/>
              <a:buFont typeface="Arial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Journalism &amp; The media</a:t>
            </a:r>
          </a:p>
          <a:p>
            <a:pPr marL="457200" lvl="0" indent="-342900" algn="just">
              <a:buSzPts val="1800"/>
              <a:buFont typeface="Arial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Marketing</a:t>
            </a:r>
          </a:p>
          <a:p>
            <a:pPr marL="457200" lvl="0" indent="-342900" algn="just">
              <a:buSzPts val="1800"/>
              <a:buFont typeface="Arial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Law</a:t>
            </a:r>
          </a:p>
          <a:p>
            <a:pPr marL="457200" lvl="0" indent="-342900" algn="just">
              <a:buSzPts val="1800"/>
              <a:buFont typeface="Arial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The Police (especially detective work)</a:t>
            </a:r>
          </a:p>
          <a:p>
            <a:pPr marL="457200" lvl="0" indent="-342900" algn="just">
              <a:buSzPts val="1800"/>
              <a:buFont typeface="Arial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Sales executives</a:t>
            </a:r>
          </a:p>
          <a:p>
            <a:pPr marL="457200" lvl="0" indent="-342900" algn="just">
              <a:buSzPts val="1800"/>
              <a:buFont typeface="Arial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Engineering</a:t>
            </a:r>
          </a:p>
          <a:p>
            <a:pPr marL="457200" lvl="0" indent="-342900" algn="just">
              <a:buSzPts val="1800"/>
              <a:buFont typeface="Arial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Tourism</a:t>
            </a:r>
          </a:p>
          <a:p>
            <a:pPr marL="457200" lvl="0" indent="-342900" algn="just">
              <a:buSzPts val="1800"/>
              <a:buFont typeface="Arial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Transport &amp; Logistics industries</a:t>
            </a:r>
          </a:p>
          <a:p>
            <a:pPr marL="457200" lvl="0" indent="-342900" algn="just">
              <a:buSzPts val="1800"/>
              <a:buFont typeface="Arial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Teaching</a:t>
            </a:r>
          </a:p>
          <a:p>
            <a:pPr marL="457200" lvl="0" indent="-342900" algn="just">
              <a:buSzPts val="1800"/>
              <a:buFont typeface="Arial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Hospitality &amp; catering industries.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9817" y="1069799"/>
            <a:ext cx="108039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A language is beneficial to any career, however these are some of the most common careers language graduates go into:</a:t>
            </a:r>
          </a:p>
        </p:txBody>
      </p:sp>
      <p:sp>
        <p:nvSpPr>
          <p:cNvPr id="7" name="Rectangle 6"/>
          <p:cNvSpPr/>
          <p:nvPr/>
        </p:nvSpPr>
        <p:spPr>
          <a:xfrm>
            <a:off x="593529" y="452057"/>
            <a:ext cx="20910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Careers: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2053" y="3807660"/>
            <a:ext cx="2738132" cy="168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78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559</Words>
  <Application>Microsoft Office PowerPoint</Application>
  <PresentationFormat>Widescreen</PresentationFormat>
  <Paragraphs>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Candara</vt:lpstr>
      <vt:lpstr>Comic Sans MS</vt:lpstr>
      <vt:lpstr>Office Theme</vt:lpstr>
      <vt:lpstr>PowerPoint Presentation</vt:lpstr>
      <vt:lpstr> </vt:lpstr>
      <vt:lpstr> </vt:lpstr>
      <vt:lpstr> </vt:lpstr>
      <vt:lpstr>What is involved in GCSE Spanish?</vt:lpstr>
      <vt:lpstr>What is involved in GCSE Spanish?</vt:lpstr>
      <vt:lpstr> </vt:lpstr>
      <vt:lpstr> </vt:lpstr>
      <vt:lpstr> </vt:lpstr>
      <vt:lpstr> </vt:lpstr>
      <vt:lpstr> </vt:lpstr>
      <vt:lpstr> </vt:lpstr>
    </vt:vector>
  </TitlesOfParts>
  <Company>CYA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Ashley Ottewell</dc:creator>
  <cp:lastModifiedBy>Lucy Snowden</cp:lastModifiedBy>
  <cp:revision>93</cp:revision>
  <dcterms:created xsi:type="dcterms:W3CDTF">2017-03-16T10:05:27Z</dcterms:created>
  <dcterms:modified xsi:type="dcterms:W3CDTF">2025-09-25T14:12:33Z</dcterms:modified>
</cp:coreProperties>
</file>