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4"/>
  </p:sld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AD223B08-EE75-4DEC-B290-FF0DC793DF66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0116BFA8-85B5-44E7-B3F3-B3D91656A2B9}" type="slidenum">
              <a:rPr lang="en-GB" smtClean="0"/>
              <a:t>‹#›</a:t>
            </a:fld>
            <a:endParaRPr lang="en-GB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43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3B08-EE75-4DEC-B290-FF0DC793DF66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BFA8-85B5-44E7-B3F3-B3D91656A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539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AD223B08-EE75-4DEC-B290-FF0DC793DF66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0116BFA8-85B5-44E7-B3F3-B3D91656A2B9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82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3B08-EE75-4DEC-B290-FF0DC793DF66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BFA8-85B5-44E7-B3F3-B3D91656A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76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D223B08-EE75-4DEC-B290-FF0DC793DF66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116BFA8-85B5-44E7-B3F3-B3D91656A2B9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0936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3B08-EE75-4DEC-B290-FF0DC793DF66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BFA8-85B5-44E7-B3F3-B3D91656A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0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3B08-EE75-4DEC-B290-FF0DC793DF66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BFA8-85B5-44E7-B3F3-B3D91656A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98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3B08-EE75-4DEC-B290-FF0DC793DF66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BFA8-85B5-44E7-B3F3-B3D91656A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384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3B08-EE75-4DEC-B290-FF0DC793DF66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BFA8-85B5-44E7-B3F3-B3D91656A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644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AD223B08-EE75-4DEC-B290-FF0DC793DF66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0116BFA8-85B5-44E7-B3F3-B3D91656A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90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AD223B08-EE75-4DEC-B290-FF0DC793DF66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0116BFA8-85B5-44E7-B3F3-B3D91656A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401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AD223B08-EE75-4DEC-B290-FF0DC793DF66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0116BFA8-85B5-44E7-B3F3-B3D91656A2B9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6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866070-5E1B-4E56-9B23-51CD317FEF8B}"/>
              </a:ext>
            </a:extLst>
          </p:cNvPr>
          <p:cNvSpPr txBox="1"/>
          <p:nvPr/>
        </p:nvSpPr>
        <p:spPr>
          <a:xfrm>
            <a:off x="8105313" y="1597981"/>
            <a:ext cx="37463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b="1" dirty="0">
                <a:solidFill>
                  <a:srgbClr val="FF0000"/>
                </a:solidFill>
              </a:rPr>
              <a:t>MY </a:t>
            </a:r>
            <a:r>
              <a:rPr lang="en-GB" sz="3500" b="1">
                <a:solidFill>
                  <a:srgbClr val="FF0000"/>
                </a:solidFill>
              </a:rPr>
              <a:t>Research on Greece</a:t>
            </a:r>
            <a:endParaRPr lang="en-GB" sz="35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23CFDD-AB36-416B-AF46-6911C89265DF}"/>
              </a:ext>
            </a:extLst>
          </p:cNvPr>
          <p:cNvSpPr txBox="1"/>
          <p:nvPr/>
        </p:nvSpPr>
        <p:spPr>
          <a:xfrm>
            <a:off x="7787195" y="4313607"/>
            <a:ext cx="374637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b="1" dirty="0">
                <a:solidFill>
                  <a:srgbClr val="FF0000"/>
                </a:solidFill>
              </a:rPr>
              <a:t>By Milo Holroyd</a:t>
            </a:r>
          </a:p>
        </p:txBody>
      </p:sp>
    </p:spTree>
    <p:extLst>
      <p:ext uri="{BB962C8B-B14F-4D97-AF65-F5344CB8AC3E}">
        <p14:creationId xmlns:p14="http://schemas.microsoft.com/office/powerpoint/2010/main" val="3304848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21623799-6B7F-41B1-B7B4-F78C2828C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36" name="Freeform 5">
              <a:extLst>
                <a:ext uri="{FF2B5EF4-FFF2-40B4-BE49-F238E27FC236}">
                  <a16:creationId xmlns:a16="http://schemas.microsoft.com/office/drawing/2014/main" id="{967C15C7-3131-4066-AB4E-483601721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37" name="Freeform 9">
              <a:extLst>
                <a:ext uri="{FF2B5EF4-FFF2-40B4-BE49-F238E27FC236}">
                  <a16:creationId xmlns:a16="http://schemas.microsoft.com/office/drawing/2014/main" id="{664FD385-BAB9-4368-8D28-0D361A9F5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8" name="Freeform 13">
              <a:extLst>
                <a:ext uri="{FF2B5EF4-FFF2-40B4-BE49-F238E27FC236}">
                  <a16:creationId xmlns:a16="http://schemas.microsoft.com/office/drawing/2014/main" id="{E6A741B7-D871-4BE0-AE84-6ABD96DF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140" name="Freeform 57">
            <a:extLst>
              <a:ext uri="{FF2B5EF4-FFF2-40B4-BE49-F238E27FC236}">
                <a16:creationId xmlns:a16="http://schemas.microsoft.com/office/drawing/2014/main" id="{9A396EE4-73AE-42F5-B20D-3AC542A59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DA05887-E135-471E-BF04-F3572A305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143" name="Freeform 206">
              <a:extLst>
                <a:ext uri="{FF2B5EF4-FFF2-40B4-BE49-F238E27FC236}">
                  <a16:creationId xmlns:a16="http://schemas.microsoft.com/office/drawing/2014/main" id="{2526E7F7-EE92-4AED-8B13-22818008E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4" name="Freeform 211">
              <a:extLst>
                <a:ext uri="{FF2B5EF4-FFF2-40B4-BE49-F238E27FC236}">
                  <a16:creationId xmlns:a16="http://schemas.microsoft.com/office/drawing/2014/main" id="{EDF5FBA7-23EA-4304-96CB-E695B5B128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71D9F16C-94B8-4AD0-8D90-B71DD3F55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Rectangle 146">
            <a:extLst>
              <a:ext uri="{FF2B5EF4-FFF2-40B4-BE49-F238E27FC236}">
                <a16:creationId xmlns:a16="http://schemas.microsoft.com/office/drawing/2014/main" id="{F654571F-D8C6-4FBC-8661-887F5AE1E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9" name="Picture 148">
            <a:extLst>
              <a:ext uri="{FF2B5EF4-FFF2-40B4-BE49-F238E27FC236}">
                <a16:creationId xmlns:a16="http://schemas.microsoft.com/office/drawing/2014/main" id="{761A8729-C9BC-4D7B-B0E3-3F8BB73E0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0" y="6615"/>
            <a:ext cx="12187263" cy="6858000"/>
          </a:xfrm>
          <a:prstGeom prst="rect">
            <a:avLst/>
          </a:prstGeom>
        </p:spPr>
      </p:pic>
      <p:sp>
        <p:nvSpPr>
          <p:cNvPr id="151" name="Rectangle 150">
            <a:extLst>
              <a:ext uri="{FF2B5EF4-FFF2-40B4-BE49-F238E27FC236}">
                <a16:creationId xmlns:a16="http://schemas.microsoft.com/office/drawing/2014/main" id="{C470100B-B6D4-4558-A832-946D354B8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ounded Rectangle 7">
            <a:extLst>
              <a:ext uri="{FF2B5EF4-FFF2-40B4-BE49-F238E27FC236}">
                <a16:creationId xmlns:a16="http://schemas.microsoft.com/office/drawing/2014/main" id="{5BAC5087-B362-46E8-8DF2-F5E7956DD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67784" y="467784"/>
            <a:ext cx="11260976" cy="5922963"/>
          </a:xfrm>
          <a:prstGeom prst="roundRect">
            <a:avLst>
              <a:gd name="adj" fmla="val 522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reece Flag | Buy Flag of Greece | The Flag Shop">
            <a:extLst>
              <a:ext uri="{FF2B5EF4-FFF2-40B4-BE49-F238E27FC236}">
                <a16:creationId xmlns:a16="http://schemas.microsoft.com/office/drawing/2014/main" id="{B9A8E5DC-E2A2-4788-A9CE-E9F12917EA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5" r="-2" b="6987"/>
          <a:stretch/>
        </p:blipFill>
        <p:spPr bwMode="auto">
          <a:xfrm>
            <a:off x="5337548" y="670965"/>
            <a:ext cx="6189620" cy="551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Freeform 18">
            <a:extLst>
              <a:ext uri="{FF2B5EF4-FFF2-40B4-BE49-F238E27FC236}">
                <a16:creationId xmlns:a16="http://schemas.microsoft.com/office/drawing/2014/main" id="{A37732D7-C03E-4955-B9D4-35B3BD360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434" y="474134"/>
            <a:ext cx="11260976" cy="5922963"/>
          </a:xfrm>
          <a:custGeom>
            <a:avLst/>
            <a:gdLst>
              <a:gd name="connsiteX0" fmla="*/ 336522 w 11260976"/>
              <a:gd name="connsiteY0" fmla="*/ 196832 h 5922963"/>
              <a:gd name="connsiteX1" fmla="*/ 209530 w 11260976"/>
              <a:gd name="connsiteY1" fmla="*/ 323824 h 5922963"/>
              <a:gd name="connsiteX2" fmla="*/ 209530 w 11260976"/>
              <a:gd name="connsiteY2" fmla="*/ 5586441 h 5922963"/>
              <a:gd name="connsiteX3" fmla="*/ 336522 w 11260976"/>
              <a:gd name="connsiteY3" fmla="*/ 5713433 h 5922963"/>
              <a:gd name="connsiteX4" fmla="*/ 10938742 w 11260976"/>
              <a:gd name="connsiteY4" fmla="*/ 5713433 h 5922963"/>
              <a:gd name="connsiteX5" fmla="*/ 11065734 w 11260976"/>
              <a:gd name="connsiteY5" fmla="*/ 5586441 h 5922963"/>
              <a:gd name="connsiteX6" fmla="*/ 11065734 w 11260976"/>
              <a:gd name="connsiteY6" fmla="*/ 323824 h 5922963"/>
              <a:gd name="connsiteX7" fmla="*/ 10938742 w 11260976"/>
              <a:gd name="connsiteY7" fmla="*/ 196832 h 5922963"/>
              <a:gd name="connsiteX8" fmla="*/ 309593 w 11260976"/>
              <a:gd name="connsiteY8" fmla="*/ 0 h 5922963"/>
              <a:gd name="connsiteX9" fmla="*/ 10951383 w 11260976"/>
              <a:gd name="connsiteY9" fmla="*/ 0 h 5922963"/>
              <a:gd name="connsiteX10" fmla="*/ 11260976 w 11260976"/>
              <a:gd name="connsiteY10" fmla="*/ 309593 h 5922963"/>
              <a:gd name="connsiteX11" fmla="*/ 11260976 w 11260976"/>
              <a:gd name="connsiteY11" fmla="*/ 5613370 h 5922963"/>
              <a:gd name="connsiteX12" fmla="*/ 10951383 w 11260976"/>
              <a:gd name="connsiteY12" fmla="*/ 5922963 h 5922963"/>
              <a:gd name="connsiteX13" fmla="*/ 309593 w 11260976"/>
              <a:gd name="connsiteY13" fmla="*/ 5922963 h 5922963"/>
              <a:gd name="connsiteX14" fmla="*/ 0 w 11260976"/>
              <a:gd name="connsiteY14" fmla="*/ 5613370 h 5922963"/>
              <a:gd name="connsiteX15" fmla="*/ 0 w 11260976"/>
              <a:gd name="connsiteY15" fmla="*/ 309593 h 5922963"/>
              <a:gd name="connsiteX16" fmla="*/ 309593 w 11260976"/>
              <a:gd name="connsiteY16" fmla="*/ 0 h 592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260976" h="5922963">
                <a:moveTo>
                  <a:pt x="336522" y="196832"/>
                </a:moveTo>
                <a:cubicBezTo>
                  <a:pt x="266386" y="196832"/>
                  <a:pt x="209530" y="253688"/>
                  <a:pt x="209530" y="323824"/>
                </a:cubicBezTo>
                <a:lnTo>
                  <a:pt x="209530" y="5586441"/>
                </a:lnTo>
                <a:cubicBezTo>
                  <a:pt x="209530" y="5656577"/>
                  <a:pt x="266386" y="5713433"/>
                  <a:pt x="336522" y="5713433"/>
                </a:cubicBezTo>
                <a:lnTo>
                  <a:pt x="10938742" y="5713433"/>
                </a:lnTo>
                <a:cubicBezTo>
                  <a:pt x="11008878" y="5713433"/>
                  <a:pt x="11065734" y="5656577"/>
                  <a:pt x="11065734" y="5586441"/>
                </a:cubicBezTo>
                <a:lnTo>
                  <a:pt x="11065734" y="323824"/>
                </a:lnTo>
                <a:cubicBezTo>
                  <a:pt x="11065734" y="253688"/>
                  <a:pt x="11008878" y="196832"/>
                  <a:pt x="10938742" y="196832"/>
                </a:cubicBezTo>
                <a:close/>
                <a:moveTo>
                  <a:pt x="309593" y="0"/>
                </a:moveTo>
                <a:lnTo>
                  <a:pt x="10951383" y="0"/>
                </a:lnTo>
                <a:cubicBezTo>
                  <a:pt x="11122366" y="0"/>
                  <a:pt x="11260976" y="138610"/>
                  <a:pt x="11260976" y="309593"/>
                </a:cubicBezTo>
                <a:lnTo>
                  <a:pt x="11260976" y="5613370"/>
                </a:lnTo>
                <a:cubicBezTo>
                  <a:pt x="11260976" y="5784353"/>
                  <a:pt x="11122366" y="5922963"/>
                  <a:pt x="10951383" y="5922963"/>
                </a:cubicBezTo>
                <a:lnTo>
                  <a:pt x="309593" y="5922963"/>
                </a:lnTo>
                <a:cubicBezTo>
                  <a:pt x="138610" y="5922963"/>
                  <a:pt x="0" y="5784353"/>
                  <a:pt x="0" y="5613370"/>
                </a:cubicBezTo>
                <a:lnTo>
                  <a:pt x="0" y="309593"/>
                </a:lnTo>
                <a:cubicBezTo>
                  <a:pt x="0" y="138610"/>
                  <a:pt x="138610" y="0"/>
                  <a:pt x="30959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7" name="Rounded Rectangle 8">
            <a:extLst>
              <a:ext uri="{FF2B5EF4-FFF2-40B4-BE49-F238E27FC236}">
                <a16:creationId xmlns:a16="http://schemas.microsoft.com/office/drawing/2014/main" id="{966DF526-D5B1-4408-892B-11BD9F4B1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964" y="670965"/>
            <a:ext cx="10856204" cy="5516602"/>
          </a:xfrm>
          <a:prstGeom prst="roundRect">
            <a:avLst>
              <a:gd name="adj" fmla="val 2462"/>
            </a:avLst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E8F051-856B-4804-AA40-74E356D25ADB}"/>
              </a:ext>
            </a:extLst>
          </p:cNvPr>
          <p:cNvSpPr txBox="1"/>
          <p:nvPr/>
        </p:nvSpPr>
        <p:spPr>
          <a:xfrm>
            <a:off x="1068236" y="1023867"/>
            <a:ext cx="3793678" cy="33496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9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This is the Greek flag</a:t>
            </a:r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1AE03E22-BD2D-4737-87EE-13EE48DE5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1100" y="4629095"/>
            <a:ext cx="69494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351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ACAF1B-1997-4F01-80C3-7AEA9EBB1C0A}"/>
              </a:ext>
            </a:extLst>
          </p:cNvPr>
          <p:cNvSpPr txBox="1"/>
          <p:nvPr/>
        </p:nvSpPr>
        <p:spPr>
          <a:xfrm>
            <a:off x="4145870" y="648070"/>
            <a:ext cx="261891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b="1" dirty="0"/>
              <a:t>Greek words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F9183-64CE-431D-8372-A71DA45092C4}"/>
              </a:ext>
            </a:extLst>
          </p:cNvPr>
          <p:cNvSpPr txBox="1"/>
          <p:nvPr/>
        </p:nvSpPr>
        <p:spPr>
          <a:xfrm>
            <a:off x="2015227" y="1899821"/>
            <a:ext cx="686243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Hello							</a:t>
            </a:r>
            <a:r>
              <a:rPr lang="en-GB" sz="2200" b="1" dirty="0" err="1"/>
              <a:t>Yassou</a:t>
            </a:r>
            <a:r>
              <a:rPr lang="en-GB" sz="2200" b="1" dirty="0"/>
              <a:t>					</a:t>
            </a:r>
          </a:p>
          <a:p>
            <a:endParaRPr lang="en-GB" sz="2200" b="1" dirty="0"/>
          </a:p>
          <a:p>
            <a:r>
              <a:rPr lang="en-GB" sz="2200" b="1" dirty="0"/>
              <a:t>Goodbye						</a:t>
            </a:r>
            <a:r>
              <a:rPr lang="en-GB" sz="2200" b="1" dirty="0" err="1"/>
              <a:t>Adío</a:t>
            </a:r>
            <a:r>
              <a:rPr lang="en-GB" sz="2200" b="1" dirty="0"/>
              <a:t>			</a:t>
            </a:r>
          </a:p>
          <a:p>
            <a:endParaRPr lang="en-GB" sz="2200" b="1" dirty="0"/>
          </a:p>
          <a:p>
            <a:r>
              <a:rPr lang="en-GB" sz="2200" b="1" dirty="0"/>
              <a:t>Thankyou						</a:t>
            </a:r>
            <a:r>
              <a:rPr lang="en-GB" sz="2200" b="1" dirty="0" err="1">
                <a:solidFill>
                  <a:srgbClr val="222222"/>
                </a:solidFill>
                <a:latin typeface="arial" panose="020B0604020202020204" pitchFamily="34" charset="0"/>
              </a:rPr>
              <a:t>Efharistó</a:t>
            </a:r>
            <a:endParaRPr lang="en-GB" sz="2200" b="1" dirty="0"/>
          </a:p>
          <a:p>
            <a:endParaRPr lang="en-GB" sz="2200" b="1" dirty="0"/>
          </a:p>
          <a:p>
            <a:r>
              <a:rPr lang="en-GB" sz="2200" b="1" dirty="0"/>
              <a:t>Good morning					</a:t>
            </a:r>
            <a:r>
              <a:rPr lang="en-GB" sz="2200" b="1" dirty="0" err="1"/>
              <a:t>Kalimera</a:t>
            </a:r>
            <a:endParaRPr lang="en-GB" sz="2200" b="1" dirty="0"/>
          </a:p>
          <a:p>
            <a:endParaRPr lang="en-GB" sz="2200" b="1" dirty="0"/>
          </a:p>
          <a:p>
            <a:r>
              <a:rPr lang="en-GB" sz="2200" b="1" dirty="0"/>
              <a:t>Good night						</a:t>
            </a:r>
            <a:r>
              <a:rPr lang="en-GB" sz="2200" b="1" dirty="0" err="1"/>
              <a:t>kalinychta</a:t>
            </a:r>
            <a:r>
              <a:rPr lang="en-GB" dirty="0"/>
              <a:t>						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030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ubergine moussaka with cheese in dish">
            <a:extLst>
              <a:ext uri="{FF2B5EF4-FFF2-40B4-BE49-F238E27FC236}">
                <a16:creationId xmlns:a16="http://schemas.microsoft.com/office/drawing/2014/main" id="{A64343F9-035D-4CB5-A853-9F0020753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791" y="14148"/>
            <a:ext cx="37719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ABBB1C-25B2-49C3-92F3-0B860DA3B0FF}"/>
              </a:ext>
            </a:extLst>
          </p:cNvPr>
          <p:cNvSpPr txBox="1"/>
          <p:nvPr/>
        </p:nvSpPr>
        <p:spPr>
          <a:xfrm>
            <a:off x="2547797" y="495300"/>
            <a:ext cx="414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Greek food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28A96-837D-486F-A1CD-5D8505712AB5}"/>
              </a:ext>
            </a:extLst>
          </p:cNvPr>
          <p:cNvSpPr txBox="1"/>
          <p:nvPr/>
        </p:nvSpPr>
        <p:spPr>
          <a:xfrm>
            <a:off x="7973552" y="2156903"/>
            <a:ext cx="414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moussaka</a:t>
            </a:r>
          </a:p>
        </p:txBody>
      </p:sp>
      <p:pic>
        <p:nvPicPr>
          <p:cNvPr id="3076" name="Picture 4" descr="Whole roast fish in dish ">
            <a:extLst>
              <a:ext uri="{FF2B5EF4-FFF2-40B4-BE49-F238E27FC236}">
                <a16:creationId xmlns:a16="http://schemas.microsoft.com/office/drawing/2014/main" id="{4868B591-93D2-49CF-AFB1-903F2EAD7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4" y="2676524"/>
            <a:ext cx="3867151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88BE45-4B3A-4754-AE7A-A9BAD52AB011}"/>
              </a:ext>
            </a:extLst>
          </p:cNvPr>
          <p:cNvSpPr txBox="1"/>
          <p:nvPr/>
        </p:nvSpPr>
        <p:spPr>
          <a:xfrm>
            <a:off x="8097377" y="4852478"/>
            <a:ext cx="414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Grilled fresh fish</a:t>
            </a:r>
          </a:p>
        </p:txBody>
      </p:sp>
      <p:pic>
        <p:nvPicPr>
          <p:cNvPr id="3078" name="Picture 6" descr="Feta in Greek salad with souvlaki">
            <a:extLst>
              <a:ext uri="{FF2B5EF4-FFF2-40B4-BE49-F238E27FC236}">
                <a16:creationId xmlns:a16="http://schemas.microsoft.com/office/drawing/2014/main" id="{03831914-F802-4D5F-B85D-3D6B37287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090612"/>
            <a:ext cx="439102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945C8E-7DF7-4121-98D9-030CEF6058F6}"/>
              </a:ext>
            </a:extLst>
          </p:cNvPr>
          <p:cNvSpPr txBox="1"/>
          <p:nvPr/>
        </p:nvSpPr>
        <p:spPr>
          <a:xfrm>
            <a:off x="105902" y="3423728"/>
            <a:ext cx="414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Feta cheese salad</a:t>
            </a:r>
          </a:p>
        </p:txBody>
      </p:sp>
      <p:pic>
        <p:nvPicPr>
          <p:cNvPr id="3080" name="Picture 8" descr="Olive in bowl with bread">
            <a:extLst>
              <a:ext uri="{FF2B5EF4-FFF2-40B4-BE49-F238E27FC236}">
                <a16:creationId xmlns:a16="http://schemas.microsoft.com/office/drawing/2014/main" id="{05C4218B-D7E3-4F9A-A4AC-9EBECC2C0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4" y="3881437"/>
            <a:ext cx="4371975" cy="2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0CDB37-2896-42C0-95E1-A7B552E740B6}"/>
              </a:ext>
            </a:extLst>
          </p:cNvPr>
          <p:cNvSpPr txBox="1"/>
          <p:nvPr/>
        </p:nvSpPr>
        <p:spPr>
          <a:xfrm>
            <a:off x="258302" y="6176453"/>
            <a:ext cx="414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Fresh olives in olive oil</a:t>
            </a:r>
          </a:p>
        </p:txBody>
      </p:sp>
    </p:spTree>
    <p:extLst>
      <p:ext uri="{BB962C8B-B14F-4D97-AF65-F5344CB8AC3E}">
        <p14:creationId xmlns:p14="http://schemas.microsoft.com/office/powerpoint/2010/main" val="2382904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D1ECF7-6BB3-4A43-AB5F-2A54F4B80078}"/>
              </a:ext>
            </a:extLst>
          </p:cNvPr>
          <p:cNvSpPr txBox="1"/>
          <p:nvPr/>
        </p:nvSpPr>
        <p:spPr>
          <a:xfrm>
            <a:off x="3206411" y="428625"/>
            <a:ext cx="43338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/>
              <a:t>Greek Gods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3198EB-7644-45C9-9367-69E3619F2E36}"/>
              </a:ext>
            </a:extLst>
          </p:cNvPr>
          <p:cNvSpPr/>
          <p:nvPr/>
        </p:nvSpPr>
        <p:spPr>
          <a:xfrm>
            <a:off x="654798" y="1149201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222222"/>
                </a:solidFill>
                <a:latin typeface="arial" panose="020B0604020202020204" pitchFamily="34" charset="0"/>
              </a:rPr>
              <a:t>Zeus</a:t>
            </a:r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. God of the Sky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CF439F-A826-4CB9-97F9-77AB569C5AE2}"/>
              </a:ext>
            </a:extLst>
          </p:cNvPr>
          <p:cNvSpPr/>
          <p:nvPr/>
        </p:nvSpPr>
        <p:spPr>
          <a:xfrm>
            <a:off x="648066" y="1948194"/>
            <a:ext cx="5311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222222"/>
                </a:solidFill>
                <a:latin typeface="arial" panose="020B0604020202020204" pitchFamily="34" charset="0"/>
              </a:rPr>
              <a:t>Hera</a:t>
            </a:r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. Goddess of Marriage, Mothers and Families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4DD678-3445-4B05-B34F-4A3BE8E3E1A5}"/>
              </a:ext>
            </a:extLst>
          </p:cNvPr>
          <p:cNvSpPr/>
          <p:nvPr/>
        </p:nvSpPr>
        <p:spPr>
          <a:xfrm>
            <a:off x="844668" y="3244334"/>
            <a:ext cx="2903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222222"/>
                </a:solidFill>
                <a:latin typeface="arial" panose="020B0604020202020204" pitchFamily="34" charset="0"/>
              </a:rPr>
              <a:t>Poseidon</a:t>
            </a:r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. God of the Sea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EAF66A-8867-4C06-88EF-BF1376FFA128}"/>
              </a:ext>
            </a:extLst>
          </p:cNvPr>
          <p:cNvSpPr/>
          <p:nvPr/>
        </p:nvSpPr>
        <p:spPr>
          <a:xfrm>
            <a:off x="958780" y="4602616"/>
            <a:ext cx="4208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222222"/>
                </a:solidFill>
                <a:latin typeface="arial" panose="020B0604020202020204" pitchFamily="34" charset="0"/>
              </a:rPr>
              <a:t>Demeter</a:t>
            </a:r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. Goddess of Agriculture 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47089F-664C-4440-BC91-173941F7F99F}"/>
              </a:ext>
            </a:extLst>
          </p:cNvPr>
          <p:cNvSpPr/>
          <p:nvPr/>
        </p:nvSpPr>
        <p:spPr>
          <a:xfrm>
            <a:off x="1097069" y="5605798"/>
            <a:ext cx="20612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222222"/>
                </a:solidFill>
                <a:latin typeface="arial" panose="020B0604020202020204" pitchFamily="34" charset="0"/>
              </a:rPr>
              <a:t>Ares</a:t>
            </a:r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. God of War 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38F203-D9BC-45B4-8961-54301CC143C7}"/>
              </a:ext>
            </a:extLst>
          </p:cNvPr>
          <p:cNvSpPr/>
          <p:nvPr/>
        </p:nvSpPr>
        <p:spPr>
          <a:xfrm>
            <a:off x="6246963" y="1149201"/>
            <a:ext cx="5344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222222"/>
                </a:solidFill>
                <a:latin typeface="arial" panose="020B0604020202020204" pitchFamily="34" charset="0"/>
              </a:rPr>
              <a:t>Athena</a:t>
            </a:r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. Goddess of Wisdom, War, and Useful Arts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B7B6D0-B005-4217-B31A-F2E1605AE937}"/>
              </a:ext>
            </a:extLst>
          </p:cNvPr>
          <p:cNvSpPr txBox="1"/>
          <p:nvPr/>
        </p:nvSpPr>
        <p:spPr>
          <a:xfrm>
            <a:off x="6249880" y="1953089"/>
            <a:ext cx="4385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Apollo</a:t>
            </a:r>
            <a:r>
              <a:rPr lang="en-GB" dirty="0"/>
              <a:t> .god of </a:t>
            </a:r>
            <a:r>
              <a:rPr lang="en-GB" dirty="0" err="1"/>
              <a:t>Archery,Music</a:t>
            </a:r>
            <a:r>
              <a:rPr lang="en-GB" dirty="0"/>
              <a:t> and Dance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9C393F-3F46-46F2-AE41-7CC371DB860A}"/>
              </a:ext>
            </a:extLst>
          </p:cNvPr>
          <p:cNvSpPr txBox="1"/>
          <p:nvPr/>
        </p:nvSpPr>
        <p:spPr>
          <a:xfrm>
            <a:off x="5752730" y="2991775"/>
            <a:ext cx="433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Artemis</a:t>
            </a:r>
            <a:r>
              <a:rPr lang="en-GB" dirty="0"/>
              <a:t>. God of  </a:t>
            </a:r>
            <a:r>
              <a:rPr lang="en-GB" dirty="0" err="1"/>
              <a:t>hunt,the</a:t>
            </a:r>
            <a:r>
              <a:rPr lang="en-GB" dirty="0"/>
              <a:t> wildness, wild animals and the moon.</a:t>
            </a:r>
          </a:p>
        </p:txBody>
      </p:sp>
      <p:pic>
        <p:nvPicPr>
          <p:cNvPr id="4098" name="Picture 2" descr="Greek gods">
            <a:extLst>
              <a:ext uri="{FF2B5EF4-FFF2-40B4-BE49-F238E27FC236}">
                <a16:creationId xmlns:a16="http://schemas.microsoft.com/office/drawing/2014/main" id="{837015B2-AEBA-41E0-9039-D060DC822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355" y="4172508"/>
            <a:ext cx="4605485" cy="245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50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F7FD9B28-D4CE-4960-9CA8-20C433BC2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36" name="Freeform 5">
              <a:extLst>
                <a:ext uri="{FF2B5EF4-FFF2-40B4-BE49-F238E27FC236}">
                  <a16:creationId xmlns:a16="http://schemas.microsoft.com/office/drawing/2014/main" id="{4C755812-A347-4BC6-99B0-4F9005146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37" name="Freeform 15">
              <a:extLst>
                <a:ext uri="{FF2B5EF4-FFF2-40B4-BE49-F238E27FC236}">
                  <a16:creationId xmlns:a16="http://schemas.microsoft.com/office/drawing/2014/main" id="{C01C931E-CA16-482B-862A-5CC7FD0E9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D7B5CF36-88AE-4085-B580-4618B4828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5450FF14-6377-4F15-A50C-6E804489FF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43AE9F-A6E0-45F0-8535-5A3BA081CB2A}"/>
              </a:ext>
            </a:extLst>
          </p:cNvPr>
          <p:cNvSpPr txBox="1"/>
          <p:nvPr/>
        </p:nvSpPr>
        <p:spPr>
          <a:xfrm>
            <a:off x="7826514" y="568345"/>
            <a:ext cx="3877757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culture</a:t>
            </a:r>
          </a:p>
        </p:txBody>
      </p:sp>
      <p:sp>
        <p:nvSpPr>
          <p:cNvPr id="143" name="Rounded Rectangle 13">
            <a:extLst>
              <a:ext uri="{FF2B5EF4-FFF2-40B4-BE49-F238E27FC236}">
                <a16:creationId xmlns:a16="http://schemas.microsoft.com/office/drawing/2014/main" id="{3A3A5C02-9E21-4315-9391-21C9E66CB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229" y="1534308"/>
            <a:ext cx="6494910" cy="4358546"/>
          </a:xfrm>
          <a:prstGeom prst="roundRect">
            <a:avLst>
              <a:gd name="adj" fmla="val 2462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Image result for greek culture">
            <a:extLst>
              <a:ext uri="{FF2B5EF4-FFF2-40B4-BE49-F238E27FC236}">
                <a16:creationId xmlns:a16="http://schemas.microsoft.com/office/drawing/2014/main" id="{428C18EA-72A7-432C-8BEB-848A9BB9A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8585" y="1865552"/>
            <a:ext cx="5532375" cy="370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4F67D375-84C5-4EFB-AF77-DE352BC52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26514" y="2176009"/>
            <a:ext cx="387775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F8C4F82-FFC7-4822-8DB9-3258DF6B5F2B}"/>
              </a:ext>
            </a:extLst>
          </p:cNvPr>
          <p:cNvSpPr txBox="1"/>
          <p:nvPr/>
        </p:nvSpPr>
        <p:spPr>
          <a:xfrm>
            <a:off x="7826514" y="2438400"/>
            <a:ext cx="3877757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320040" defTabSz="914400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</a:pP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The Greeks are religious, they are family orientated, they enjoy outdoor cooking and are very friendly</a:t>
            </a:r>
          </a:p>
          <a:p>
            <a:pPr indent="-320040" defTabSz="914400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</a:pP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indent="-320040" defTabSz="914400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</a:pP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 want to go to Greece on holiday </a:t>
            </a:r>
          </a:p>
          <a:p>
            <a:pPr indent="-320040" defTabSz="914400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</a:pP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691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rete">
            <a:extLst>
              <a:ext uri="{FF2B5EF4-FFF2-40B4-BE49-F238E27FC236}">
                <a16:creationId xmlns:a16="http://schemas.microsoft.com/office/drawing/2014/main" id="{C548A931-63B3-492E-B8EE-5F06ED52C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073" y="4706118"/>
            <a:ext cx="2796376" cy="177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4685BD-8E85-4878-8936-0ECB4ADAAB8A}"/>
              </a:ext>
            </a:extLst>
          </p:cNvPr>
          <p:cNvSpPr txBox="1"/>
          <p:nvPr/>
        </p:nvSpPr>
        <p:spPr>
          <a:xfrm>
            <a:off x="2900362" y="514350"/>
            <a:ext cx="639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Places to visit in Greece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61CF4-84E3-4CE6-985D-1BB0DD2FB854}"/>
              </a:ext>
            </a:extLst>
          </p:cNvPr>
          <p:cNvSpPr txBox="1"/>
          <p:nvPr/>
        </p:nvSpPr>
        <p:spPr>
          <a:xfrm>
            <a:off x="2991775" y="5113545"/>
            <a:ext cx="1988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Crete</a:t>
            </a:r>
          </a:p>
        </p:txBody>
      </p:sp>
      <p:pic>
        <p:nvPicPr>
          <p:cNvPr id="6148" name="Picture 4" descr="Athens">
            <a:extLst>
              <a:ext uri="{FF2B5EF4-FFF2-40B4-BE49-F238E27FC236}">
                <a16:creationId xmlns:a16="http://schemas.microsoft.com/office/drawing/2014/main" id="{495A73EB-535E-46C7-BFA3-2A31AE7A6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416" y="1132766"/>
            <a:ext cx="3629763" cy="243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E49A1C-EEF5-4E93-9336-C4AC9C0A8C82}"/>
              </a:ext>
            </a:extLst>
          </p:cNvPr>
          <p:cNvSpPr txBox="1"/>
          <p:nvPr/>
        </p:nvSpPr>
        <p:spPr>
          <a:xfrm>
            <a:off x="7776839" y="1779097"/>
            <a:ext cx="258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ATHENS!!! IS THE CAPITAL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82DDA1-49EB-4DA8-8FC1-951AAA6FE215}"/>
              </a:ext>
            </a:extLst>
          </p:cNvPr>
          <p:cNvSpPr txBox="1"/>
          <p:nvPr/>
        </p:nvSpPr>
        <p:spPr>
          <a:xfrm>
            <a:off x="3863255" y="3760299"/>
            <a:ext cx="258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Some Greek islands</a:t>
            </a:r>
          </a:p>
        </p:txBody>
      </p:sp>
      <p:pic>
        <p:nvPicPr>
          <p:cNvPr id="6150" name="Picture 6" descr="#1 of Best Greek Islands">
            <a:extLst>
              <a:ext uri="{FF2B5EF4-FFF2-40B4-BE49-F238E27FC236}">
                <a16:creationId xmlns:a16="http://schemas.microsoft.com/office/drawing/2014/main" id="{C378EE97-CAE4-48D4-BCF5-044E65B5D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763" y="4609028"/>
            <a:ext cx="2806679" cy="187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E43C59-2E9C-456A-A0CB-2FEBBE8EA286}"/>
              </a:ext>
            </a:extLst>
          </p:cNvPr>
          <p:cNvSpPr txBox="1"/>
          <p:nvPr/>
        </p:nvSpPr>
        <p:spPr>
          <a:xfrm>
            <a:off x="6775154" y="5265945"/>
            <a:ext cx="1988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Santorini</a:t>
            </a:r>
          </a:p>
        </p:txBody>
      </p:sp>
      <p:pic>
        <p:nvPicPr>
          <p:cNvPr id="6152" name="Picture 8" descr="Corfu">
            <a:extLst>
              <a:ext uri="{FF2B5EF4-FFF2-40B4-BE49-F238E27FC236}">
                <a16:creationId xmlns:a16="http://schemas.microsoft.com/office/drawing/2014/main" id="{DF663926-E14B-4823-89C3-1C9412C23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106" y="4531224"/>
            <a:ext cx="2929514" cy="194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0BACE7-BED3-4591-B68B-36F63FAB89C7}"/>
              </a:ext>
            </a:extLst>
          </p:cNvPr>
          <p:cNvSpPr txBox="1"/>
          <p:nvPr/>
        </p:nvSpPr>
        <p:spPr>
          <a:xfrm>
            <a:off x="10680404" y="5418345"/>
            <a:ext cx="1988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Corfu</a:t>
            </a:r>
          </a:p>
        </p:txBody>
      </p:sp>
    </p:spTree>
    <p:extLst>
      <p:ext uri="{BB962C8B-B14F-4D97-AF65-F5344CB8AC3E}">
        <p14:creationId xmlns:p14="http://schemas.microsoft.com/office/powerpoint/2010/main" val="2679583268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FDCEC8A120464F941575167817A5D5" ma:contentTypeVersion="13" ma:contentTypeDescription="Create a new document." ma:contentTypeScope="" ma:versionID="af979590151b8a820f9ab8c0ca3429c8">
  <xsd:schema xmlns:xsd="http://www.w3.org/2001/XMLSchema" xmlns:xs="http://www.w3.org/2001/XMLSchema" xmlns:p="http://schemas.microsoft.com/office/2006/metadata/properties" xmlns:ns3="1469cdfa-4cc3-44ec-8e73-58c0e185b7fd" xmlns:ns4="30fd138c-7b79-4ebc-a5c5-229d02d414bc" targetNamespace="http://schemas.microsoft.com/office/2006/metadata/properties" ma:root="true" ma:fieldsID="265586c84124b59d43fbd85e30beea04" ns3:_="" ns4:_="">
    <xsd:import namespace="1469cdfa-4cc3-44ec-8e73-58c0e185b7fd"/>
    <xsd:import namespace="30fd138c-7b79-4ebc-a5c5-229d02d414b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9cdfa-4cc3-44ec-8e73-58c0e185b7f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fd138c-7b79-4ebc-a5c5-229d02d414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58E341-D111-4B63-9D58-03762744DF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69cdfa-4cc3-44ec-8e73-58c0e185b7fd"/>
    <ds:schemaRef ds:uri="30fd138c-7b79-4ebc-a5c5-229d02d414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B5D0BB-3F0E-45DC-BFF4-EEEFD7A5CE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AC94C2-3351-4ADA-A3D6-DBECEF2D9C34}">
  <ds:schemaRefs>
    <ds:schemaRef ds:uri="http://purl.org/dc/dcmitype/"/>
    <ds:schemaRef ds:uri="30fd138c-7b79-4ebc-a5c5-229d02d414bc"/>
    <ds:schemaRef ds:uri="http://purl.org/dc/terms/"/>
    <ds:schemaRef ds:uri="http://schemas.microsoft.com/office/2006/metadata/properties"/>
    <ds:schemaRef ds:uri="1469cdfa-4cc3-44ec-8e73-58c0e185b7fd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197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Schoolbook</vt:lpstr>
      <vt:lpstr>Corbel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Holroyd</dc:creator>
  <cp:lastModifiedBy>Mr T Cooper</cp:lastModifiedBy>
  <cp:revision>10</cp:revision>
  <dcterms:created xsi:type="dcterms:W3CDTF">2020-04-06T10:43:27Z</dcterms:created>
  <dcterms:modified xsi:type="dcterms:W3CDTF">2020-04-20T10:29:04Z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0x01010095FDCEC8A120464F941575167817A5D5</vt:lpwstr>
  </property>
</Properties>
</file>