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Bryndan Write" panose="020B0604020202020204" charset="0"/>
      <p:regular r:id="rId18"/>
    </p:embeddedFont>
    <p:embeddedFont>
      <p:font typeface="Calibri" panose="020F0502020204030204" pitchFamily="34" charset="0"/>
      <p:regular r:id="rId19"/>
      <p:bold r:id="rId20"/>
      <p:italic r:id="rId21"/>
      <p:boldItalic r:id="rId22"/>
    </p:embeddedFont>
    <p:embeddedFont>
      <p:font typeface="Canva Sans" panose="020B0604020202020204" charset="0"/>
      <p:regular r:id="rId23"/>
    </p:embeddedFont>
    <p:embeddedFont>
      <p:font typeface="Canva Sans Bold" panose="020B0604020202020204" charset="0"/>
      <p:regular r:id="rId24"/>
    </p:embeddedFont>
    <p:embeddedFont>
      <p:font typeface="Open Sans" panose="020B0604020202020204" charset="0"/>
      <p:regular r:id="rId25"/>
    </p:embeddedFont>
    <p:embeddedFont>
      <p:font typeface="Open Sans 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9" d="100"/>
          <a:sy n="49" d="100"/>
        </p:scale>
        <p:origin x="38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2.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7.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9.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7.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6.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6.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1D3E9"/>
        </a:solidFill>
        <a:effectLst/>
      </p:bgPr>
    </p:bg>
    <p:spTree>
      <p:nvGrpSpPr>
        <p:cNvPr id="1" name=""/>
        <p:cNvGrpSpPr/>
        <p:nvPr/>
      </p:nvGrpSpPr>
      <p:grpSpPr>
        <a:xfrm>
          <a:off x="0" y="0"/>
          <a:ext cx="0" cy="0"/>
          <a:chOff x="0" y="0"/>
          <a:chExt cx="0" cy="0"/>
        </a:xfrm>
      </p:grpSpPr>
      <p:sp>
        <p:nvSpPr>
          <p:cNvPr id="2" name="Freeform 2"/>
          <p:cNvSpPr/>
          <p:nvPr/>
        </p:nvSpPr>
        <p:spPr>
          <a:xfrm>
            <a:off x="-4624421" y="-3009940"/>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78178">
            <a:off x="-1838303" y="-1753558"/>
            <a:ext cx="4091634" cy="4114800"/>
          </a:xfrm>
          <a:custGeom>
            <a:avLst/>
            <a:gdLst/>
            <a:ahLst/>
            <a:cxnLst/>
            <a:rect l="l" t="t" r="r" b="b"/>
            <a:pathLst>
              <a:path w="4091634" h="4114800">
                <a:moveTo>
                  <a:pt x="0" y="0"/>
                </a:moveTo>
                <a:lnTo>
                  <a:pt x="4091635" y="0"/>
                </a:lnTo>
                <a:lnTo>
                  <a:pt x="40916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36066" y="7679255"/>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278178">
            <a:off x="8848796" y="8730950"/>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432978" y="-6448498"/>
            <a:ext cx="12651359" cy="9949883"/>
          </a:xfrm>
          <a:custGeom>
            <a:avLst/>
            <a:gdLst/>
            <a:ahLst/>
            <a:cxnLst/>
            <a:rect l="l" t="t" r="r" b="b"/>
            <a:pathLst>
              <a:path w="12651359" h="9949883">
                <a:moveTo>
                  <a:pt x="0" y="0"/>
                </a:moveTo>
                <a:lnTo>
                  <a:pt x="12651359" y="0"/>
                </a:lnTo>
                <a:lnTo>
                  <a:pt x="12651359" y="9949882"/>
                </a:lnTo>
                <a:lnTo>
                  <a:pt x="0" y="9949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4278178">
            <a:off x="15011376" y="-2889401"/>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3170130" y="-1338497"/>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29899" y="9258300"/>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671977" y="0"/>
            <a:ext cx="3086680" cy="2676994"/>
          </a:xfrm>
          <a:custGeom>
            <a:avLst/>
            <a:gdLst/>
            <a:ahLst/>
            <a:cxnLst/>
            <a:rect l="l" t="t" r="r" b="b"/>
            <a:pathLst>
              <a:path w="3086680" h="2676994">
                <a:moveTo>
                  <a:pt x="0" y="0"/>
                </a:moveTo>
                <a:lnTo>
                  <a:pt x="3086681" y="0"/>
                </a:lnTo>
                <a:lnTo>
                  <a:pt x="3086681"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2447524" y="8539397"/>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95000" y="2430662"/>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963021" y="-2057400"/>
            <a:ext cx="2005030" cy="4114800"/>
          </a:xfrm>
          <a:custGeom>
            <a:avLst/>
            <a:gdLst/>
            <a:ahLst/>
            <a:cxnLst/>
            <a:rect l="l" t="t" r="r" b="b"/>
            <a:pathLst>
              <a:path w="2005030" h="4114800">
                <a:moveTo>
                  <a:pt x="0" y="0"/>
                </a:moveTo>
                <a:lnTo>
                  <a:pt x="2005030" y="0"/>
                </a:lnTo>
                <a:lnTo>
                  <a:pt x="20050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904653" y="760059"/>
            <a:ext cx="16478694" cy="8766882"/>
            <a:chOff x="0" y="0"/>
            <a:chExt cx="4340068" cy="2308973"/>
          </a:xfrm>
        </p:grpSpPr>
        <p:sp>
          <p:nvSpPr>
            <p:cNvPr id="15" name="Freeform 15"/>
            <p:cNvSpPr/>
            <p:nvPr/>
          </p:nvSpPr>
          <p:spPr>
            <a:xfrm>
              <a:off x="0" y="0"/>
              <a:ext cx="4340068" cy="2308973"/>
            </a:xfrm>
            <a:custGeom>
              <a:avLst/>
              <a:gdLst/>
              <a:ahLst/>
              <a:cxnLst/>
              <a:rect l="l" t="t" r="r" b="b"/>
              <a:pathLst>
                <a:path w="4340068" h="2308973">
                  <a:moveTo>
                    <a:pt x="13155" y="0"/>
                  </a:moveTo>
                  <a:lnTo>
                    <a:pt x="4326913" y="0"/>
                  </a:lnTo>
                  <a:cubicBezTo>
                    <a:pt x="4334178" y="0"/>
                    <a:pt x="4340068" y="5890"/>
                    <a:pt x="4340068" y="13155"/>
                  </a:cubicBezTo>
                  <a:lnTo>
                    <a:pt x="4340068" y="2295818"/>
                  </a:lnTo>
                  <a:cubicBezTo>
                    <a:pt x="4340068" y="2303083"/>
                    <a:pt x="4334178" y="2308973"/>
                    <a:pt x="4326913" y="2308973"/>
                  </a:cubicBezTo>
                  <a:lnTo>
                    <a:pt x="13155" y="2308973"/>
                  </a:lnTo>
                  <a:cubicBezTo>
                    <a:pt x="5890" y="2308973"/>
                    <a:pt x="0" y="2303083"/>
                    <a:pt x="0" y="2295818"/>
                  </a:cubicBezTo>
                  <a:lnTo>
                    <a:pt x="0" y="13155"/>
                  </a:lnTo>
                  <a:cubicBezTo>
                    <a:pt x="0" y="5890"/>
                    <a:pt x="5890" y="0"/>
                    <a:pt x="13155" y="0"/>
                  </a:cubicBezTo>
                  <a:close/>
                </a:path>
              </a:pathLst>
            </a:custGeom>
            <a:solidFill>
              <a:srgbClr val="FFFFFF">
                <a:alpha val="84706"/>
              </a:srgbClr>
            </a:solidFill>
          </p:spPr>
        </p:sp>
        <p:sp>
          <p:nvSpPr>
            <p:cNvPr id="16" name="TextBox 16"/>
            <p:cNvSpPr txBox="1"/>
            <p:nvPr/>
          </p:nvSpPr>
          <p:spPr>
            <a:xfrm>
              <a:off x="0" y="-38100"/>
              <a:ext cx="4340068" cy="2347073"/>
            </a:xfrm>
            <a:prstGeom prst="rect">
              <a:avLst/>
            </a:prstGeom>
          </p:spPr>
          <p:txBody>
            <a:bodyPr lIns="50800" tIns="50800" rIns="50800" bIns="50800" rtlCol="0" anchor="ctr"/>
            <a:lstStyle/>
            <a:p>
              <a:pPr algn="l">
                <a:lnSpc>
                  <a:spcPts val="2659"/>
                </a:lnSpc>
                <a:spcBef>
                  <a:spcPct val="0"/>
                </a:spcBef>
              </a:pPr>
              <a:endParaRPr/>
            </a:p>
          </p:txBody>
        </p:sp>
      </p:grpSp>
      <p:sp>
        <p:nvSpPr>
          <p:cNvPr id="17" name="Freeform 17"/>
          <p:cNvSpPr/>
          <p:nvPr/>
        </p:nvSpPr>
        <p:spPr>
          <a:xfrm>
            <a:off x="438359"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6551834"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6551834"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561176"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a:off x="7506950" y="3928110"/>
            <a:ext cx="2472427" cy="2445694"/>
          </a:xfrm>
          <a:custGeom>
            <a:avLst/>
            <a:gdLst/>
            <a:ahLst/>
            <a:cxnLst/>
            <a:rect l="l" t="t" r="r" b="b"/>
            <a:pathLst>
              <a:path w="2472427" h="2445694">
                <a:moveTo>
                  <a:pt x="0" y="0"/>
                </a:moveTo>
                <a:lnTo>
                  <a:pt x="2472428" y="0"/>
                </a:lnTo>
                <a:lnTo>
                  <a:pt x="2472428" y="2445694"/>
                </a:lnTo>
                <a:lnTo>
                  <a:pt x="0" y="2445694"/>
                </a:lnTo>
                <a:lnTo>
                  <a:pt x="0" y="0"/>
                </a:lnTo>
                <a:close/>
              </a:path>
            </a:pathLst>
          </a:custGeom>
          <a:blipFill>
            <a:blip r:embed="rId12"/>
            <a:stretch>
              <a:fillRect l="-1136" r="-198740" b="-369"/>
            </a:stretch>
          </a:blipFill>
        </p:spPr>
      </p:sp>
      <p:sp>
        <p:nvSpPr>
          <p:cNvPr id="22" name="TextBox 22"/>
          <p:cNvSpPr txBox="1"/>
          <p:nvPr/>
        </p:nvSpPr>
        <p:spPr>
          <a:xfrm>
            <a:off x="2204597" y="6553400"/>
            <a:ext cx="14676878" cy="1807167"/>
          </a:xfrm>
          <a:prstGeom prst="rect">
            <a:avLst/>
          </a:prstGeom>
        </p:spPr>
        <p:txBody>
          <a:bodyPr lIns="0" tIns="0" rIns="0" bIns="0" rtlCol="0" anchor="t">
            <a:spAutoFit/>
          </a:bodyPr>
          <a:lstStyle/>
          <a:p>
            <a:pPr algn="ctr">
              <a:lnSpc>
                <a:spcPts val="6273"/>
              </a:lnSpc>
            </a:pPr>
            <a:r>
              <a:rPr lang="en-US" sz="8836">
                <a:solidFill>
                  <a:srgbClr val="446497"/>
                </a:solidFill>
                <a:latin typeface="Bryndan Write"/>
                <a:ea typeface="Bryndan Write"/>
                <a:cs typeface="Bryndan Write"/>
                <a:sym typeface="Bryndan Write"/>
              </a:rPr>
              <a:t>Brown and Yellow Ducklings’ Classes</a:t>
            </a:r>
          </a:p>
        </p:txBody>
      </p:sp>
      <p:sp>
        <p:nvSpPr>
          <p:cNvPr id="23" name="TextBox 23"/>
          <p:cNvSpPr txBox="1"/>
          <p:nvPr/>
        </p:nvSpPr>
        <p:spPr>
          <a:xfrm>
            <a:off x="1785104" y="1619250"/>
            <a:ext cx="15022592" cy="2461260"/>
          </a:xfrm>
          <a:prstGeom prst="rect">
            <a:avLst/>
          </a:prstGeom>
        </p:spPr>
        <p:txBody>
          <a:bodyPr lIns="0" tIns="0" rIns="0" bIns="0" rtlCol="0" anchor="t">
            <a:spAutoFit/>
          </a:bodyPr>
          <a:lstStyle/>
          <a:p>
            <a:pPr algn="ctr">
              <a:lnSpc>
                <a:spcPts val="8519"/>
              </a:lnSpc>
            </a:pPr>
            <a:r>
              <a:rPr lang="en-US" sz="12000">
                <a:solidFill>
                  <a:srgbClr val="446497"/>
                </a:solidFill>
                <a:latin typeface="Bryndan Write"/>
                <a:ea typeface="Bryndan Write"/>
                <a:cs typeface="Bryndan Write"/>
                <a:sym typeface="Bryndan Write"/>
              </a:rPr>
              <a:t>Welcome to Reception at Carleton Green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1D3E9"/>
        </a:solidFill>
        <a:effectLst/>
      </p:bgPr>
    </p:bg>
    <p:spTree>
      <p:nvGrpSpPr>
        <p:cNvPr id="1" name=""/>
        <p:cNvGrpSpPr/>
        <p:nvPr/>
      </p:nvGrpSpPr>
      <p:grpSpPr>
        <a:xfrm>
          <a:off x="0" y="0"/>
          <a:ext cx="0" cy="0"/>
          <a:chOff x="0" y="0"/>
          <a:chExt cx="0" cy="0"/>
        </a:xfrm>
      </p:grpSpPr>
      <p:sp>
        <p:nvSpPr>
          <p:cNvPr id="2" name="Freeform 2"/>
          <p:cNvSpPr/>
          <p:nvPr/>
        </p:nvSpPr>
        <p:spPr>
          <a:xfrm>
            <a:off x="-4624421" y="-3009940"/>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78178">
            <a:off x="-1838303" y="-1753558"/>
            <a:ext cx="4091634" cy="4114800"/>
          </a:xfrm>
          <a:custGeom>
            <a:avLst/>
            <a:gdLst/>
            <a:ahLst/>
            <a:cxnLst/>
            <a:rect l="l" t="t" r="r" b="b"/>
            <a:pathLst>
              <a:path w="4091634" h="4114800">
                <a:moveTo>
                  <a:pt x="0" y="0"/>
                </a:moveTo>
                <a:lnTo>
                  <a:pt x="4091635" y="0"/>
                </a:lnTo>
                <a:lnTo>
                  <a:pt x="40916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36066" y="7679255"/>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278178">
            <a:off x="8848796" y="8730950"/>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432978" y="-6448498"/>
            <a:ext cx="12651359" cy="9949883"/>
          </a:xfrm>
          <a:custGeom>
            <a:avLst/>
            <a:gdLst/>
            <a:ahLst/>
            <a:cxnLst/>
            <a:rect l="l" t="t" r="r" b="b"/>
            <a:pathLst>
              <a:path w="12651359" h="9949883">
                <a:moveTo>
                  <a:pt x="0" y="0"/>
                </a:moveTo>
                <a:lnTo>
                  <a:pt x="12651359" y="0"/>
                </a:lnTo>
                <a:lnTo>
                  <a:pt x="12651359" y="9949882"/>
                </a:lnTo>
                <a:lnTo>
                  <a:pt x="0" y="9949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4278178">
            <a:off x="15011376" y="-2889401"/>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3170130" y="-1338497"/>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29899" y="9258300"/>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671977" y="0"/>
            <a:ext cx="3086680" cy="2676994"/>
          </a:xfrm>
          <a:custGeom>
            <a:avLst/>
            <a:gdLst/>
            <a:ahLst/>
            <a:cxnLst/>
            <a:rect l="l" t="t" r="r" b="b"/>
            <a:pathLst>
              <a:path w="3086680" h="2676994">
                <a:moveTo>
                  <a:pt x="0" y="0"/>
                </a:moveTo>
                <a:lnTo>
                  <a:pt x="3086681" y="0"/>
                </a:lnTo>
                <a:lnTo>
                  <a:pt x="3086681"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2447524" y="8539397"/>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95000" y="2430662"/>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963021" y="-2057400"/>
            <a:ext cx="2005030" cy="4114800"/>
          </a:xfrm>
          <a:custGeom>
            <a:avLst/>
            <a:gdLst/>
            <a:ahLst/>
            <a:cxnLst/>
            <a:rect l="l" t="t" r="r" b="b"/>
            <a:pathLst>
              <a:path w="2005030" h="4114800">
                <a:moveTo>
                  <a:pt x="0" y="0"/>
                </a:moveTo>
                <a:lnTo>
                  <a:pt x="2005030" y="0"/>
                </a:lnTo>
                <a:lnTo>
                  <a:pt x="20050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904653" y="760059"/>
            <a:ext cx="16478694" cy="8766882"/>
            <a:chOff x="0" y="0"/>
            <a:chExt cx="4340068" cy="2308973"/>
          </a:xfrm>
        </p:grpSpPr>
        <p:sp>
          <p:nvSpPr>
            <p:cNvPr id="15" name="Freeform 15"/>
            <p:cNvSpPr/>
            <p:nvPr/>
          </p:nvSpPr>
          <p:spPr>
            <a:xfrm>
              <a:off x="0" y="0"/>
              <a:ext cx="4340068" cy="2308973"/>
            </a:xfrm>
            <a:custGeom>
              <a:avLst/>
              <a:gdLst/>
              <a:ahLst/>
              <a:cxnLst/>
              <a:rect l="l" t="t" r="r" b="b"/>
              <a:pathLst>
                <a:path w="4340068" h="2308973">
                  <a:moveTo>
                    <a:pt x="13155" y="0"/>
                  </a:moveTo>
                  <a:lnTo>
                    <a:pt x="4326913" y="0"/>
                  </a:lnTo>
                  <a:cubicBezTo>
                    <a:pt x="4334178" y="0"/>
                    <a:pt x="4340068" y="5890"/>
                    <a:pt x="4340068" y="13155"/>
                  </a:cubicBezTo>
                  <a:lnTo>
                    <a:pt x="4340068" y="2295818"/>
                  </a:lnTo>
                  <a:cubicBezTo>
                    <a:pt x="4340068" y="2303083"/>
                    <a:pt x="4334178" y="2308973"/>
                    <a:pt x="4326913" y="2308973"/>
                  </a:cubicBezTo>
                  <a:lnTo>
                    <a:pt x="13155" y="2308973"/>
                  </a:lnTo>
                  <a:cubicBezTo>
                    <a:pt x="5890" y="2308973"/>
                    <a:pt x="0" y="2303083"/>
                    <a:pt x="0" y="2295818"/>
                  </a:cubicBezTo>
                  <a:lnTo>
                    <a:pt x="0" y="13155"/>
                  </a:lnTo>
                  <a:cubicBezTo>
                    <a:pt x="0" y="5890"/>
                    <a:pt x="5890" y="0"/>
                    <a:pt x="13155" y="0"/>
                  </a:cubicBezTo>
                  <a:close/>
                </a:path>
              </a:pathLst>
            </a:custGeom>
            <a:solidFill>
              <a:srgbClr val="FFFFFF">
                <a:alpha val="84706"/>
              </a:srgbClr>
            </a:solidFill>
          </p:spPr>
        </p:sp>
        <p:sp>
          <p:nvSpPr>
            <p:cNvPr id="16" name="TextBox 16"/>
            <p:cNvSpPr txBox="1"/>
            <p:nvPr/>
          </p:nvSpPr>
          <p:spPr>
            <a:xfrm>
              <a:off x="0" y="-38100"/>
              <a:ext cx="4340068" cy="2347073"/>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438359"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6551834"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6551834"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561176"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a:off x="7675075" y="5449165"/>
            <a:ext cx="2884850" cy="3846466"/>
          </a:xfrm>
          <a:custGeom>
            <a:avLst/>
            <a:gdLst/>
            <a:ahLst/>
            <a:cxnLst/>
            <a:rect l="l" t="t" r="r" b="b"/>
            <a:pathLst>
              <a:path w="2884850" h="3846466">
                <a:moveTo>
                  <a:pt x="0" y="0"/>
                </a:moveTo>
                <a:lnTo>
                  <a:pt x="2884850" y="0"/>
                </a:lnTo>
                <a:lnTo>
                  <a:pt x="2884850" y="3846466"/>
                </a:lnTo>
                <a:lnTo>
                  <a:pt x="0" y="3846466"/>
                </a:lnTo>
                <a:lnTo>
                  <a:pt x="0" y="0"/>
                </a:lnTo>
                <a:close/>
              </a:path>
            </a:pathLst>
          </a:custGeom>
          <a:blipFill>
            <a:blip r:embed="rId12"/>
            <a:stretch>
              <a:fillRect/>
            </a:stretch>
          </a:blipFill>
        </p:spPr>
      </p:sp>
      <p:sp>
        <p:nvSpPr>
          <p:cNvPr id="22" name="Freeform 22"/>
          <p:cNvSpPr/>
          <p:nvPr/>
        </p:nvSpPr>
        <p:spPr>
          <a:xfrm>
            <a:off x="1701259" y="5698028"/>
            <a:ext cx="4365436" cy="3274077"/>
          </a:xfrm>
          <a:custGeom>
            <a:avLst/>
            <a:gdLst/>
            <a:ahLst/>
            <a:cxnLst/>
            <a:rect l="l" t="t" r="r" b="b"/>
            <a:pathLst>
              <a:path w="4365436" h="3274077">
                <a:moveTo>
                  <a:pt x="0" y="0"/>
                </a:moveTo>
                <a:lnTo>
                  <a:pt x="4365436" y="0"/>
                </a:lnTo>
                <a:lnTo>
                  <a:pt x="4365436" y="3274077"/>
                </a:lnTo>
                <a:lnTo>
                  <a:pt x="0" y="3274077"/>
                </a:lnTo>
                <a:lnTo>
                  <a:pt x="0" y="0"/>
                </a:lnTo>
                <a:close/>
              </a:path>
            </a:pathLst>
          </a:custGeom>
          <a:blipFill>
            <a:blip r:embed="rId13"/>
            <a:stretch>
              <a:fillRect/>
            </a:stretch>
          </a:blipFill>
        </p:spPr>
      </p:sp>
      <p:sp>
        <p:nvSpPr>
          <p:cNvPr id="23" name="Freeform 23"/>
          <p:cNvSpPr/>
          <p:nvPr/>
        </p:nvSpPr>
        <p:spPr>
          <a:xfrm>
            <a:off x="12086848" y="5698028"/>
            <a:ext cx="4464985" cy="3348739"/>
          </a:xfrm>
          <a:custGeom>
            <a:avLst/>
            <a:gdLst/>
            <a:ahLst/>
            <a:cxnLst/>
            <a:rect l="l" t="t" r="r" b="b"/>
            <a:pathLst>
              <a:path w="4464985" h="3348739">
                <a:moveTo>
                  <a:pt x="0" y="0"/>
                </a:moveTo>
                <a:lnTo>
                  <a:pt x="4464986" y="0"/>
                </a:lnTo>
                <a:lnTo>
                  <a:pt x="4464986" y="3348739"/>
                </a:lnTo>
                <a:lnTo>
                  <a:pt x="0" y="3348739"/>
                </a:lnTo>
                <a:lnTo>
                  <a:pt x="0" y="0"/>
                </a:lnTo>
                <a:close/>
              </a:path>
            </a:pathLst>
          </a:custGeom>
          <a:blipFill>
            <a:blip r:embed="rId14"/>
            <a:stretch>
              <a:fillRect/>
            </a:stretch>
          </a:blipFill>
        </p:spPr>
      </p:sp>
      <p:sp>
        <p:nvSpPr>
          <p:cNvPr id="24" name="TextBox 24"/>
          <p:cNvSpPr txBox="1"/>
          <p:nvPr/>
        </p:nvSpPr>
        <p:spPr>
          <a:xfrm>
            <a:off x="3029899" y="1122009"/>
            <a:ext cx="12175201" cy="1152361"/>
          </a:xfrm>
          <a:prstGeom prst="rect">
            <a:avLst/>
          </a:prstGeom>
        </p:spPr>
        <p:txBody>
          <a:bodyPr lIns="0" tIns="0" rIns="0" bIns="0" rtlCol="0" anchor="t">
            <a:spAutoFit/>
          </a:bodyPr>
          <a:lstStyle/>
          <a:p>
            <a:pPr algn="ctr">
              <a:lnSpc>
                <a:spcPts val="7061"/>
              </a:lnSpc>
            </a:pPr>
            <a:r>
              <a:rPr lang="en-US" sz="9946">
                <a:solidFill>
                  <a:srgbClr val="446497"/>
                </a:solidFill>
                <a:latin typeface="Bryndan Write"/>
                <a:ea typeface="Bryndan Write"/>
                <a:cs typeface="Bryndan Write"/>
                <a:sym typeface="Bryndan Write"/>
              </a:rPr>
              <a:t>Mathematics Time</a:t>
            </a:r>
          </a:p>
        </p:txBody>
      </p:sp>
      <p:sp>
        <p:nvSpPr>
          <p:cNvPr id="25" name="TextBox 25"/>
          <p:cNvSpPr txBox="1"/>
          <p:nvPr/>
        </p:nvSpPr>
        <p:spPr>
          <a:xfrm>
            <a:off x="878153" y="2000250"/>
            <a:ext cx="16478694" cy="6052595"/>
          </a:xfrm>
          <a:prstGeom prst="rect">
            <a:avLst/>
          </a:prstGeom>
        </p:spPr>
        <p:txBody>
          <a:bodyPr lIns="0" tIns="0" rIns="0" bIns="0" rtlCol="0" anchor="t">
            <a:spAutoFit/>
          </a:bodyPr>
          <a:lstStyle/>
          <a:p>
            <a:pPr algn="ctr">
              <a:lnSpc>
                <a:spcPts val="4391"/>
              </a:lnSpc>
              <a:spcBef>
                <a:spcPct val="0"/>
              </a:spcBef>
            </a:pPr>
            <a:r>
              <a:rPr lang="en-US" sz="3136">
                <a:solidFill>
                  <a:srgbClr val="446497"/>
                </a:solidFill>
                <a:latin typeface="Canva Sans"/>
                <a:ea typeface="Canva Sans"/>
                <a:cs typeface="Canva Sans"/>
                <a:sym typeface="Canva Sans"/>
              </a:rPr>
              <a:t>Each day we have a mathematics time.</a:t>
            </a:r>
          </a:p>
          <a:p>
            <a:pPr algn="ctr">
              <a:lnSpc>
                <a:spcPts val="4391"/>
              </a:lnSpc>
              <a:spcBef>
                <a:spcPct val="0"/>
              </a:spcBef>
            </a:pPr>
            <a:r>
              <a:rPr lang="en-US" sz="3136">
                <a:solidFill>
                  <a:srgbClr val="446497"/>
                </a:solidFill>
                <a:latin typeface="Canva Sans"/>
                <a:ea typeface="Canva Sans"/>
                <a:cs typeface="Canva Sans"/>
                <a:sym typeface="Canva Sans"/>
              </a:rPr>
              <a:t> We learn to count, identify amounts and match to numerals. We explore </a:t>
            </a:r>
          </a:p>
          <a:p>
            <a:pPr algn="ctr">
              <a:lnSpc>
                <a:spcPts val="4391"/>
              </a:lnSpc>
              <a:spcBef>
                <a:spcPct val="0"/>
              </a:spcBef>
            </a:pPr>
            <a:r>
              <a:rPr lang="en-US" sz="3136">
                <a:solidFill>
                  <a:srgbClr val="446497"/>
                </a:solidFill>
                <a:latin typeface="Canva Sans"/>
                <a:ea typeface="Canva Sans"/>
                <a:cs typeface="Canva Sans"/>
                <a:sym typeface="Canva Sans"/>
              </a:rPr>
              <a:t>subitising - being able to see a small amount without counting. We explore how different numbers of objects can be arranged and how numbers can be composed of smaller parts. We learn to identify and describe 2D and 3D shapes, make patterns and compare objects according to size, weight and capacity.</a:t>
            </a:r>
          </a:p>
          <a:p>
            <a:pPr algn="ctr">
              <a:lnSpc>
                <a:spcPts val="4391"/>
              </a:lnSpc>
              <a:spcBef>
                <a:spcPct val="0"/>
              </a:spcBef>
            </a:pPr>
            <a:endParaRPr lang="en-US" sz="3136">
              <a:solidFill>
                <a:srgbClr val="446497"/>
              </a:solidFill>
              <a:latin typeface="Canva Sans"/>
              <a:ea typeface="Canva Sans"/>
              <a:cs typeface="Canva Sans"/>
              <a:sym typeface="Canva Sans"/>
            </a:endParaRPr>
          </a:p>
          <a:p>
            <a:pPr algn="ctr">
              <a:lnSpc>
                <a:spcPts val="4391"/>
              </a:lnSpc>
              <a:spcBef>
                <a:spcPct val="0"/>
              </a:spcBef>
            </a:pPr>
            <a:endParaRPr lang="en-US" sz="3136">
              <a:solidFill>
                <a:srgbClr val="446497"/>
              </a:solidFill>
              <a:latin typeface="Canva Sans"/>
              <a:ea typeface="Canva Sans"/>
              <a:cs typeface="Canva Sans"/>
              <a:sym typeface="Canva Sans"/>
            </a:endParaRPr>
          </a:p>
          <a:p>
            <a:pPr algn="ctr">
              <a:lnSpc>
                <a:spcPts val="4391"/>
              </a:lnSpc>
              <a:spcBef>
                <a:spcPct val="0"/>
              </a:spcBef>
            </a:pPr>
            <a:endParaRPr lang="en-US" sz="3136">
              <a:solidFill>
                <a:srgbClr val="446497"/>
              </a:solidFill>
              <a:latin typeface="Canva Sans"/>
              <a:ea typeface="Canva Sans"/>
              <a:cs typeface="Canva Sans"/>
              <a:sym typeface="Canva Sans"/>
            </a:endParaRPr>
          </a:p>
          <a:p>
            <a:pPr algn="ctr">
              <a:lnSpc>
                <a:spcPts val="4391"/>
              </a:lnSpc>
              <a:spcBef>
                <a:spcPct val="0"/>
              </a:spcBef>
            </a:pPr>
            <a:endParaRPr lang="en-US" sz="3136">
              <a:solidFill>
                <a:srgbClr val="446497"/>
              </a:solidFill>
              <a:latin typeface="Canva Sans"/>
              <a:ea typeface="Canva Sans"/>
              <a:cs typeface="Canva Sans"/>
              <a:sym typeface="Canva Sans"/>
            </a:endParaRPr>
          </a:p>
          <a:p>
            <a:pPr algn="ctr">
              <a:lnSpc>
                <a:spcPts val="4391"/>
              </a:lnSpc>
              <a:spcBef>
                <a:spcPct val="0"/>
              </a:spcBef>
            </a:pPr>
            <a:endParaRPr lang="en-US" sz="3136">
              <a:solidFill>
                <a:srgbClr val="446497"/>
              </a:solidFill>
              <a:latin typeface="Canva Sans"/>
              <a:ea typeface="Canva Sans"/>
              <a:cs typeface="Canva Sans"/>
              <a:sym typeface="Canv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1D3E9"/>
        </a:solidFill>
        <a:effectLst/>
      </p:bgPr>
    </p:bg>
    <p:spTree>
      <p:nvGrpSpPr>
        <p:cNvPr id="1" name=""/>
        <p:cNvGrpSpPr/>
        <p:nvPr/>
      </p:nvGrpSpPr>
      <p:grpSpPr>
        <a:xfrm>
          <a:off x="0" y="0"/>
          <a:ext cx="0" cy="0"/>
          <a:chOff x="0" y="0"/>
          <a:chExt cx="0" cy="0"/>
        </a:xfrm>
      </p:grpSpPr>
      <p:sp>
        <p:nvSpPr>
          <p:cNvPr id="2" name="Freeform 2"/>
          <p:cNvSpPr/>
          <p:nvPr/>
        </p:nvSpPr>
        <p:spPr>
          <a:xfrm>
            <a:off x="-4624421" y="-3009940"/>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78178">
            <a:off x="-1838303" y="-1753558"/>
            <a:ext cx="4091634" cy="4114800"/>
          </a:xfrm>
          <a:custGeom>
            <a:avLst/>
            <a:gdLst/>
            <a:ahLst/>
            <a:cxnLst/>
            <a:rect l="l" t="t" r="r" b="b"/>
            <a:pathLst>
              <a:path w="4091634" h="4114800">
                <a:moveTo>
                  <a:pt x="0" y="0"/>
                </a:moveTo>
                <a:lnTo>
                  <a:pt x="4091635" y="0"/>
                </a:lnTo>
                <a:lnTo>
                  <a:pt x="40916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36066" y="7679255"/>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278178">
            <a:off x="8848796" y="8730950"/>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432978" y="-6448498"/>
            <a:ext cx="12651359" cy="9949883"/>
          </a:xfrm>
          <a:custGeom>
            <a:avLst/>
            <a:gdLst/>
            <a:ahLst/>
            <a:cxnLst/>
            <a:rect l="l" t="t" r="r" b="b"/>
            <a:pathLst>
              <a:path w="12651359" h="9949883">
                <a:moveTo>
                  <a:pt x="0" y="0"/>
                </a:moveTo>
                <a:lnTo>
                  <a:pt x="12651359" y="0"/>
                </a:lnTo>
                <a:lnTo>
                  <a:pt x="12651359" y="9949882"/>
                </a:lnTo>
                <a:lnTo>
                  <a:pt x="0" y="9949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4278178">
            <a:off x="15011376" y="-2889401"/>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3170130" y="-1338497"/>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29899" y="9258300"/>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671977" y="0"/>
            <a:ext cx="3086680" cy="2676994"/>
          </a:xfrm>
          <a:custGeom>
            <a:avLst/>
            <a:gdLst/>
            <a:ahLst/>
            <a:cxnLst/>
            <a:rect l="l" t="t" r="r" b="b"/>
            <a:pathLst>
              <a:path w="3086680" h="2676994">
                <a:moveTo>
                  <a:pt x="0" y="0"/>
                </a:moveTo>
                <a:lnTo>
                  <a:pt x="3086681" y="0"/>
                </a:lnTo>
                <a:lnTo>
                  <a:pt x="3086681"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2447524" y="8539397"/>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95000" y="2430662"/>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963021" y="-2057400"/>
            <a:ext cx="2005030" cy="4114800"/>
          </a:xfrm>
          <a:custGeom>
            <a:avLst/>
            <a:gdLst/>
            <a:ahLst/>
            <a:cxnLst/>
            <a:rect l="l" t="t" r="r" b="b"/>
            <a:pathLst>
              <a:path w="2005030" h="4114800">
                <a:moveTo>
                  <a:pt x="0" y="0"/>
                </a:moveTo>
                <a:lnTo>
                  <a:pt x="2005030" y="0"/>
                </a:lnTo>
                <a:lnTo>
                  <a:pt x="20050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904653" y="760059"/>
            <a:ext cx="16478694" cy="8766882"/>
            <a:chOff x="0" y="0"/>
            <a:chExt cx="4340068" cy="2308973"/>
          </a:xfrm>
        </p:grpSpPr>
        <p:sp>
          <p:nvSpPr>
            <p:cNvPr id="15" name="Freeform 15"/>
            <p:cNvSpPr/>
            <p:nvPr/>
          </p:nvSpPr>
          <p:spPr>
            <a:xfrm>
              <a:off x="0" y="0"/>
              <a:ext cx="4340068" cy="2308973"/>
            </a:xfrm>
            <a:custGeom>
              <a:avLst/>
              <a:gdLst/>
              <a:ahLst/>
              <a:cxnLst/>
              <a:rect l="l" t="t" r="r" b="b"/>
              <a:pathLst>
                <a:path w="4340068" h="2308973">
                  <a:moveTo>
                    <a:pt x="13155" y="0"/>
                  </a:moveTo>
                  <a:lnTo>
                    <a:pt x="4326913" y="0"/>
                  </a:lnTo>
                  <a:cubicBezTo>
                    <a:pt x="4334178" y="0"/>
                    <a:pt x="4340068" y="5890"/>
                    <a:pt x="4340068" y="13155"/>
                  </a:cubicBezTo>
                  <a:lnTo>
                    <a:pt x="4340068" y="2295818"/>
                  </a:lnTo>
                  <a:cubicBezTo>
                    <a:pt x="4340068" y="2303083"/>
                    <a:pt x="4334178" y="2308973"/>
                    <a:pt x="4326913" y="2308973"/>
                  </a:cubicBezTo>
                  <a:lnTo>
                    <a:pt x="13155" y="2308973"/>
                  </a:lnTo>
                  <a:cubicBezTo>
                    <a:pt x="5890" y="2308973"/>
                    <a:pt x="0" y="2303083"/>
                    <a:pt x="0" y="2295818"/>
                  </a:cubicBezTo>
                  <a:lnTo>
                    <a:pt x="0" y="13155"/>
                  </a:lnTo>
                  <a:cubicBezTo>
                    <a:pt x="0" y="5890"/>
                    <a:pt x="5890" y="0"/>
                    <a:pt x="13155" y="0"/>
                  </a:cubicBezTo>
                  <a:close/>
                </a:path>
              </a:pathLst>
            </a:custGeom>
            <a:solidFill>
              <a:srgbClr val="FFFFFF">
                <a:alpha val="84706"/>
              </a:srgbClr>
            </a:solidFill>
          </p:spPr>
        </p:sp>
        <p:sp>
          <p:nvSpPr>
            <p:cNvPr id="16" name="TextBox 16"/>
            <p:cNvSpPr txBox="1"/>
            <p:nvPr/>
          </p:nvSpPr>
          <p:spPr>
            <a:xfrm>
              <a:off x="0" y="-38100"/>
              <a:ext cx="4340068" cy="2347073"/>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438359"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6551834"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6551834"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561176"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a:off x="2589343" y="5463096"/>
            <a:ext cx="5390437" cy="3650495"/>
          </a:xfrm>
          <a:custGeom>
            <a:avLst/>
            <a:gdLst/>
            <a:ahLst/>
            <a:cxnLst/>
            <a:rect l="l" t="t" r="r" b="b"/>
            <a:pathLst>
              <a:path w="5390437" h="3650495">
                <a:moveTo>
                  <a:pt x="0" y="0"/>
                </a:moveTo>
                <a:lnTo>
                  <a:pt x="5390437" y="0"/>
                </a:lnTo>
                <a:lnTo>
                  <a:pt x="5390437" y="3650495"/>
                </a:lnTo>
                <a:lnTo>
                  <a:pt x="0" y="3650495"/>
                </a:lnTo>
                <a:lnTo>
                  <a:pt x="0" y="0"/>
                </a:lnTo>
                <a:close/>
              </a:path>
            </a:pathLst>
          </a:custGeom>
          <a:blipFill>
            <a:blip r:embed="rId12"/>
            <a:stretch>
              <a:fillRect t="-5373" b="-5373"/>
            </a:stretch>
          </a:blipFill>
        </p:spPr>
      </p:sp>
      <p:sp>
        <p:nvSpPr>
          <p:cNvPr id="22" name="Freeform 22"/>
          <p:cNvSpPr/>
          <p:nvPr/>
        </p:nvSpPr>
        <p:spPr>
          <a:xfrm>
            <a:off x="10432978" y="5463096"/>
            <a:ext cx="5596411" cy="3650495"/>
          </a:xfrm>
          <a:custGeom>
            <a:avLst/>
            <a:gdLst/>
            <a:ahLst/>
            <a:cxnLst/>
            <a:rect l="l" t="t" r="r" b="b"/>
            <a:pathLst>
              <a:path w="5596411" h="3650495">
                <a:moveTo>
                  <a:pt x="0" y="0"/>
                </a:moveTo>
                <a:lnTo>
                  <a:pt x="5596411" y="0"/>
                </a:lnTo>
                <a:lnTo>
                  <a:pt x="5596411" y="3650495"/>
                </a:lnTo>
                <a:lnTo>
                  <a:pt x="0" y="3650495"/>
                </a:lnTo>
                <a:lnTo>
                  <a:pt x="0" y="0"/>
                </a:lnTo>
                <a:close/>
              </a:path>
            </a:pathLst>
          </a:custGeom>
          <a:blipFill>
            <a:blip r:embed="rId13"/>
            <a:stretch>
              <a:fillRect t="-7489" b="-7489"/>
            </a:stretch>
          </a:blipFill>
        </p:spPr>
      </p:sp>
      <p:sp>
        <p:nvSpPr>
          <p:cNvPr id="23" name="TextBox 23"/>
          <p:cNvSpPr txBox="1"/>
          <p:nvPr/>
        </p:nvSpPr>
        <p:spPr>
          <a:xfrm>
            <a:off x="3547803" y="1370175"/>
            <a:ext cx="11192394" cy="1152361"/>
          </a:xfrm>
          <a:prstGeom prst="rect">
            <a:avLst/>
          </a:prstGeom>
        </p:spPr>
        <p:txBody>
          <a:bodyPr lIns="0" tIns="0" rIns="0" bIns="0" rtlCol="0" anchor="t">
            <a:spAutoFit/>
          </a:bodyPr>
          <a:lstStyle/>
          <a:p>
            <a:pPr algn="ctr">
              <a:lnSpc>
                <a:spcPts val="7061"/>
              </a:lnSpc>
            </a:pPr>
            <a:r>
              <a:rPr lang="en-US" sz="9946">
                <a:solidFill>
                  <a:srgbClr val="446497"/>
                </a:solidFill>
                <a:latin typeface="Bryndan Write"/>
                <a:ea typeface="Bryndan Write"/>
                <a:cs typeface="Bryndan Write"/>
                <a:sym typeface="Bryndan Write"/>
              </a:rPr>
              <a:t>Lunch Time </a:t>
            </a:r>
          </a:p>
        </p:txBody>
      </p:sp>
      <p:sp>
        <p:nvSpPr>
          <p:cNvPr id="24" name="TextBox 24"/>
          <p:cNvSpPr txBox="1"/>
          <p:nvPr/>
        </p:nvSpPr>
        <p:spPr>
          <a:xfrm>
            <a:off x="1661722" y="2467727"/>
            <a:ext cx="14890112" cy="4118744"/>
          </a:xfrm>
          <a:prstGeom prst="rect">
            <a:avLst/>
          </a:prstGeom>
        </p:spPr>
        <p:txBody>
          <a:bodyPr lIns="0" tIns="0" rIns="0" bIns="0" rtlCol="0" anchor="t">
            <a:spAutoFit/>
          </a:bodyPr>
          <a:lstStyle/>
          <a:p>
            <a:pPr algn="ctr">
              <a:lnSpc>
                <a:spcPts val="4283"/>
              </a:lnSpc>
            </a:pPr>
            <a:r>
              <a:rPr lang="en-US" sz="3059">
                <a:solidFill>
                  <a:srgbClr val="446497"/>
                </a:solidFill>
                <a:latin typeface="Canva Sans"/>
                <a:ea typeface="Canva Sans"/>
                <a:cs typeface="Canva Sans"/>
                <a:sym typeface="Canva Sans"/>
              </a:rPr>
              <a:t>The Ducklings are the first into lunch at 11.30am. The meals are healthy, tasty and free!</a:t>
            </a:r>
          </a:p>
          <a:p>
            <a:pPr algn="ctr">
              <a:lnSpc>
                <a:spcPts val="4703"/>
              </a:lnSpc>
            </a:pPr>
            <a:r>
              <a:rPr lang="en-US" sz="3359">
                <a:solidFill>
                  <a:srgbClr val="446497"/>
                </a:solidFill>
                <a:latin typeface="Canva Sans"/>
                <a:ea typeface="Canva Sans"/>
                <a:cs typeface="Canva Sans"/>
                <a:sym typeface="Canva Sans"/>
              </a:rPr>
              <a:t>The staff enjoy them too! We stay and eat with the children for the first few weeks to help them.</a:t>
            </a:r>
          </a:p>
          <a:p>
            <a:pPr algn="ctr">
              <a:lnSpc>
                <a:spcPts val="4887"/>
              </a:lnSpc>
            </a:pPr>
            <a:endParaRPr lang="en-US" sz="3359">
              <a:solidFill>
                <a:srgbClr val="446497"/>
              </a:solidFill>
              <a:latin typeface="Canva Sans"/>
              <a:ea typeface="Canva Sans"/>
              <a:cs typeface="Canva Sans"/>
              <a:sym typeface="Canva Sans"/>
            </a:endParaRPr>
          </a:p>
          <a:p>
            <a:pPr algn="ctr">
              <a:lnSpc>
                <a:spcPts val="4887"/>
              </a:lnSpc>
            </a:pPr>
            <a:endParaRPr lang="en-US" sz="3359">
              <a:solidFill>
                <a:srgbClr val="446497"/>
              </a:solidFill>
              <a:latin typeface="Canva Sans"/>
              <a:ea typeface="Canva Sans"/>
              <a:cs typeface="Canva Sans"/>
              <a:sym typeface="Canva Sans"/>
            </a:endParaRPr>
          </a:p>
          <a:p>
            <a:pPr algn="ctr">
              <a:lnSpc>
                <a:spcPts val="4887"/>
              </a:lnSpc>
            </a:pPr>
            <a:endParaRPr lang="en-US" sz="3359">
              <a:solidFill>
                <a:srgbClr val="446497"/>
              </a:solidFill>
              <a:latin typeface="Canva Sans"/>
              <a:ea typeface="Canva Sans"/>
              <a:cs typeface="Canva Sans"/>
              <a:sym typeface="Canv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1D3E9"/>
        </a:solidFill>
        <a:effectLst/>
      </p:bgPr>
    </p:bg>
    <p:spTree>
      <p:nvGrpSpPr>
        <p:cNvPr id="1" name=""/>
        <p:cNvGrpSpPr/>
        <p:nvPr/>
      </p:nvGrpSpPr>
      <p:grpSpPr>
        <a:xfrm>
          <a:off x="0" y="0"/>
          <a:ext cx="0" cy="0"/>
          <a:chOff x="0" y="0"/>
          <a:chExt cx="0" cy="0"/>
        </a:xfrm>
      </p:grpSpPr>
      <p:sp>
        <p:nvSpPr>
          <p:cNvPr id="2" name="Freeform 2"/>
          <p:cNvSpPr/>
          <p:nvPr/>
        </p:nvSpPr>
        <p:spPr>
          <a:xfrm>
            <a:off x="-4624421" y="-3009940"/>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78178">
            <a:off x="-1838303" y="-1753558"/>
            <a:ext cx="4091634" cy="4114800"/>
          </a:xfrm>
          <a:custGeom>
            <a:avLst/>
            <a:gdLst/>
            <a:ahLst/>
            <a:cxnLst/>
            <a:rect l="l" t="t" r="r" b="b"/>
            <a:pathLst>
              <a:path w="4091634" h="4114800">
                <a:moveTo>
                  <a:pt x="0" y="0"/>
                </a:moveTo>
                <a:lnTo>
                  <a:pt x="4091635" y="0"/>
                </a:lnTo>
                <a:lnTo>
                  <a:pt x="40916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36066" y="7679255"/>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278178">
            <a:off x="8848796" y="8730950"/>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432978" y="-6448498"/>
            <a:ext cx="12651359" cy="9949883"/>
          </a:xfrm>
          <a:custGeom>
            <a:avLst/>
            <a:gdLst/>
            <a:ahLst/>
            <a:cxnLst/>
            <a:rect l="l" t="t" r="r" b="b"/>
            <a:pathLst>
              <a:path w="12651359" h="9949883">
                <a:moveTo>
                  <a:pt x="0" y="0"/>
                </a:moveTo>
                <a:lnTo>
                  <a:pt x="12651359" y="0"/>
                </a:lnTo>
                <a:lnTo>
                  <a:pt x="12651359" y="9949882"/>
                </a:lnTo>
                <a:lnTo>
                  <a:pt x="0" y="9949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4278178">
            <a:off x="15011376" y="-2889401"/>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3170130" y="-1338497"/>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29899" y="9258300"/>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671977" y="0"/>
            <a:ext cx="3086680" cy="2676994"/>
          </a:xfrm>
          <a:custGeom>
            <a:avLst/>
            <a:gdLst/>
            <a:ahLst/>
            <a:cxnLst/>
            <a:rect l="l" t="t" r="r" b="b"/>
            <a:pathLst>
              <a:path w="3086680" h="2676994">
                <a:moveTo>
                  <a:pt x="0" y="0"/>
                </a:moveTo>
                <a:lnTo>
                  <a:pt x="3086681" y="0"/>
                </a:lnTo>
                <a:lnTo>
                  <a:pt x="3086681"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2447524" y="8539397"/>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95000" y="2430662"/>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963021" y="-2057400"/>
            <a:ext cx="2005030" cy="4114800"/>
          </a:xfrm>
          <a:custGeom>
            <a:avLst/>
            <a:gdLst/>
            <a:ahLst/>
            <a:cxnLst/>
            <a:rect l="l" t="t" r="r" b="b"/>
            <a:pathLst>
              <a:path w="2005030" h="4114800">
                <a:moveTo>
                  <a:pt x="0" y="0"/>
                </a:moveTo>
                <a:lnTo>
                  <a:pt x="2005030" y="0"/>
                </a:lnTo>
                <a:lnTo>
                  <a:pt x="20050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904653" y="760059"/>
            <a:ext cx="16478694" cy="8766882"/>
            <a:chOff x="0" y="0"/>
            <a:chExt cx="4340068" cy="2308973"/>
          </a:xfrm>
        </p:grpSpPr>
        <p:sp>
          <p:nvSpPr>
            <p:cNvPr id="15" name="Freeform 15"/>
            <p:cNvSpPr/>
            <p:nvPr/>
          </p:nvSpPr>
          <p:spPr>
            <a:xfrm>
              <a:off x="0" y="0"/>
              <a:ext cx="4340068" cy="2308973"/>
            </a:xfrm>
            <a:custGeom>
              <a:avLst/>
              <a:gdLst/>
              <a:ahLst/>
              <a:cxnLst/>
              <a:rect l="l" t="t" r="r" b="b"/>
              <a:pathLst>
                <a:path w="4340068" h="2308973">
                  <a:moveTo>
                    <a:pt x="13155" y="0"/>
                  </a:moveTo>
                  <a:lnTo>
                    <a:pt x="4326913" y="0"/>
                  </a:lnTo>
                  <a:cubicBezTo>
                    <a:pt x="4334178" y="0"/>
                    <a:pt x="4340068" y="5890"/>
                    <a:pt x="4340068" y="13155"/>
                  </a:cubicBezTo>
                  <a:lnTo>
                    <a:pt x="4340068" y="2295818"/>
                  </a:lnTo>
                  <a:cubicBezTo>
                    <a:pt x="4340068" y="2303083"/>
                    <a:pt x="4334178" y="2308973"/>
                    <a:pt x="4326913" y="2308973"/>
                  </a:cubicBezTo>
                  <a:lnTo>
                    <a:pt x="13155" y="2308973"/>
                  </a:lnTo>
                  <a:cubicBezTo>
                    <a:pt x="5890" y="2308973"/>
                    <a:pt x="0" y="2303083"/>
                    <a:pt x="0" y="2295818"/>
                  </a:cubicBezTo>
                  <a:lnTo>
                    <a:pt x="0" y="13155"/>
                  </a:lnTo>
                  <a:cubicBezTo>
                    <a:pt x="0" y="5890"/>
                    <a:pt x="5890" y="0"/>
                    <a:pt x="13155" y="0"/>
                  </a:cubicBezTo>
                  <a:close/>
                </a:path>
              </a:pathLst>
            </a:custGeom>
            <a:solidFill>
              <a:srgbClr val="FFFFFF">
                <a:alpha val="84706"/>
              </a:srgbClr>
            </a:solidFill>
          </p:spPr>
        </p:sp>
        <p:sp>
          <p:nvSpPr>
            <p:cNvPr id="16" name="TextBox 16"/>
            <p:cNvSpPr txBox="1"/>
            <p:nvPr/>
          </p:nvSpPr>
          <p:spPr>
            <a:xfrm>
              <a:off x="0" y="-38100"/>
              <a:ext cx="4340068" cy="2347073"/>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438359"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6551834"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6551834"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561176"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a:off x="2378974" y="5537271"/>
            <a:ext cx="4868740" cy="3501744"/>
          </a:xfrm>
          <a:custGeom>
            <a:avLst/>
            <a:gdLst/>
            <a:ahLst/>
            <a:cxnLst/>
            <a:rect l="l" t="t" r="r" b="b"/>
            <a:pathLst>
              <a:path w="4868740" h="3501744">
                <a:moveTo>
                  <a:pt x="0" y="0"/>
                </a:moveTo>
                <a:lnTo>
                  <a:pt x="4868739" y="0"/>
                </a:lnTo>
                <a:lnTo>
                  <a:pt x="4868739" y="3501744"/>
                </a:lnTo>
                <a:lnTo>
                  <a:pt x="0" y="3501744"/>
                </a:lnTo>
                <a:lnTo>
                  <a:pt x="0" y="0"/>
                </a:lnTo>
                <a:close/>
              </a:path>
            </a:pathLst>
          </a:custGeom>
          <a:blipFill>
            <a:blip r:embed="rId12"/>
            <a:stretch>
              <a:fillRect t="-2139" b="-2139"/>
            </a:stretch>
          </a:blipFill>
        </p:spPr>
      </p:sp>
      <p:sp>
        <p:nvSpPr>
          <p:cNvPr id="22" name="Freeform 22"/>
          <p:cNvSpPr/>
          <p:nvPr/>
        </p:nvSpPr>
        <p:spPr>
          <a:xfrm>
            <a:off x="10894613" y="5537271"/>
            <a:ext cx="4876677" cy="3481877"/>
          </a:xfrm>
          <a:custGeom>
            <a:avLst/>
            <a:gdLst/>
            <a:ahLst/>
            <a:cxnLst/>
            <a:rect l="l" t="t" r="r" b="b"/>
            <a:pathLst>
              <a:path w="4876677" h="3481877">
                <a:moveTo>
                  <a:pt x="0" y="0"/>
                </a:moveTo>
                <a:lnTo>
                  <a:pt x="4876677" y="0"/>
                </a:lnTo>
                <a:lnTo>
                  <a:pt x="4876677" y="3481877"/>
                </a:lnTo>
                <a:lnTo>
                  <a:pt x="0" y="3481877"/>
                </a:lnTo>
                <a:lnTo>
                  <a:pt x="0" y="0"/>
                </a:lnTo>
                <a:close/>
              </a:path>
            </a:pathLst>
          </a:custGeom>
          <a:blipFill>
            <a:blip r:embed="rId13"/>
            <a:stretch>
              <a:fillRect t="-2522" b="-2522"/>
            </a:stretch>
          </a:blipFill>
        </p:spPr>
      </p:sp>
      <p:sp>
        <p:nvSpPr>
          <p:cNvPr id="23" name="TextBox 23"/>
          <p:cNvSpPr txBox="1"/>
          <p:nvPr/>
        </p:nvSpPr>
        <p:spPr>
          <a:xfrm>
            <a:off x="1897082" y="1390650"/>
            <a:ext cx="14493736" cy="1152361"/>
          </a:xfrm>
          <a:prstGeom prst="rect">
            <a:avLst/>
          </a:prstGeom>
        </p:spPr>
        <p:txBody>
          <a:bodyPr lIns="0" tIns="0" rIns="0" bIns="0" rtlCol="0" anchor="t">
            <a:spAutoFit/>
          </a:bodyPr>
          <a:lstStyle/>
          <a:p>
            <a:pPr algn="ctr">
              <a:lnSpc>
                <a:spcPts val="7061"/>
              </a:lnSpc>
            </a:pPr>
            <a:r>
              <a:rPr lang="en-US" sz="9946">
                <a:solidFill>
                  <a:srgbClr val="446497"/>
                </a:solidFill>
                <a:latin typeface="Bryndan Write"/>
                <a:ea typeface="Bryndan Write"/>
                <a:cs typeface="Bryndan Write"/>
                <a:sym typeface="Bryndan Write"/>
              </a:rPr>
              <a:t>Topic Time</a:t>
            </a:r>
          </a:p>
        </p:txBody>
      </p:sp>
      <p:sp>
        <p:nvSpPr>
          <p:cNvPr id="24" name="TextBox 24"/>
          <p:cNvSpPr txBox="1"/>
          <p:nvPr/>
        </p:nvSpPr>
        <p:spPr>
          <a:xfrm>
            <a:off x="1299720" y="2620215"/>
            <a:ext cx="15698010" cy="3522696"/>
          </a:xfrm>
          <a:prstGeom prst="rect">
            <a:avLst/>
          </a:prstGeom>
        </p:spPr>
        <p:txBody>
          <a:bodyPr lIns="0" tIns="0" rIns="0" bIns="0" rtlCol="0" anchor="t">
            <a:spAutoFit/>
          </a:bodyPr>
          <a:lstStyle/>
          <a:p>
            <a:pPr algn="ctr">
              <a:lnSpc>
                <a:spcPts val="5557"/>
              </a:lnSpc>
            </a:pPr>
            <a:r>
              <a:rPr lang="en-US" sz="3368" dirty="0">
                <a:solidFill>
                  <a:srgbClr val="446497"/>
                </a:solidFill>
                <a:latin typeface="Canva Sans"/>
                <a:ea typeface="Canva Sans"/>
                <a:cs typeface="Canva Sans"/>
                <a:sym typeface="Canva Sans"/>
              </a:rPr>
              <a:t>We start each afternoon learning about our current theme or children’s interests. This could be a story or an information book related to the topic we are currently learning about, a special celebration, occasion or something related to events happening in their life at home or at school.</a:t>
            </a:r>
          </a:p>
          <a:p>
            <a:pPr algn="ctr">
              <a:lnSpc>
                <a:spcPts val="5557"/>
              </a:lnSpc>
            </a:pPr>
            <a:endParaRPr lang="en-US" sz="3368" dirty="0">
              <a:solidFill>
                <a:srgbClr val="446497"/>
              </a:solidFill>
              <a:latin typeface="Canva Sans"/>
              <a:ea typeface="Canva Sans"/>
              <a:cs typeface="Canva Sans"/>
              <a:sym typeface="Canva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1D3E9"/>
        </a:solidFill>
        <a:effectLst/>
      </p:bgPr>
    </p:bg>
    <p:spTree>
      <p:nvGrpSpPr>
        <p:cNvPr id="1" name=""/>
        <p:cNvGrpSpPr/>
        <p:nvPr/>
      </p:nvGrpSpPr>
      <p:grpSpPr>
        <a:xfrm>
          <a:off x="0" y="0"/>
          <a:ext cx="0" cy="0"/>
          <a:chOff x="0" y="0"/>
          <a:chExt cx="0" cy="0"/>
        </a:xfrm>
      </p:grpSpPr>
      <p:sp>
        <p:nvSpPr>
          <p:cNvPr id="2" name="Freeform 2"/>
          <p:cNvSpPr/>
          <p:nvPr/>
        </p:nvSpPr>
        <p:spPr>
          <a:xfrm>
            <a:off x="-4624421" y="-3009940"/>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78178">
            <a:off x="-1838303" y="-1753558"/>
            <a:ext cx="4091634" cy="4114800"/>
          </a:xfrm>
          <a:custGeom>
            <a:avLst/>
            <a:gdLst/>
            <a:ahLst/>
            <a:cxnLst/>
            <a:rect l="l" t="t" r="r" b="b"/>
            <a:pathLst>
              <a:path w="4091634" h="4114800">
                <a:moveTo>
                  <a:pt x="0" y="0"/>
                </a:moveTo>
                <a:lnTo>
                  <a:pt x="4091635" y="0"/>
                </a:lnTo>
                <a:lnTo>
                  <a:pt x="40916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36066" y="7679255"/>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278178">
            <a:off x="8848796" y="8730950"/>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432978" y="-6448498"/>
            <a:ext cx="12651359" cy="9949883"/>
          </a:xfrm>
          <a:custGeom>
            <a:avLst/>
            <a:gdLst/>
            <a:ahLst/>
            <a:cxnLst/>
            <a:rect l="l" t="t" r="r" b="b"/>
            <a:pathLst>
              <a:path w="12651359" h="9949883">
                <a:moveTo>
                  <a:pt x="0" y="0"/>
                </a:moveTo>
                <a:lnTo>
                  <a:pt x="12651359" y="0"/>
                </a:lnTo>
                <a:lnTo>
                  <a:pt x="12651359" y="9949882"/>
                </a:lnTo>
                <a:lnTo>
                  <a:pt x="0" y="9949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4278178">
            <a:off x="15011376" y="-2889401"/>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3170130" y="-1338497"/>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29899" y="9258300"/>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671977" y="0"/>
            <a:ext cx="3086680" cy="2676994"/>
          </a:xfrm>
          <a:custGeom>
            <a:avLst/>
            <a:gdLst/>
            <a:ahLst/>
            <a:cxnLst/>
            <a:rect l="l" t="t" r="r" b="b"/>
            <a:pathLst>
              <a:path w="3086680" h="2676994">
                <a:moveTo>
                  <a:pt x="0" y="0"/>
                </a:moveTo>
                <a:lnTo>
                  <a:pt x="3086681" y="0"/>
                </a:lnTo>
                <a:lnTo>
                  <a:pt x="3086681"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2447524" y="8539397"/>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95000" y="2430662"/>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963021" y="-2057400"/>
            <a:ext cx="2005030" cy="4114800"/>
          </a:xfrm>
          <a:custGeom>
            <a:avLst/>
            <a:gdLst/>
            <a:ahLst/>
            <a:cxnLst/>
            <a:rect l="l" t="t" r="r" b="b"/>
            <a:pathLst>
              <a:path w="2005030" h="4114800">
                <a:moveTo>
                  <a:pt x="0" y="0"/>
                </a:moveTo>
                <a:lnTo>
                  <a:pt x="2005030" y="0"/>
                </a:lnTo>
                <a:lnTo>
                  <a:pt x="20050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904653" y="760059"/>
            <a:ext cx="16478694" cy="8766882"/>
            <a:chOff x="0" y="0"/>
            <a:chExt cx="4340068" cy="2308973"/>
          </a:xfrm>
        </p:grpSpPr>
        <p:sp>
          <p:nvSpPr>
            <p:cNvPr id="15" name="Freeform 15"/>
            <p:cNvSpPr/>
            <p:nvPr/>
          </p:nvSpPr>
          <p:spPr>
            <a:xfrm>
              <a:off x="0" y="0"/>
              <a:ext cx="4340068" cy="2308973"/>
            </a:xfrm>
            <a:custGeom>
              <a:avLst/>
              <a:gdLst/>
              <a:ahLst/>
              <a:cxnLst/>
              <a:rect l="l" t="t" r="r" b="b"/>
              <a:pathLst>
                <a:path w="4340068" h="2308973">
                  <a:moveTo>
                    <a:pt x="13155" y="0"/>
                  </a:moveTo>
                  <a:lnTo>
                    <a:pt x="4326913" y="0"/>
                  </a:lnTo>
                  <a:cubicBezTo>
                    <a:pt x="4334178" y="0"/>
                    <a:pt x="4340068" y="5890"/>
                    <a:pt x="4340068" y="13155"/>
                  </a:cubicBezTo>
                  <a:lnTo>
                    <a:pt x="4340068" y="2295818"/>
                  </a:lnTo>
                  <a:cubicBezTo>
                    <a:pt x="4340068" y="2303083"/>
                    <a:pt x="4334178" y="2308973"/>
                    <a:pt x="4326913" y="2308973"/>
                  </a:cubicBezTo>
                  <a:lnTo>
                    <a:pt x="13155" y="2308973"/>
                  </a:lnTo>
                  <a:cubicBezTo>
                    <a:pt x="5890" y="2308973"/>
                    <a:pt x="0" y="2303083"/>
                    <a:pt x="0" y="2295818"/>
                  </a:cubicBezTo>
                  <a:lnTo>
                    <a:pt x="0" y="13155"/>
                  </a:lnTo>
                  <a:cubicBezTo>
                    <a:pt x="0" y="5890"/>
                    <a:pt x="5890" y="0"/>
                    <a:pt x="13155" y="0"/>
                  </a:cubicBezTo>
                  <a:close/>
                </a:path>
              </a:pathLst>
            </a:custGeom>
            <a:solidFill>
              <a:srgbClr val="FFFFFF">
                <a:alpha val="84706"/>
              </a:srgbClr>
            </a:solidFill>
          </p:spPr>
        </p:sp>
        <p:sp>
          <p:nvSpPr>
            <p:cNvPr id="16" name="TextBox 16"/>
            <p:cNvSpPr txBox="1"/>
            <p:nvPr/>
          </p:nvSpPr>
          <p:spPr>
            <a:xfrm>
              <a:off x="0" y="-38100"/>
              <a:ext cx="4340068" cy="2347073"/>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438359"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6551834"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6551834"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561176"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a:off x="12447524" y="6671302"/>
            <a:ext cx="4104310" cy="2490377"/>
          </a:xfrm>
          <a:custGeom>
            <a:avLst/>
            <a:gdLst/>
            <a:ahLst/>
            <a:cxnLst/>
            <a:rect l="l" t="t" r="r" b="b"/>
            <a:pathLst>
              <a:path w="4104310" h="2490377">
                <a:moveTo>
                  <a:pt x="0" y="0"/>
                </a:moveTo>
                <a:lnTo>
                  <a:pt x="4104310" y="0"/>
                </a:lnTo>
                <a:lnTo>
                  <a:pt x="4104310" y="2490377"/>
                </a:lnTo>
                <a:lnTo>
                  <a:pt x="0" y="2490377"/>
                </a:lnTo>
                <a:lnTo>
                  <a:pt x="0" y="0"/>
                </a:lnTo>
                <a:close/>
              </a:path>
            </a:pathLst>
          </a:custGeom>
          <a:blipFill>
            <a:blip r:embed="rId12"/>
            <a:stretch>
              <a:fillRect t="-16666" r="-7870" b="-16666"/>
            </a:stretch>
          </a:blipFill>
        </p:spPr>
      </p:sp>
      <p:sp>
        <p:nvSpPr>
          <p:cNvPr id="22" name="Freeform 22"/>
          <p:cNvSpPr/>
          <p:nvPr/>
        </p:nvSpPr>
        <p:spPr>
          <a:xfrm>
            <a:off x="6920804" y="6671302"/>
            <a:ext cx="4215080" cy="2490377"/>
          </a:xfrm>
          <a:custGeom>
            <a:avLst/>
            <a:gdLst/>
            <a:ahLst/>
            <a:cxnLst/>
            <a:rect l="l" t="t" r="r" b="b"/>
            <a:pathLst>
              <a:path w="4215080" h="2490377">
                <a:moveTo>
                  <a:pt x="0" y="0"/>
                </a:moveTo>
                <a:lnTo>
                  <a:pt x="4215080" y="0"/>
                </a:lnTo>
                <a:lnTo>
                  <a:pt x="4215080" y="2490377"/>
                </a:lnTo>
                <a:lnTo>
                  <a:pt x="0" y="2490377"/>
                </a:lnTo>
                <a:lnTo>
                  <a:pt x="0" y="0"/>
                </a:lnTo>
                <a:close/>
              </a:path>
            </a:pathLst>
          </a:custGeom>
          <a:blipFill>
            <a:blip r:embed="rId13"/>
            <a:stretch>
              <a:fillRect t="-13470" b="-13470"/>
            </a:stretch>
          </a:blipFill>
        </p:spPr>
      </p:sp>
      <p:sp>
        <p:nvSpPr>
          <p:cNvPr id="23" name="Freeform 23"/>
          <p:cNvSpPr/>
          <p:nvPr/>
        </p:nvSpPr>
        <p:spPr>
          <a:xfrm>
            <a:off x="1858883" y="6545462"/>
            <a:ext cx="3750282" cy="2712838"/>
          </a:xfrm>
          <a:custGeom>
            <a:avLst/>
            <a:gdLst/>
            <a:ahLst/>
            <a:cxnLst/>
            <a:rect l="l" t="t" r="r" b="b"/>
            <a:pathLst>
              <a:path w="3750282" h="2712838">
                <a:moveTo>
                  <a:pt x="0" y="0"/>
                </a:moveTo>
                <a:lnTo>
                  <a:pt x="3750282" y="0"/>
                </a:lnTo>
                <a:lnTo>
                  <a:pt x="3750282" y="2712838"/>
                </a:lnTo>
                <a:lnTo>
                  <a:pt x="0" y="2712838"/>
                </a:lnTo>
                <a:lnTo>
                  <a:pt x="0" y="0"/>
                </a:lnTo>
                <a:close/>
              </a:path>
            </a:pathLst>
          </a:custGeom>
          <a:blipFill>
            <a:blip r:embed="rId14"/>
            <a:stretch>
              <a:fillRect t="-1840" b="-1840"/>
            </a:stretch>
          </a:blipFill>
        </p:spPr>
      </p:sp>
      <p:sp>
        <p:nvSpPr>
          <p:cNvPr id="24" name="TextBox 24"/>
          <p:cNvSpPr txBox="1"/>
          <p:nvPr/>
        </p:nvSpPr>
        <p:spPr>
          <a:xfrm>
            <a:off x="561176" y="1390650"/>
            <a:ext cx="17077971" cy="2047940"/>
          </a:xfrm>
          <a:prstGeom prst="rect">
            <a:avLst/>
          </a:prstGeom>
        </p:spPr>
        <p:txBody>
          <a:bodyPr lIns="0" tIns="0" rIns="0" bIns="0" rtlCol="0" anchor="t">
            <a:spAutoFit/>
          </a:bodyPr>
          <a:lstStyle/>
          <a:p>
            <a:pPr algn="ctr">
              <a:lnSpc>
                <a:spcPts val="7064"/>
              </a:lnSpc>
            </a:pPr>
            <a:r>
              <a:rPr lang="en-US" sz="9950">
                <a:solidFill>
                  <a:srgbClr val="446497"/>
                </a:solidFill>
                <a:latin typeface="Bryndan Write"/>
                <a:ea typeface="Bryndan Write"/>
                <a:cs typeface="Bryndan Write"/>
                <a:sym typeface="Bryndan Write"/>
              </a:rPr>
              <a:t>Continuous Provision Learning</a:t>
            </a:r>
          </a:p>
          <a:p>
            <a:pPr algn="ctr">
              <a:lnSpc>
                <a:spcPts val="7064"/>
              </a:lnSpc>
            </a:pPr>
            <a:endParaRPr lang="en-US" sz="9950">
              <a:solidFill>
                <a:srgbClr val="446497"/>
              </a:solidFill>
              <a:latin typeface="Bryndan Write"/>
              <a:ea typeface="Bryndan Write"/>
              <a:cs typeface="Bryndan Write"/>
              <a:sym typeface="Bryndan Write"/>
            </a:endParaRPr>
          </a:p>
        </p:txBody>
      </p:sp>
      <p:sp>
        <p:nvSpPr>
          <p:cNvPr id="25" name="TextBox 25"/>
          <p:cNvSpPr txBox="1"/>
          <p:nvPr/>
        </p:nvSpPr>
        <p:spPr>
          <a:xfrm>
            <a:off x="1661722" y="2767873"/>
            <a:ext cx="15096936" cy="4612558"/>
          </a:xfrm>
          <a:prstGeom prst="rect">
            <a:avLst/>
          </a:prstGeom>
        </p:spPr>
        <p:txBody>
          <a:bodyPr lIns="0" tIns="0" rIns="0" bIns="0" rtlCol="0" anchor="t">
            <a:spAutoFit/>
          </a:bodyPr>
          <a:lstStyle/>
          <a:p>
            <a:pPr algn="ctr">
              <a:lnSpc>
                <a:spcPts val="5118"/>
              </a:lnSpc>
            </a:pPr>
            <a:r>
              <a:rPr lang="en-US" sz="3102" b="1">
                <a:solidFill>
                  <a:srgbClr val="446497"/>
                </a:solidFill>
                <a:latin typeface="Canva Sans Bold"/>
                <a:ea typeface="Canva Sans Bold"/>
                <a:cs typeface="Canva Sans Bold"/>
                <a:sym typeface="Canva Sans Bold"/>
              </a:rPr>
              <a:t>Afternoon activities</a:t>
            </a:r>
          </a:p>
          <a:p>
            <a:pPr algn="ctr">
              <a:lnSpc>
                <a:spcPts val="5118"/>
              </a:lnSpc>
            </a:pPr>
            <a:r>
              <a:rPr lang="en-US" sz="3102">
                <a:solidFill>
                  <a:srgbClr val="446497"/>
                </a:solidFill>
                <a:latin typeface="Canva Sans"/>
                <a:ea typeface="Canva Sans"/>
                <a:cs typeface="Canva Sans"/>
                <a:sym typeface="Canva Sans"/>
              </a:rPr>
              <a:t>We provide the same learning opportunities for all areas of learning, outside as well as inside. The outside also provides us with opportunities to do all those things you can’t do inside.</a:t>
            </a:r>
          </a:p>
          <a:p>
            <a:pPr algn="ctr">
              <a:lnSpc>
                <a:spcPts val="5118"/>
              </a:lnSpc>
            </a:pPr>
            <a:r>
              <a:rPr lang="en-US" sz="3102">
                <a:solidFill>
                  <a:srgbClr val="446497"/>
                </a:solidFill>
                <a:latin typeface="Canva Sans"/>
                <a:ea typeface="Canva Sans"/>
                <a:cs typeface="Canva Sans"/>
                <a:sym typeface="Canva Sans"/>
              </a:rPr>
              <a:t>There are always two members of staff outside and two inside to support the children with their learning.</a:t>
            </a:r>
          </a:p>
          <a:p>
            <a:pPr algn="ctr">
              <a:lnSpc>
                <a:spcPts val="6289"/>
              </a:lnSpc>
            </a:pPr>
            <a:endParaRPr lang="en-US" sz="3102">
              <a:solidFill>
                <a:srgbClr val="446497"/>
              </a:solidFill>
              <a:latin typeface="Canva Sans"/>
              <a:ea typeface="Canva Sans"/>
              <a:cs typeface="Canva Sans"/>
              <a:sym typeface="Canv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1D3E9"/>
        </a:solidFill>
        <a:effectLst/>
      </p:bgPr>
    </p:bg>
    <p:spTree>
      <p:nvGrpSpPr>
        <p:cNvPr id="1" name=""/>
        <p:cNvGrpSpPr/>
        <p:nvPr/>
      </p:nvGrpSpPr>
      <p:grpSpPr>
        <a:xfrm>
          <a:off x="0" y="0"/>
          <a:ext cx="0" cy="0"/>
          <a:chOff x="0" y="0"/>
          <a:chExt cx="0" cy="0"/>
        </a:xfrm>
      </p:grpSpPr>
      <p:sp>
        <p:nvSpPr>
          <p:cNvPr id="2" name="Freeform 2"/>
          <p:cNvSpPr/>
          <p:nvPr/>
        </p:nvSpPr>
        <p:spPr>
          <a:xfrm>
            <a:off x="-4624421" y="-3009940"/>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78178">
            <a:off x="-1838303" y="-1753558"/>
            <a:ext cx="4091634" cy="4114800"/>
          </a:xfrm>
          <a:custGeom>
            <a:avLst/>
            <a:gdLst/>
            <a:ahLst/>
            <a:cxnLst/>
            <a:rect l="l" t="t" r="r" b="b"/>
            <a:pathLst>
              <a:path w="4091634" h="4114800">
                <a:moveTo>
                  <a:pt x="0" y="0"/>
                </a:moveTo>
                <a:lnTo>
                  <a:pt x="4091635" y="0"/>
                </a:lnTo>
                <a:lnTo>
                  <a:pt x="40916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36066" y="7679255"/>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278178">
            <a:off x="8848796" y="8730950"/>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432978" y="-6448498"/>
            <a:ext cx="12651359" cy="9949883"/>
          </a:xfrm>
          <a:custGeom>
            <a:avLst/>
            <a:gdLst/>
            <a:ahLst/>
            <a:cxnLst/>
            <a:rect l="l" t="t" r="r" b="b"/>
            <a:pathLst>
              <a:path w="12651359" h="9949883">
                <a:moveTo>
                  <a:pt x="0" y="0"/>
                </a:moveTo>
                <a:lnTo>
                  <a:pt x="12651359" y="0"/>
                </a:lnTo>
                <a:lnTo>
                  <a:pt x="12651359" y="9949882"/>
                </a:lnTo>
                <a:lnTo>
                  <a:pt x="0" y="9949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4278178">
            <a:off x="15011376" y="-2889401"/>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3170130" y="-1338497"/>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29899" y="9258300"/>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671977" y="0"/>
            <a:ext cx="3086680" cy="2676994"/>
          </a:xfrm>
          <a:custGeom>
            <a:avLst/>
            <a:gdLst/>
            <a:ahLst/>
            <a:cxnLst/>
            <a:rect l="l" t="t" r="r" b="b"/>
            <a:pathLst>
              <a:path w="3086680" h="2676994">
                <a:moveTo>
                  <a:pt x="0" y="0"/>
                </a:moveTo>
                <a:lnTo>
                  <a:pt x="3086681" y="0"/>
                </a:lnTo>
                <a:lnTo>
                  <a:pt x="3086681"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2447524" y="8539397"/>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95000" y="2430662"/>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963021" y="-2057400"/>
            <a:ext cx="2005030" cy="4114800"/>
          </a:xfrm>
          <a:custGeom>
            <a:avLst/>
            <a:gdLst/>
            <a:ahLst/>
            <a:cxnLst/>
            <a:rect l="l" t="t" r="r" b="b"/>
            <a:pathLst>
              <a:path w="2005030" h="4114800">
                <a:moveTo>
                  <a:pt x="0" y="0"/>
                </a:moveTo>
                <a:lnTo>
                  <a:pt x="2005030" y="0"/>
                </a:lnTo>
                <a:lnTo>
                  <a:pt x="20050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904653" y="760059"/>
            <a:ext cx="16478694" cy="8766882"/>
            <a:chOff x="0" y="0"/>
            <a:chExt cx="4340068" cy="2308973"/>
          </a:xfrm>
        </p:grpSpPr>
        <p:sp>
          <p:nvSpPr>
            <p:cNvPr id="15" name="Freeform 15"/>
            <p:cNvSpPr/>
            <p:nvPr/>
          </p:nvSpPr>
          <p:spPr>
            <a:xfrm>
              <a:off x="0" y="0"/>
              <a:ext cx="4340068" cy="2308973"/>
            </a:xfrm>
            <a:custGeom>
              <a:avLst/>
              <a:gdLst/>
              <a:ahLst/>
              <a:cxnLst/>
              <a:rect l="l" t="t" r="r" b="b"/>
              <a:pathLst>
                <a:path w="4340068" h="2308973">
                  <a:moveTo>
                    <a:pt x="13155" y="0"/>
                  </a:moveTo>
                  <a:lnTo>
                    <a:pt x="4326913" y="0"/>
                  </a:lnTo>
                  <a:cubicBezTo>
                    <a:pt x="4334178" y="0"/>
                    <a:pt x="4340068" y="5890"/>
                    <a:pt x="4340068" y="13155"/>
                  </a:cubicBezTo>
                  <a:lnTo>
                    <a:pt x="4340068" y="2295818"/>
                  </a:lnTo>
                  <a:cubicBezTo>
                    <a:pt x="4340068" y="2303083"/>
                    <a:pt x="4334178" y="2308973"/>
                    <a:pt x="4326913" y="2308973"/>
                  </a:cubicBezTo>
                  <a:lnTo>
                    <a:pt x="13155" y="2308973"/>
                  </a:lnTo>
                  <a:cubicBezTo>
                    <a:pt x="5890" y="2308973"/>
                    <a:pt x="0" y="2303083"/>
                    <a:pt x="0" y="2295818"/>
                  </a:cubicBezTo>
                  <a:lnTo>
                    <a:pt x="0" y="13155"/>
                  </a:lnTo>
                  <a:cubicBezTo>
                    <a:pt x="0" y="5890"/>
                    <a:pt x="5890" y="0"/>
                    <a:pt x="13155" y="0"/>
                  </a:cubicBezTo>
                  <a:close/>
                </a:path>
              </a:pathLst>
            </a:custGeom>
            <a:solidFill>
              <a:srgbClr val="FFFFFF">
                <a:alpha val="84706"/>
              </a:srgbClr>
            </a:solidFill>
          </p:spPr>
        </p:sp>
        <p:sp>
          <p:nvSpPr>
            <p:cNvPr id="16" name="TextBox 16"/>
            <p:cNvSpPr txBox="1"/>
            <p:nvPr/>
          </p:nvSpPr>
          <p:spPr>
            <a:xfrm>
              <a:off x="0" y="-38100"/>
              <a:ext cx="4340068" cy="2347073"/>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438359"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6551834"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6551834"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561176"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TextBox 21"/>
          <p:cNvSpPr txBox="1"/>
          <p:nvPr/>
        </p:nvSpPr>
        <p:spPr>
          <a:xfrm>
            <a:off x="561176" y="1390650"/>
            <a:ext cx="17077971" cy="1152590"/>
          </a:xfrm>
          <a:prstGeom prst="rect">
            <a:avLst/>
          </a:prstGeom>
        </p:spPr>
        <p:txBody>
          <a:bodyPr lIns="0" tIns="0" rIns="0" bIns="0" rtlCol="0" anchor="t">
            <a:spAutoFit/>
          </a:bodyPr>
          <a:lstStyle/>
          <a:p>
            <a:pPr algn="ctr">
              <a:lnSpc>
                <a:spcPts val="7064"/>
              </a:lnSpc>
            </a:pPr>
            <a:r>
              <a:rPr lang="en-US" sz="9950">
                <a:solidFill>
                  <a:srgbClr val="446497"/>
                </a:solidFill>
                <a:latin typeface="Bryndan Write"/>
                <a:ea typeface="Bryndan Write"/>
                <a:cs typeface="Bryndan Write"/>
                <a:sym typeface="Bryndan Write"/>
              </a:rPr>
              <a:t>Tidy Up Time</a:t>
            </a:r>
          </a:p>
        </p:txBody>
      </p:sp>
      <p:sp>
        <p:nvSpPr>
          <p:cNvPr id="22" name="TextBox 22"/>
          <p:cNvSpPr txBox="1"/>
          <p:nvPr/>
        </p:nvSpPr>
        <p:spPr>
          <a:xfrm>
            <a:off x="1661722" y="2169459"/>
            <a:ext cx="15096936" cy="4806868"/>
          </a:xfrm>
          <a:prstGeom prst="rect">
            <a:avLst/>
          </a:prstGeom>
        </p:spPr>
        <p:txBody>
          <a:bodyPr lIns="0" tIns="0" rIns="0" bIns="0" rtlCol="0" anchor="t">
            <a:spAutoFit/>
          </a:bodyPr>
          <a:lstStyle/>
          <a:p>
            <a:pPr algn="ctr">
              <a:lnSpc>
                <a:spcPts val="5448"/>
              </a:lnSpc>
            </a:pPr>
            <a:r>
              <a:rPr lang="en-US" sz="3302">
                <a:solidFill>
                  <a:srgbClr val="446497"/>
                </a:solidFill>
                <a:latin typeface="Canva Sans"/>
                <a:ea typeface="Canva Sans"/>
                <a:cs typeface="Canva Sans"/>
                <a:sym typeface="Canva Sans"/>
              </a:rPr>
              <a:t>The children are encouraged to tidy up independently as they go along.</a:t>
            </a:r>
          </a:p>
          <a:p>
            <a:pPr algn="ctr">
              <a:lnSpc>
                <a:spcPts val="5448"/>
              </a:lnSpc>
            </a:pPr>
            <a:r>
              <a:rPr lang="en-US" sz="3302">
                <a:solidFill>
                  <a:srgbClr val="446497"/>
                </a:solidFill>
                <a:latin typeface="Canva Sans"/>
                <a:ea typeface="Canva Sans"/>
                <a:cs typeface="Canva Sans"/>
                <a:sym typeface="Canva Sans"/>
              </a:rPr>
              <a:t>We often use music to cue the times for tidying up.</a:t>
            </a:r>
          </a:p>
          <a:p>
            <a:pPr algn="ctr">
              <a:lnSpc>
                <a:spcPts val="5448"/>
              </a:lnSpc>
            </a:pPr>
            <a:r>
              <a:rPr lang="en-US" sz="3302">
                <a:solidFill>
                  <a:srgbClr val="446497"/>
                </a:solidFill>
                <a:latin typeface="Canva Sans"/>
                <a:ea typeface="Canva Sans"/>
                <a:cs typeface="Canva Sans"/>
                <a:sym typeface="Canva Sans"/>
              </a:rPr>
              <a:t>We label the drawers and help the children share the responsibility of looking after their classroom.</a:t>
            </a:r>
          </a:p>
          <a:p>
            <a:pPr algn="ctr">
              <a:lnSpc>
                <a:spcPts val="5448"/>
              </a:lnSpc>
            </a:pPr>
            <a:r>
              <a:rPr lang="en-US" sz="3302">
                <a:solidFill>
                  <a:srgbClr val="446497"/>
                </a:solidFill>
                <a:latin typeface="Canva Sans"/>
                <a:ea typeface="Canva Sans"/>
                <a:cs typeface="Canva Sans"/>
                <a:sym typeface="Canva Sans"/>
              </a:rPr>
              <a:t>We say, ‘Choose it. Use it. Put it away!’</a:t>
            </a:r>
          </a:p>
          <a:p>
            <a:pPr algn="ctr">
              <a:lnSpc>
                <a:spcPts val="5118"/>
              </a:lnSpc>
            </a:pPr>
            <a:endParaRPr lang="en-US" sz="3302">
              <a:solidFill>
                <a:srgbClr val="446497"/>
              </a:solidFill>
              <a:latin typeface="Canva Sans"/>
              <a:ea typeface="Canva Sans"/>
              <a:cs typeface="Canva Sans"/>
              <a:sym typeface="Canva Sans"/>
            </a:endParaRPr>
          </a:p>
          <a:p>
            <a:pPr algn="ctr">
              <a:lnSpc>
                <a:spcPts val="6289"/>
              </a:lnSpc>
            </a:pPr>
            <a:endParaRPr lang="en-US" sz="3302">
              <a:solidFill>
                <a:srgbClr val="446497"/>
              </a:solidFill>
              <a:latin typeface="Canva Sans"/>
              <a:ea typeface="Canva Sans"/>
              <a:cs typeface="Canva Sans"/>
              <a:sym typeface="Canva Sans"/>
            </a:endParaRPr>
          </a:p>
        </p:txBody>
      </p:sp>
      <p:sp>
        <p:nvSpPr>
          <p:cNvPr id="23" name="Freeform 23"/>
          <p:cNvSpPr/>
          <p:nvPr/>
        </p:nvSpPr>
        <p:spPr>
          <a:xfrm>
            <a:off x="2148162" y="5586674"/>
            <a:ext cx="2565308" cy="3434070"/>
          </a:xfrm>
          <a:custGeom>
            <a:avLst/>
            <a:gdLst/>
            <a:ahLst/>
            <a:cxnLst/>
            <a:rect l="l" t="t" r="r" b="b"/>
            <a:pathLst>
              <a:path w="2565308" h="3434070">
                <a:moveTo>
                  <a:pt x="0" y="0"/>
                </a:moveTo>
                <a:lnTo>
                  <a:pt x="2565308" y="0"/>
                </a:lnTo>
                <a:lnTo>
                  <a:pt x="2565308" y="3434070"/>
                </a:lnTo>
                <a:lnTo>
                  <a:pt x="0" y="3434070"/>
                </a:lnTo>
                <a:lnTo>
                  <a:pt x="0" y="0"/>
                </a:lnTo>
                <a:close/>
              </a:path>
            </a:pathLst>
          </a:custGeom>
          <a:blipFill>
            <a:blip r:embed="rId12"/>
            <a:stretch>
              <a:fillRect/>
            </a:stretch>
          </a:blipFill>
        </p:spPr>
      </p:sp>
      <p:sp>
        <p:nvSpPr>
          <p:cNvPr id="24" name="Freeform 24"/>
          <p:cNvSpPr/>
          <p:nvPr/>
        </p:nvSpPr>
        <p:spPr>
          <a:xfrm>
            <a:off x="7512821" y="6226312"/>
            <a:ext cx="3731641" cy="2794432"/>
          </a:xfrm>
          <a:custGeom>
            <a:avLst/>
            <a:gdLst/>
            <a:ahLst/>
            <a:cxnLst/>
            <a:rect l="l" t="t" r="r" b="b"/>
            <a:pathLst>
              <a:path w="3731641" h="2794432">
                <a:moveTo>
                  <a:pt x="0" y="0"/>
                </a:moveTo>
                <a:lnTo>
                  <a:pt x="3731642" y="0"/>
                </a:lnTo>
                <a:lnTo>
                  <a:pt x="3731642" y="2794432"/>
                </a:lnTo>
                <a:lnTo>
                  <a:pt x="0" y="2794432"/>
                </a:lnTo>
                <a:lnTo>
                  <a:pt x="0" y="0"/>
                </a:lnTo>
                <a:close/>
              </a:path>
            </a:pathLst>
          </a:custGeom>
          <a:blipFill>
            <a:blip r:embed="rId13"/>
            <a:stretch>
              <a:fillRect/>
            </a:stretch>
          </a:blipFill>
        </p:spPr>
      </p:sp>
      <p:sp>
        <p:nvSpPr>
          <p:cNvPr id="25" name="Freeform 25"/>
          <p:cNvSpPr/>
          <p:nvPr/>
        </p:nvSpPr>
        <p:spPr>
          <a:xfrm>
            <a:off x="13785003" y="5586674"/>
            <a:ext cx="2620906" cy="3508235"/>
          </a:xfrm>
          <a:custGeom>
            <a:avLst/>
            <a:gdLst/>
            <a:ahLst/>
            <a:cxnLst/>
            <a:rect l="l" t="t" r="r" b="b"/>
            <a:pathLst>
              <a:path w="2620906" h="3508235">
                <a:moveTo>
                  <a:pt x="0" y="0"/>
                </a:moveTo>
                <a:lnTo>
                  <a:pt x="2620906" y="0"/>
                </a:lnTo>
                <a:lnTo>
                  <a:pt x="2620906" y="3508235"/>
                </a:lnTo>
                <a:lnTo>
                  <a:pt x="0" y="3508235"/>
                </a:lnTo>
                <a:lnTo>
                  <a:pt x="0" y="0"/>
                </a:lnTo>
                <a:close/>
              </a:path>
            </a:pathLst>
          </a:custGeom>
          <a:blipFill>
            <a:blip r:embed="rId14"/>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1D3E9"/>
        </a:solidFill>
        <a:effectLst/>
      </p:bgPr>
    </p:bg>
    <p:spTree>
      <p:nvGrpSpPr>
        <p:cNvPr id="1" name=""/>
        <p:cNvGrpSpPr/>
        <p:nvPr/>
      </p:nvGrpSpPr>
      <p:grpSpPr>
        <a:xfrm>
          <a:off x="0" y="0"/>
          <a:ext cx="0" cy="0"/>
          <a:chOff x="0" y="0"/>
          <a:chExt cx="0" cy="0"/>
        </a:xfrm>
      </p:grpSpPr>
      <p:sp>
        <p:nvSpPr>
          <p:cNvPr id="2" name="Freeform 2"/>
          <p:cNvSpPr/>
          <p:nvPr/>
        </p:nvSpPr>
        <p:spPr>
          <a:xfrm>
            <a:off x="-4624421" y="-3009940"/>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78178">
            <a:off x="-1838303" y="-1753558"/>
            <a:ext cx="4091634" cy="4114800"/>
          </a:xfrm>
          <a:custGeom>
            <a:avLst/>
            <a:gdLst/>
            <a:ahLst/>
            <a:cxnLst/>
            <a:rect l="l" t="t" r="r" b="b"/>
            <a:pathLst>
              <a:path w="4091634" h="4114800">
                <a:moveTo>
                  <a:pt x="0" y="0"/>
                </a:moveTo>
                <a:lnTo>
                  <a:pt x="4091635" y="0"/>
                </a:lnTo>
                <a:lnTo>
                  <a:pt x="40916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36066" y="7679255"/>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278178">
            <a:off x="8848796" y="8730950"/>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432978" y="-6448498"/>
            <a:ext cx="12651359" cy="9949883"/>
          </a:xfrm>
          <a:custGeom>
            <a:avLst/>
            <a:gdLst/>
            <a:ahLst/>
            <a:cxnLst/>
            <a:rect l="l" t="t" r="r" b="b"/>
            <a:pathLst>
              <a:path w="12651359" h="9949883">
                <a:moveTo>
                  <a:pt x="0" y="0"/>
                </a:moveTo>
                <a:lnTo>
                  <a:pt x="12651359" y="0"/>
                </a:lnTo>
                <a:lnTo>
                  <a:pt x="12651359" y="9949882"/>
                </a:lnTo>
                <a:lnTo>
                  <a:pt x="0" y="9949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4278178">
            <a:off x="15011376" y="-2889401"/>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3170130" y="-1338497"/>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29899" y="9258300"/>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671977" y="0"/>
            <a:ext cx="3086680" cy="2676994"/>
          </a:xfrm>
          <a:custGeom>
            <a:avLst/>
            <a:gdLst/>
            <a:ahLst/>
            <a:cxnLst/>
            <a:rect l="l" t="t" r="r" b="b"/>
            <a:pathLst>
              <a:path w="3086680" h="2676994">
                <a:moveTo>
                  <a:pt x="0" y="0"/>
                </a:moveTo>
                <a:lnTo>
                  <a:pt x="3086681" y="0"/>
                </a:lnTo>
                <a:lnTo>
                  <a:pt x="3086681"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2447524" y="8539397"/>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95000" y="2430662"/>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963021" y="-2057400"/>
            <a:ext cx="2005030" cy="4114800"/>
          </a:xfrm>
          <a:custGeom>
            <a:avLst/>
            <a:gdLst/>
            <a:ahLst/>
            <a:cxnLst/>
            <a:rect l="l" t="t" r="r" b="b"/>
            <a:pathLst>
              <a:path w="2005030" h="4114800">
                <a:moveTo>
                  <a:pt x="0" y="0"/>
                </a:moveTo>
                <a:lnTo>
                  <a:pt x="2005030" y="0"/>
                </a:lnTo>
                <a:lnTo>
                  <a:pt x="20050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1028700" y="1024195"/>
            <a:ext cx="16478694" cy="8766882"/>
            <a:chOff x="0" y="0"/>
            <a:chExt cx="4340068" cy="2308973"/>
          </a:xfrm>
        </p:grpSpPr>
        <p:sp>
          <p:nvSpPr>
            <p:cNvPr id="15" name="Freeform 15"/>
            <p:cNvSpPr/>
            <p:nvPr/>
          </p:nvSpPr>
          <p:spPr>
            <a:xfrm>
              <a:off x="0" y="0"/>
              <a:ext cx="4340068" cy="2308973"/>
            </a:xfrm>
            <a:custGeom>
              <a:avLst/>
              <a:gdLst/>
              <a:ahLst/>
              <a:cxnLst/>
              <a:rect l="l" t="t" r="r" b="b"/>
              <a:pathLst>
                <a:path w="4340068" h="2308973">
                  <a:moveTo>
                    <a:pt x="13155" y="0"/>
                  </a:moveTo>
                  <a:lnTo>
                    <a:pt x="4326913" y="0"/>
                  </a:lnTo>
                  <a:cubicBezTo>
                    <a:pt x="4334178" y="0"/>
                    <a:pt x="4340068" y="5890"/>
                    <a:pt x="4340068" y="13155"/>
                  </a:cubicBezTo>
                  <a:lnTo>
                    <a:pt x="4340068" y="2295818"/>
                  </a:lnTo>
                  <a:cubicBezTo>
                    <a:pt x="4340068" y="2303083"/>
                    <a:pt x="4334178" y="2308973"/>
                    <a:pt x="4326913" y="2308973"/>
                  </a:cubicBezTo>
                  <a:lnTo>
                    <a:pt x="13155" y="2308973"/>
                  </a:lnTo>
                  <a:cubicBezTo>
                    <a:pt x="5890" y="2308973"/>
                    <a:pt x="0" y="2303083"/>
                    <a:pt x="0" y="2295818"/>
                  </a:cubicBezTo>
                  <a:lnTo>
                    <a:pt x="0" y="13155"/>
                  </a:lnTo>
                  <a:cubicBezTo>
                    <a:pt x="0" y="5890"/>
                    <a:pt x="5890" y="0"/>
                    <a:pt x="13155" y="0"/>
                  </a:cubicBezTo>
                  <a:close/>
                </a:path>
              </a:pathLst>
            </a:custGeom>
            <a:solidFill>
              <a:srgbClr val="FFFFFF">
                <a:alpha val="84706"/>
              </a:srgbClr>
            </a:solidFill>
          </p:spPr>
        </p:sp>
        <p:sp>
          <p:nvSpPr>
            <p:cNvPr id="16" name="TextBox 16"/>
            <p:cNvSpPr txBox="1"/>
            <p:nvPr/>
          </p:nvSpPr>
          <p:spPr>
            <a:xfrm>
              <a:off x="0" y="-38100"/>
              <a:ext cx="4340068" cy="2347073"/>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438359"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6551834"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6551834"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561176"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a:off x="2104820" y="6145358"/>
            <a:ext cx="4298130" cy="3223598"/>
          </a:xfrm>
          <a:custGeom>
            <a:avLst/>
            <a:gdLst/>
            <a:ahLst/>
            <a:cxnLst/>
            <a:rect l="l" t="t" r="r" b="b"/>
            <a:pathLst>
              <a:path w="4298130" h="3223598">
                <a:moveTo>
                  <a:pt x="0" y="0"/>
                </a:moveTo>
                <a:lnTo>
                  <a:pt x="4298130" y="0"/>
                </a:lnTo>
                <a:lnTo>
                  <a:pt x="4298130" y="3223598"/>
                </a:lnTo>
                <a:lnTo>
                  <a:pt x="0" y="3223598"/>
                </a:lnTo>
                <a:lnTo>
                  <a:pt x="0" y="0"/>
                </a:lnTo>
                <a:close/>
              </a:path>
            </a:pathLst>
          </a:custGeom>
          <a:blipFill>
            <a:blip r:embed="rId12"/>
            <a:stretch>
              <a:fillRect/>
            </a:stretch>
          </a:blipFill>
        </p:spPr>
      </p:sp>
      <p:sp>
        <p:nvSpPr>
          <p:cNvPr id="22" name="Freeform 22"/>
          <p:cNvSpPr/>
          <p:nvPr/>
        </p:nvSpPr>
        <p:spPr>
          <a:xfrm>
            <a:off x="11361893" y="6145358"/>
            <a:ext cx="4298130" cy="3223598"/>
          </a:xfrm>
          <a:custGeom>
            <a:avLst/>
            <a:gdLst/>
            <a:ahLst/>
            <a:cxnLst/>
            <a:rect l="l" t="t" r="r" b="b"/>
            <a:pathLst>
              <a:path w="4298130" h="3223598">
                <a:moveTo>
                  <a:pt x="0" y="0"/>
                </a:moveTo>
                <a:lnTo>
                  <a:pt x="4298130" y="0"/>
                </a:lnTo>
                <a:lnTo>
                  <a:pt x="4298130" y="3223598"/>
                </a:lnTo>
                <a:lnTo>
                  <a:pt x="0" y="3223598"/>
                </a:lnTo>
                <a:lnTo>
                  <a:pt x="0" y="0"/>
                </a:lnTo>
                <a:close/>
              </a:path>
            </a:pathLst>
          </a:custGeom>
          <a:blipFill>
            <a:blip r:embed="rId13"/>
            <a:stretch>
              <a:fillRect/>
            </a:stretch>
          </a:blipFill>
        </p:spPr>
      </p:sp>
      <p:sp>
        <p:nvSpPr>
          <p:cNvPr id="23" name="TextBox 23"/>
          <p:cNvSpPr txBox="1"/>
          <p:nvPr/>
        </p:nvSpPr>
        <p:spPr>
          <a:xfrm>
            <a:off x="1897082" y="1390650"/>
            <a:ext cx="14493736" cy="1152361"/>
          </a:xfrm>
          <a:prstGeom prst="rect">
            <a:avLst/>
          </a:prstGeom>
        </p:spPr>
        <p:txBody>
          <a:bodyPr lIns="0" tIns="0" rIns="0" bIns="0" rtlCol="0" anchor="t">
            <a:spAutoFit/>
          </a:bodyPr>
          <a:lstStyle/>
          <a:p>
            <a:pPr algn="ctr">
              <a:lnSpc>
                <a:spcPts val="7061"/>
              </a:lnSpc>
            </a:pPr>
            <a:r>
              <a:rPr lang="en-US" sz="9946">
                <a:solidFill>
                  <a:srgbClr val="446497"/>
                </a:solidFill>
                <a:latin typeface="Bryndan Write"/>
                <a:ea typeface="Bryndan Write"/>
                <a:cs typeface="Bryndan Write"/>
                <a:sym typeface="Bryndan Write"/>
              </a:rPr>
              <a:t>Reflection Time</a:t>
            </a:r>
          </a:p>
        </p:txBody>
      </p:sp>
      <p:sp>
        <p:nvSpPr>
          <p:cNvPr id="24" name="TextBox 24"/>
          <p:cNvSpPr txBox="1"/>
          <p:nvPr/>
        </p:nvSpPr>
        <p:spPr>
          <a:xfrm>
            <a:off x="1028700" y="2754131"/>
            <a:ext cx="16478694" cy="3835418"/>
          </a:xfrm>
          <a:prstGeom prst="rect">
            <a:avLst/>
          </a:prstGeom>
        </p:spPr>
        <p:txBody>
          <a:bodyPr lIns="0" tIns="0" rIns="0" bIns="0" rtlCol="0" anchor="t">
            <a:spAutoFit/>
          </a:bodyPr>
          <a:lstStyle/>
          <a:p>
            <a:pPr algn="ctr">
              <a:lnSpc>
                <a:spcPts val="5135"/>
              </a:lnSpc>
            </a:pPr>
            <a:r>
              <a:rPr lang="en-US" sz="3150">
                <a:solidFill>
                  <a:srgbClr val="446497"/>
                </a:solidFill>
                <a:latin typeface="Open Sans"/>
                <a:ea typeface="Open Sans"/>
                <a:cs typeface="Open Sans"/>
                <a:sym typeface="Open Sans"/>
              </a:rPr>
              <a:t>At the end of each day we take time to think about what we have been learning.</a:t>
            </a:r>
          </a:p>
          <a:p>
            <a:pPr algn="ctr">
              <a:lnSpc>
                <a:spcPts val="5135"/>
              </a:lnSpc>
            </a:pPr>
            <a:r>
              <a:rPr lang="en-US" sz="3150">
                <a:solidFill>
                  <a:srgbClr val="446497"/>
                </a:solidFill>
                <a:latin typeface="Open Sans"/>
                <a:ea typeface="Open Sans"/>
                <a:cs typeface="Open Sans"/>
                <a:sym typeface="Open Sans"/>
              </a:rPr>
              <a:t>We celebrate our learning achievements and talk about our day. We award ‘Danny Duck’ to a star pupil of the day. </a:t>
            </a:r>
          </a:p>
          <a:p>
            <a:pPr algn="ctr">
              <a:lnSpc>
                <a:spcPts val="5135"/>
              </a:lnSpc>
            </a:pPr>
            <a:r>
              <a:rPr lang="en-US" sz="3150">
                <a:solidFill>
                  <a:srgbClr val="446497"/>
                </a:solidFill>
                <a:latin typeface="Open Sans"/>
                <a:ea typeface="Open Sans"/>
                <a:cs typeface="Open Sans"/>
                <a:sym typeface="Open Sans"/>
              </a:rPr>
              <a:t>We share special ‘wow!’ moments and certificates or news together.</a:t>
            </a:r>
          </a:p>
          <a:p>
            <a:pPr algn="ctr">
              <a:lnSpc>
                <a:spcPts val="5135"/>
              </a:lnSpc>
            </a:pPr>
            <a:r>
              <a:rPr lang="en-US" sz="3150">
                <a:solidFill>
                  <a:srgbClr val="446497"/>
                </a:solidFill>
                <a:latin typeface="Open Sans"/>
                <a:ea typeface="Open Sans"/>
                <a:cs typeface="Open Sans"/>
                <a:sym typeface="Open Sans"/>
              </a:rPr>
              <a:t>We have class, year group and whole school assemblies too.</a:t>
            </a:r>
          </a:p>
          <a:p>
            <a:pPr algn="ctr">
              <a:lnSpc>
                <a:spcPts val="5135"/>
              </a:lnSpc>
            </a:pPr>
            <a:endParaRPr lang="en-US" sz="3150">
              <a:solidFill>
                <a:srgbClr val="446497"/>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1D3E9"/>
        </a:solidFill>
        <a:effectLst/>
      </p:bgPr>
    </p:bg>
    <p:spTree>
      <p:nvGrpSpPr>
        <p:cNvPr id="1" name=""/>
        <p:cNvGrpSpPr/>
        <p:nvPr/>
      </p:nvGrpSpPr>
      <p:grpSpPr>
        <a:xfrm>
          <a:off x="0" y="0"/>
          <a:ext cx="0" cy="0"/>
          <a:chOff x="0" y="0"/>
          <a:chExt cx="0" cy="0"/>
        </a:xfrm>
      </p:grpSpPr>
      <p:sp>
        <p:nvSpPr>
          <p:cNvPr id="2" name="Freeform 2"/>
          <p:cNvSpPr/>
          <p:nvPr/>
        </p:nvSpPr>
        <p:spPr>
          <a:xfrm>
            <a:off x="-4624421" y="-3009940"/>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78178">
            <a:off x="-1838303" y="-1753558"/>
            <a:ext cx="4091634" cy="4114800"/>
          </a:xfrm>
          <a:custGeom>
            <a:avLst/>
            <a:gdLst/>
            <a:ahLst/>
            <a:cxnLst/>
            <a:rect l="l" t="t" r="r" b="b"/>
            <a:pathLst>
              <a:path w="4091634" h="4114800">
                <a:moveTo>
                  <a:pt x="0" y="0"/>
                </a:moveTo>
                <a:lnTo>
                  <a:pt x="4091635" y="0"/>
                </a:lnTo>
                <a:lnTo>
                  <a:pt x="40916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36066" y="7679255"/>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278178">
            <a:off x="8848796" y="8730950"/>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432978" y="-6448498"/>
            <a:ext cx="12651359" cy="9949883"/>
          </a:xfrm>
          <a:custGeom>
            <a:avLst/>
            <a:gdLst/>
            <a:ahLst/>
            <a:cxnLst/>
            <a:rect l="l" t="t" r="r" b="b"/>
            <a:pathLst>
              <a:path w="12651359" h="9949883">
                <a:moveTo>
                  <a:pt x="0" y="0"/>
                </a:moveTo>
                <a:lnTo>
                  <a:pt x="12651359" y="0"/>
                </a:lnTo>
                <a:lnTo>
                  <a:pt x="12651359" y="9949882"/>
                </a:lnTo>
                <a:lnTo>
                  <a:pt x="0" y="9949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4278178">
            <a:off x="15011376" y="-2889401"/>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3170130" y="-1338497"/>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29899" y="9258300"/>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671977" y="0"/>
            <a:ext cx="3086680" cy="2676994"/>
          </a:xfrm>
          <a:custGeom>
            <a:avLst/>
            <a:gdLst/>
            <a:ahLst/>
            <a:cxnLst/>
            <a:rect l="l" t="t" r="r" b="b"/>
            <a:pathLst>
              <a:path w="3086680" h="2676994">
                <a:moveTo>
                  <a:pt x="0" y="0"/>
                </a:moveTo>
                <a:lnTo>
                  <a:pt x="3086681" y="0"/>
                </a:lnTo>
                <a:lnTo>
                  <a:pt x="3086681"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2447524" y="8539397"/>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95000" y="2430662"/>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963021" y="-2057400"/>
            <a:ext cx="2005030" cy="4114800"/>
          </a:xfrm>
          <a:custGeom>
            <a:avLst/>
            <a:gdLst/>
            <a:ahLst/>
            <a:cxnLst/>
            <a:rect l="l" t="t" r="r" b="b"/>
            <a:pathLst>
              <a:path w="2005030" h="4114800">
                <a:moveTo>
                  <a:pt x="0" y="0"/>
                </a:moveTo>
                <a:lnTo>
                  <a:pt x="2005030" y="0"/>
                </a:lnTo>
                <a:lnTo>
                  <a:pt x="20050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1028700" y="1054151"/>
            <a:ext cx="16478694" cy="8766882"/>
            <a:chOff x="0" y="0"/>
            <a:chExt cx="4340068" cy="2308973"/>
          </a:xfrm>
        </p:grpSpPr>
        <p:sp>
          <p:nvSpPr>
            <p:cNvPr id="15" name="Freeform 15"/>
            <p:cNvSpPr/>
            <p:nvPr/>
          </p:nvSpPr>
          <p:spPr>
            <a:xfrm>
              <a:off x="0" y="0"/>
              <a:ext cx="4340068" cy="2308973"/>
            </a:xfrm>
            <a:custGeom>
              <a:avLst/>
              <a:gdLst/>
              <a:ahLst/>
              <a:cxnLst/>
              <a:rect l="l" t="t" r="r" b="b"/>
              <a:pathLst>
                <a:path w="4340068" h="2308973">
                  <a:moveTo>
                    <a:pt x="13155" y="0"/>
                  </a:moveTo>
                  <a:lnTo>
                    <a:pt x="4326913" y="0"/>
                  </a:lnTo>
                  <a:cubicBezTo>
                    <a:pt x="4334178" y="0"/>
                    <a:pt x="4340068" y="5890"/>
                    <a:pt x="4340068" y="13155"/>
                  </a:cubicBezTo>
                  <a:lnTo>
                    <a:pt x="4340068" y="2295818"/>
                  </a:lnTo>
                  <a:cubicBezTo>
                    <a:pt x="4340068" y="2303083"/>
                    <a:pt x="4334178" y="2308973"/>
                    <a:pt x="4326913" y="2308973"/>
                  </a:cubicBezTo>
                  <a:lnTo>
                    <a:pt x="13155" y="2308973"/>
                  </a:lnTo>
                  <a:cubicBezTo>
                    <a:pt x="5890" y="2308973"/>
                    <a:pt x="0" y="2303083"/>
                    <a:pt x="0" y="2295818"/>
                  </a:cubicBezTo>
                  <a:lnTo>
                    <a:pt x="0" y="13155"/>
                  </a:lnTo>
                  <a:cubicBezTo>
                    <a:pt x="0" y="5890"/>
                    <a:pt x="5890" y="0"/>
                    <a:pt x="13155" y="0"/>
                  </a:cubicBezTo>
                  <a:close/>
                </a:path>
              </a:pathLst>
            </a:custGeom>
            <a:solidFill>
              <a:srgbClr val="FFFFFF">
                <a:alpha val="84706"/>
              </a:srgbClr>
            </a:solidFill>
          </p:spPr>
        </p:sp>
        <p:sp>
          <p:nvSpPr>
            <p:cNvPr id="16" name="TextBox 16"/>
            <p:cNvSpPr txBox="1"/>
            <p:nvPr/>
          </p:nvSpPr>
          <p:spPr>
            <a:xfrm>
              <a:off x="0" y="-38100"/>
              <a:ext cx="4340068" cy="2347073"/>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438359"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6551834"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6551834"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561176"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TextBox 21"/>
          <p:cNvSpPr txBox="1"/>
          <p:nvPr/>
        </p:nvSpPr>
        <p:spPr>
          <a:xfrm>
            <a:off x="1897082" y="1390650"/>
            <a:ext cx="14493736" cy="1152361"/>
          </a:xfrm>
          <a:prstGeom prst="rect">
            <a:avLst/>
          </a:prstGeom>
        </p:spPr>
        <p:txBody>
          <a:bodyPr lIns="0" tIns="0" rIns="0" bIns="0" rtlCol="0" anchor="t">
            <a:spAutoFit/>
          </a:bodyPr>
          <a:lstStyle/>
          <a:p>
            <a:pPr algn="ctr">
              <a:lnSpc>
                <a:spcPts val="7061"/>
              </a:lnSpc>
            </a:pPr>
            <a:r>
              <a:rPr lang="en-US" sz="9946">
                <a:solidFill>
                  <a:srgbClr val="446497"/>
                </a:solidFill>
                <a:latin typeface="Bryndan Write"/>
                <a:ea typeface="Bryndan Write"/>
                <a:cs typeface="Bryndan Write"/>
                <a:sym typeface="Bryndan Write"/>
              </a:rPr>
              <a:t>Home Time</a:t>
            </a:r>
          </a:p>
        </p:txBody>
      </p:sp>
      <p:sp>
        <p:nvSpPr>
          <p:cNvPr id="22" name="TextBox 22"/>
          <p:cNvSpPr txBox="1"/>
          <p:nvPr/>
        </p:nvSpPr>
        <p:spPr>
          <a:xfrm>
            <a:off x="1146048" y="2251599"/>
            <a:ext cx="16054639" cy="4688344"/>
          </a:xfrm>
          <a:prstGeom prst="rect">
            <a:avLst/>
          </a:prstGeom>
        </p:spPr>
        <p:txBody>
          <a:bodyPr lIns="0" tIns="0" rIns="0" bIns="0" rtlCol="0" anchor="t">
            <a:spAutoFit/>
          </a:bodyPr>
          <a:lstStyle/>
          <a:p>
            <a:pPr algn="ctr">
              <a:lnSpc>
                <a:spcPts val="5380"/>
              </a:lnSpc>
            </a:pPr>
            <a:r>
              <a:rPr lang="en-US" sz="3300">
                <a:solidFill>
                  <a:srgbClr val="446497"/>
                </a:solidFill>
                <a:latin typeface="Open Sans"/>
                <a:ea typeface="Open Sans"/>
                <a:cs typeface="Open Sans"/>
                <a:sym typeface="Open Sans"/>
              </a:rPr>
              <a:t>By the end of the day we are all really tired!  </a:t>
            </a:r>
          </a:p>
          <a:p>
            <a:pPr algn="ctr">
              <a:lnSpc>
                <a:spcPts val="5380"/>
              </a:lnSpc>
            </a:pPr>
            <a:r>
              <a:rPr lang="en-US" sz="3300">
                <a:solidFill>
                  <a:srgbClr val="446497"/>
                </a:solidFill>
                <a:latin typeface="Open Sans"/>
                <a:ea typeface="Open Sans"/>
                <a:cs typeface="Open Sans"/>
                <a:sym typeface="Open Sans"/>
              </a:rPr>
              <a:t>Our day finishes at 3.30pm. </a:t>
            </a:r>
          </a:p>
          <a:p>
            <a:pPr algn="ctr">
              <a:lnSpc>
                <a:spcPts val="5380"/>
              </a:lnSpc>
            </a:pPr>
            <a:r>
              <a:rPr lang="en-US" sz="3300">
                <a:solidFill>
                  <a:srgbClr val="446497"/>
                </a:solidFill>
                <a:latin typeface="Open Sans"/>
                <a:ea typeface="Open Sans"/>
                <a:cs typeface="Open Sans"/>
                <a:sym typeface="Open Sans"/>
              </a:rPr>
              <a:t>We pack our bags and gather up our belongings.</a:t>
            </a:r>
          </a:p>
          <a:p>
            <a:pPr algn="ctr">
              <a:lnSpc>
                <a:spcPts val="5380"/>
              </a:lnSpc>
            </a:pPr>
            <a:r>
              <a:rPr lang="en-US" sz="3300">
                <a:solidFill>
                  <a:srgbClr val="446497"/>
                </a:solidFill>
                <a:latin typeface="Open Sans"/>
                <a:ea typeface="Open Sans"/>
                <a:cs typeface="Open Sans"/>
                <a:sym typeface="Open Sans"/>
              </a:rPr>
              <a:t>We bring the children out to you onto the playground. </a:t>
            </a:r>
          </a:p>
          <a:p>
            <a:pPr algn="ctr">
              <a:lnSpc>
                <a:spcPts val="5380"/>
              </a:lnSpc>
            </a:pPr>
            <a:r>
              <a:rPr lang="en-US" sz="3300">
                <a:solidFill>
                  <a:srgbClr val="446497"/>
                </a:solidFill>
                <a:latin typeface="Open Sans"/>
                <a:ea typeface="Open Sans"/>
                <a:cs typeface="Open Sans"/>
                <a:sym typeface="Open Sans"/>
              </a:rPr>
              <a:t>This is an opportunity for us to talk to you about their day and a chance for you to </a:t>
            </a:r>
          </a:p>
          <a:p>
            <a:pPr algn="ctr">
              <a:lnSpc>
                <a:spcPts val="5380"/>
              </a:lnSpc>
            </a:pPr>
            <a:r>
              <a:rPr lang="en-US" sz="3300">
                <a:solidFill>
                  <a:srgbClr val="446497"/>
                </a:solidFill>
                <a:latin typeface="Open Sans"/>
                <a:ea typeface="Open Sans"/>
                <a:cs typeface="Open Sans"/>
                <a:sym typeface="Open Sans"/>
              </a:rPr>
              <a:t>speak to us should you need to.</a:t>
            </a:r>
          </a:p>
          <a:p>
            <a:pPr algn="ctr">
              <a:lnSpc>
                <a:spcPts val="5380"/>
              </a:lnSpc>
            </a:pPr>
            <a:endParaRPr lang="en-US" sz="3300">
              <a:solidFill>
                <a:srgbClr val="446497"/>
              </a:solidFill>
              <a:latin typeface="Open Sans"/>
              <a:ea typeface="Open Sans"/>
              <a:cs typeface="Open Sans"/>
              <a:sym typeface="Open Sans"/>
            </a:endParaRPr>
          </a:p>
        </p:txBody>
      </p:sp>
      <p:sp>
        <p:nvSpPr>
          <p:cNvPr id="23" name="Freeform 23"/>
          <p:cNvSpPr/>
          <p:nvPr/>
        </p:nvSpPr>
        <p:spPr>
          <a:xfrm>
            <a:off x="2174750" y="6545462"/>
            <a:ext cx="4082059" cy="3048841"/>
          </a:xfrm>
          <a:custGeom>
            <a:avLst/>
            <a:gdLst/>
            <a:ahLst/>
            <a:cxnLst/>
            <a:rect l="l" t="t" r="r" b="b"/>
            <a:pathLst>
              <a:path w="4082059" h="3048841">
                <a:moveTo>
                  <a:pt x="0" y="0"/>
                </a:moveTo>
                <a:lnTo>
                  <a:pt x="4082060" y="0"/>
                </a:lnTo>
                <a:lnTo>
                  <a:pt x="4082060" y="3048841"/>
                </a:lnTo>
                <a:lnTo>
                  <a:pt x="0" y="3048841"/>
                </a:lnTo>
                <a:lnTo>
                  <a:pt x="0" y="0"/>
                </a:lnTo>
                <a:close/>
              </a:path>
            </a:pathLst>
          </a:custGeom>
          <a:blipFill>
            <a:blip r:embed="rId12"/>
            <a:stretch>
              <a:fillRect/>
            </a:stretch>
          </a:blipFill>
        </p:spPr>
      </p:sp>
      <p:sp>
        <p:nvSpPr>
          <p:cNvPr id="24" name="Freeform 24"/>
          <p:cNvSpPr/>
          <p:nvPr/>
        </p:nvSpPr>
        <p:spPr>
          <a:xfrm>
            <a:off x="11382979" y="6485311"/>
            <a:ext cx="4134119" cy="3108992"/>
          </a:xfrm>
          <a:custGeom>
            <a:avLst/>
            <a:gdLst/>
            <a:ahLst/>
            <a:cxnLst/>
            <a:rect l="l" t="t" r="r" b="b"/>
            <a:pathLst>
              <a:path w="4134119" h="3108992">
                <a:moveTo>
                  <a:pt x="0" y="0"/>
                </a:moveTo>
                <a:lnTo>
                  <a:pt x="4134119" y="0"/>
                </a:lnTo>
                <a:lnTo>
                  <a:pt x="4134119" y="3108992"/>
                </a:lnTo>
                <a:lnTo>
                  <a:pt x="0" y="3108992"/>
                </a:lnTo>
                <a:lnTo>
                  <a:pt x="0" y="0"/>
                </a:lnTo>
                <a:close/>
              </a:path>
            </a:pathLst>
          </a:custGeom>
          <a:blipFill>
            <a:blip r:embed="rId13"/>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1D3E9"/>
        </a:solidFill>
        <a:effectLst/>
      </p:bgPr>
    </p:bg>
    <p:spTree>
      <p:nvGrpSpPr>
        <p:cNvPr id="1" name=""/>
        <p:cNvGrpSpPr/>
        <p:nvPr/>
      </p:nvGrpSpPr>
      <p:grpSpPr>
        <a:xfrm>
          <a:off x="0" y="0"/>
          <a:ext cx="0" cy="0"/>
          <a:chOff x="0" y="0"/>
          <a:chExt cx="0" cy="0"/>
        </a:xfrm>
      </p:grpSpPr>
      <p:sp>
        <p:nvSpPr>
          <p:cNvPr id="2" name="Freeform 2"/>
          <p:cNvSpPr/>
          <p:nvPr/>
        </p:nvSpPr>
        <p:spPr>
          <a:xfrm>
            <a:off x="-4624421" y="-3009940"/>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78178">
            <a:off x="-1838303" y="-1753558"/>
            <a:ext cx="4091634" cy="4114800"/>
          </a:xfrm>
          <a:custGeom>
            <a:avLst/>
            <a:gdLst/>
            <a:ahLst/>
            <a:cxnLst/>
            <a:rect l="l" t="t" r="r" b="b"/>
            <a:pathLst>
              <a:path w="4091634" h="4114800">
                <a:moveTo>
                  <a:pt x="0" y="0"/>
                </a:moveTo>
                <a:lnTo>
                  <a:pt x="4091635" y="0"/>
                </a:lnTo>
                <a:lnTo>
                  <a:pt x="40916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858883" y="7775847"/>
            <a:ext cx="12528543" cy="9853291"/>
          </a:xfrm>
          <a:custGeom>
            <a:avLst/>
            <a:gdLst/>
            <a:ahLst/>
            <a:cxnLst/>
            <a:rect l="l" t="t" r="r" b="b"/>
            <a:pathLst>
              <a:path w="12528543" h="9853291">
                <a:moveTo>
                  <a:pt x="0" y="0"/>
                </a:moveTo>
                <a:lnTo>
                  <a:pt x="12528542" y="0"/>
                </a:lnTo>
                <a:lnTo>
                  <a:pt x="12528542" y="9853291"/>
                </a:lnTo>
                <a:lnTo>
                  <a:pt x="0" y="98532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278178">
            <a:off x="8848796" y="8730950"/>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432978" y="-6448498"/>
            <a:ext cx="12651359" cy="9949883"/>
          </a:xfrm>
          <a:custGeom>
            <a:avLst/>
            <a:gdLst/>
            <a:ahLst/>
            <a:cxnLst/>
            <a:rect l="l" t="t" r="r" b="b"/>
            <a:pathLst>
              <a:path w="12651359" h="9949883">
                <a:moveTo>
                  <a:pt x="0" y="0"/>
                </a:moveTo>
                <a:lnTo>
                  <a:pt x="12651359" y="0"/>
                </a:lnTo>
                <a:lnTo>
                  <a:pt x="12651359" y="9949882"/>
                </a:lnTo>
                <a:lnTo>
                  <a:pt x="0" y="9949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4278178">
            <a:off x="15011376" y="-2889401"/>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3170130" y="-1338497"/>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29899" y="9258300"/>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671977" y="0"/>
            <a:ext cx="3086680" cy="2676994"/>
          </a:xfrm>
          <a:custGeom>
            <a:avLst/>
            <a:gdLst/>
            <a:ahLst/>
            <a:cxnLst/>
            <a:rect l="l" t="t" r="r" b="b"/>
            <a:pathLst>
              <a:path w="3086680" h="2676994">
                <a:moveTo>
                  <a:pt x="0" y="0"/>
                </a:moveTo>
                <a:lnTo>
                  <a:pt x="3086681" y="0"/>
                </a:lnTo>
                <a:lnTo>
                  <a:pt x="3086681"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2447524" y="8539397"/>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95000" y="2430662"/>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963021" y="-2057400"/>
            <a:ext cx="2005030" cy="4114800"/>
          </a:xfrm>
          <a:custGeom>
            <a:avLst/>
            <a:gdLst/>
            <a:ahLst/>
            <a:cxnLst/>
            <a:rect l="l" t="t" r="r" b="b"/>
            <a:pathLst>
              <a:path w="2005030" h="4114800">
                <a:moveTo>
                  <a:pt x="0" y="0"/>
                </a:moveTo>
                <a:lnTo>
                  <a:pt x="2005030" y="0"/>
                </a:lnTo>
                <a:lnTo>
                  <a:pt x="20050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904653" y="760059"/>
            <a:ext cx="16478694" cy="8766882"/>
            <a:chOff x="0" y="0"/>
            <a:chExt cx="4340068" cy="2308973"/>
          </a:xfrm>
        </p:grpSpPr>
        <p:sp>
          <p:nvSpPr>
            <p:cNvPr id="15" name="Freeform 15"/>
            <p:cNvSpPr/>
            <p:nvPr/>
          </p:nvSpPr>
          <p:spPr>
            <a:xfrm>
              <a:off x="0" y="0"/>
              <a:ext cx="4340068" cy="2308973"/>
            </a:xfrm>
            <a:custGeom>
              <a:avLst/>
              <a:gdLst/>
              <a:ahLst/>
              <a:cxnLst/>
              <a:rect l="l" t="t" r="r" b="b"/>
              <a:pathLst>
                <a:path w="4340068" h="2308973">
                  <a:moveTo>
                    <a:pt x="13155" y="0"/>
                  </a:moveTo>
                  <a:lnTo>
                    <a:pt x="4326913" y="0"/>
                  </a:lnTo>
                  <a:cubicBezTo>
                    <a:pt x="4334178" y="0"/>
                    <a:pt x="4340068" y="5890"/>
                    <a:pt x="4340068" y="13155"/>
                  </a:cubicBezTo>
                  <a:lnTo>
                    <a:pt x="4340068" y="2295818"/>
                  </a:lnTo>
                  <a:cubicBezTo>
                    <a:pt x="4340068" y="2303083"/>
                    <a:pt x="4334178" y="2308973"/>
                    <a:pt x="4326913" y="2308973"/>
                  </a:cubicBezTo>
                  <a:lnTo>
                    <a:pt x="13155" y="2308973"/>
                  </a:lnTo>
                  <a:cubicBezTo>
                    <a:pt x="5890" y="2308973"/>
                    <a:pt x="0" y="2303083"/>
                    <a:pt x="0" y="2295818"/>
                  </a:cubicBezTo>
                  <a:lnTo>
                    <a:pt x="0" y="13155"/>
                  </a:lnTo>
                  <a:cubicBezTo>
                    <a:pt x="0" y="5890"/>
                    <a:pt x="5890" y="0"/>
                    <a:pt x="13155" y="0"/>
                  </a:cubicBezTo>
                  <a:close/>
                </a:path>
              </a:pathLst>
            </a:custGeom>
            <a:solidFill>
              <a:srgbClr val="FFFFFF">
                <a:alpha val="84706"/>
              </a:srgbClr>
            </a:solidFill>
          </p:spPr>
        </p:sp>
        <p:sp>
          <p:nvSpPr>
            <p:cNvPr id="16" name="TextBox 16"/>
            <p:cNvSpPr txBox="1"/>
            <p:nvPr/>
          </p:nvSpPr>
          <p:spPr>
            <a:xfrm>
              <a:off x="0" y="-38100"/>
              <a:ext cx="4340068" cy="2347073"/>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438359"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6551834"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6551834"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561176"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aphicFrame>
        <p:nvGraphicFramePr>
          <p:cNvPr id="21" name="Table 21"/>
          <p:cNvGraphicFramePr>
            <a:graphicFrameLocks noGrp="1"/>
          </p:cNvGraphicFramePr>
          <p:nvPr/>
        </p:nvGraphicFramePr>
        <p:xfrm>
          <a:off x="1087213" y="1965001"/>
          <a:ext cx="7709021" cy="4876239"/>
        </p:xfrm>
        <a:graphic>
          <a:graphicData uri="http://schemas.openxmlformats.org/drawingml/2006/table">
            <a:tbl>
              <a:tblPr/>
              <a:tblGrid>
                <a:gridCol w="2410284">
                  <a:extLst>
                    <a:ext uri="{9D8B030D-6E8A-4147-A177-3AD203B41FA5}">
                      <a16:colId xmlns:a16="http://schemas.microsoft.com/office/drawing/2014/main" val="20000"/>
                    </a:ext>
                  </a:extLst>
                </a:gridCol>
                <a:gridCol w="2583209">
                  <a:extLst>
                    <a:ext uri="{9D8B030D-6E8A-4147-A177-3AD203B41FA5}">
                      <a16:colId xmlns:a16="http://schemas.microsoft.com/office/drawing/2014/main" val="20001"/>
                    </a:ext>
                  </a:extLst>
                </a:gridCol>
                <a:gridCol w="2715528">
                  <a:extLst>
                    <a:ext uri="{9D8B030D-6E8A-4147-A177-3AD203B41FA5}">
                      <a16:colId xmlns:a16="http://schemas.microsoft.com/office/drawing/2014/main" val="20002"/>
                    </a:ext>
                  </a:extLst>
                </a:gridCol>
              </a:tblGrid>
              <a:tr h="1027201">
                <a:tc gridSpan="3">
                  <a:txBody>
                    <a:bodyPr/>
                    <a:lstStyle/>
                    <a:p>
                      <a:pPr algn="l">
                        <a:lnSpc>
                          <a:spcPts val="4200"/>
                        </a:lnSpc>
                        <a:defRPr/>
                      </a:pPr>
                      <a:r>
                        <a:rPr lang="en-US" sz="3000" b="1">
                          <a:solidFill>
                            <a:srgbClr val="000000"/>
                          </a:solidFill>
                          <a:latin typeface="Canva Sans Bold"/>
                          <a:ea typeface="Canva Sans Bold"/>
                          <a:cs typeface="Canva Sans Bold"/>
                          <a:sym typeface="Canva Sans Bold"/>
                        </a:rPr>
                        <a:t>Prime Areas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CDD6FF"/>
                    </a:solidFill>
                  </a:tcPr>
                </a:tc>
                <a:tc hMerge="1">
                  <a:txBody>
                    <a:bodyPr/>
                    <a:lstStyle/>
                    <a:p>
                      <a:pPr algn="l">
                        <a:lnSpc>
                          <a:spcPts val="4200"/>
                        </a:lnSpc>
                        <a:defRPr/>
                      </a:pPr>
                      <a:r>
                        <a:rPr lang="en-US" sz="3000" b="1">
                          <a:solidFill>
                            <a:srgbClr val="000000"/>
                          </a:solidFill>
                          <a:latin typeface="Canva Sans Bold"/>
                          <a:ea typeface="Canva Sans Bold"/>
                          <a:cs typeface="Canva Sans Bold"/>
                          <a:sym typeface="Canva Sans Bold"/>
                        </a:rPr>
                        <a:t>Prime Areas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CDD6FF"/>
                    </a:solidFill>
                  </a:tcPr>
                </a:tc>
                <a:tc hMerge="1">
                  <a:txBody>
                    <a:bodyPr/>
                    <a:lstStyle/>
                    <a:p>
                      <a:pPr algn="l">
                        <a:lnSpc>
                          <a:spcPts val="4200"/>
                        </a:lnSpc>
                        <a:defRPr/>
                      </a:pPr>
                      <a:r>
                        <a:rPr lang="en-US" sz="3000" b="1">
                          <a:solidFill>
                            <a:srgbClr val="000000"/>
                          </a:solidFill>
                          <a:latin typeface="Canva Sans Bold"/>
                          <a:ea typeface="Canva Sans Bold"/>
                          <a:cs typeface="Canva Sans Bold"/>
                          <a:sym typeface="Canva Sans Bold"/>
                        </a:rPr>
                        <a:t>Prime Areas</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solidFill>
                      <a:srgbClr val="CDD6FF"/>
                    </a:solidFill>
                  </a:tcPr>
                </a:tc>
                <a:extLst>
                  <a:ext uri="{0D108BD9-81ED-4DB2-BD59-A6C34878D82A}">
                    <a16:rowId xmlns:a16="http://schemas.microsoft.com/office/drawing/2014/main" val="10000"/>
                  </a:ext>
                </a:extLst>
              </a:tr>
              <a:tr h="1151261">
                <a:tc>
                  <a:txBody>
                    <a:bodyPr/>
                    <a:lstStyle/>
                    <a:p>
                      <a:pPr algn="ctr">
                        <a:lnSpc>
                          <a:spcPts val="2659"/>
                        </a:lnSpc>
                        <a:defRPr/>
                      </a:pPr>
                      <a:r>
                        <a:rPr lang="en-US" sz="1899" b="1">
                          <a:solidFill>
                            <a:srgbClr val="000000"/>
                          </a:solidFill>
                          <a:latin typeface="Canva Sans Bold"/>
                          <a:ea typeface="Canva Sans Bold"/>
                          <a:cs typeface="Canva Sans Bold"/>
                          <a:sym typeface="Canva Sans Bold"/>
                        </a:rPr>
                        <a:t>Communication &amp; Language</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gridSpan="2">
                  <a:txBody>
                    <a:bodyPr/>
                    <a:lstStyle/>
                    <a:p>
                      <a:pPr marL="410209" lvl="1" indent="-205105" algn="l">
                        <a:lnSpc>
                          <a:spcPts val="2659"/>
                        </a:lnSpc>
                        <a:buFont typeface="Arial"/>
                        <a:buChar char="•"/>
                        <a:defRPr/>
                      </a:pPr>
                      <a:r>
                        <a:rPr lang="en-US" sz="1899">
                          <a:solidFill>
                            <a:srgbClr val="000000"/>
                          </a:solidFill>
                          <a:latin typeface="Canva Sans"/>
                          <a:ea typeface="Canva Sans"/>
                          <a:cs typeface="Canva Sans"/>
                          <a:sym typeface="Canva Sans"/>
                        </a:rPr>
                        <a:t>Listening, Understanding &amp; Attention</a:t>
                      </a:r>
                      <a:endParaRPr lang="en-US" sz="1100"/>
                    </a:p>
                    <a:p>
                      <a:pPr marL="410209" lvl="1" indent="-205105" algn="l">
                        <a:lnSpc>
                          <a:spcPts val="2659"/>
                        </a:lnSpc>
                        <a:buFont typeface="Arial"/>
                        <a:buChar char="•"/>
                      </a:pPr>
                      <a:r>
                        <a:rPr lang="en-US" sz="1899">
                          <a:solidFill>
                            <a:srgbClr val="000000"/>
                          </a:solidFill>
                          <a:latin typeface="Canva Sans"/>
                          <a:ea typeface="Canva Sans"/>
                          <a:cs typeface="Canva Sans"/>
                          <a:sym typeface="Canva Sans"/>
                        </a:rPr>
                        <a:t>Speaking</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hMerge="1">
                  <a:txBody>
                    <a:bodyPr/>
                    <a:lstStyle/>
                    <a:p>
                      <a:pPr marL="410209" lvl="1" indent="-205105" algn="l">
                        <a:lnSpc>
                          <a:spcPts val="2659"/>
                        </a:lnSpc>
                        <a:buFont typeface="Arial"/>
                        <a:buChar char="•"/>
                        <a:defRPr/>
                      </a:pPr>
                      <a:r>
                        <a:rPr lang="en-US" sz="1899">
                          <a:solidFill>
                            <a:srgbClr val="000000"/>
                          </a:solidFill>
                          <a:latin typeface="Canva Sans"/>
                          <a:ea typeface="Canva Sans"/>
                          <a:cs typeface="Canva Sans"/>
                          <a:sym typeface="Canva Sans"/>
                        </a:rPr>
                        <a:t>Listening, Understanding &amp; Attention</a:t>
                      </a:r>
                      <a:endParaRPr lang="en-US" sz="1100"/>
                    </a:p>
                    <a:p>
                      <a:pPr marL="410209" lvl="1" indent="-205105" algn="l">
                        <a:lnSpc>
                          <a:spcPts val="2659"/>
                        </a:lnSpc>
                        <a:buFont typeface="Arial"/>
                        <a:buChar char="•"/>
                      </a:pPr>
                      <a:r>
                        <a:rPr lang="en-US" sz="1899">
                          <a:solidFill>
                            <a:srgbClr val="000000"/>
                          </a:solidFill>
                          <a:latin typeface="Canva Sans"/>
                          <a:ea typeface="Canva Sans"/>
                          <a:cs typeface="Canva Sans"/>
                          <a:sym typeface="Canva Sans"/>
                        </a:rPr>
                        <a:t>Speaking</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1"/>
                  </a:ext>
                </a:extLst>
              </a:tr>
              <a:tr h="1523256">
                <a:tc>
                  <a:txBody>
                    <a:bodyPr/>
                    <a:lstStyle/>
                    <a:p>
                      <a:pPr algn="ctr">
                        <a:lnSpc>
                          <a:spcPts val="2659"/>
                        </a:lnSpc>
                        <a:defRPr/>
                      </a:pPr>
                      <a:r>
                        <a:rPr lang="en-US" sz="1899" b="1">
                          <a:solidFill>
                            <a:srgbClr val="000000"/>
                          </a:solidFill>
                          <a:latin typeface="Open Sans Bold"/>
                          <a:ea typeface="Open Sans Bold"/>
                          <a:cs typeface="Open Sans Bold"/>
                          <a:sym typeface="Open Sans Bold"/>
                        </a:rPr>
                        <a:t>Personal, Social &amp; Emotional Development</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gridSpan="2">
                  <a:txBody>
                    <a:bodyPr/>
                    <a:lstStyle/>
                    <a:p>
                      <a:pPr marL="410209" lvl="1" indent="-205105" algn="l">
                        <a:lnSpc>
                          <a:spcPts val="2659"/>
                        </a:lnSpc>
                        <a:buFont typeface="Arial"/>
                        <a:buChar char="•"/>
                        <a:defRPr/>
                      </a:pPr>
                      <a:r>
                        <a:rPr lang="en-US" sz="1899">
                          <a:solidFill>
                            <a:srgbClr val="000000"/>
                          </a:solidFill>
                          <a:latin typeface="Open Sans"/>
                          <a:ea typeface="Open Sans"/>
                          <a:cs typeface="Open Sans"/>
                          <a:sym typeface="Open Sans"/>
                        </a:rPr>
                        <a:t>Self-Regulation</a:t>
                      </a:r>
                      <a:endParaRPr lang="en-US" sz="1100"/>
                    </a:p>
                    <a:p>
                      <a:pPr marL="410209" lvl="1" indent="-205105" algn="l">
                        <a:lnSpc>
                          <a:spcPts val="2659"/>
                        </a:lnSpc>
                        <a:buFont typeface="Arial"/>
                        <a:buChar char="•"/>
                      </a:pPr>
                      <a:r>
                        <a:rPr lang="en-US" sz="1899">
                          <a:solidFill>
                            <a:srgbClr val="000000"/>
                          </a:solidFill>
                          <a:latin typeface="Open Sans"/>
                          <a:ea typeface="Open Sans"/>
                          <a:cs typeface="Open Sans"/>
                          <a:sym typeface="Open Sans"/>
                        </a:rPr>
                        <a:t>Managing Self</a:t>
                      </a:r>
                    </a:p>
                    <a:p>
                      <a:pPr marL="410209" lvl="1" indent="-205105" algn="just">
                        <a:lnSpc>
                          <a:spcPts val="2659"/>
                        </a:lnSpc>
                        <a:buFont typeface="Arial"/>
                        <a:buChar char="•"/>
                      </a:pPr>
                      <a:r>
                        <a:rPr lang="en-US" sz="1899">
                          <a:solidFill>
                            <a:srgbClr val="000000"/>
                          </a:solidFill>
                          <a:latin typeface="Open Sans"/>
                          <a:ea typeface="Open Sans"/>
                          <a:cs typeface="Open Sans"/>
                          <a:sym typeface="Open Sans"/>
                        </a:rPr>
                        <a:t>Building Relationships</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hMerge="1">
                  <a:txBody>
                    <a:bodyPr/>
                    <a:lstStyle/>
                    <a:p>
                      <a:pPr marL="410209" lvl="1" indent="-205105" algn="l">
                        <a:lnSpc>
                          <a:spcPts val="2659"/>
                        </a:lnSpc>
                        <a:buFont typeface="Arial"/>
                        <a:buChar char="•"/>
                        <a:defRPr/>
                      </a:pPr>
                      <a:r>
                        <a:rPr lang="en-US" sz="1899">
                          <a:solidFill>
                            <a:srgbClr val="000000"/>
                          </a:solidFill>
                          <a:latin typeface="Open Sans"/>
                          <a:ea typeface="Open Sans"/>
                          <a:cs typeface="Open Sans"/>
                          <a:sym typeface="Open Sans"/>
                        </a:rPr>
                        <a:t>Self-Regulation</a:t>
                      </a:r>
                      <a:endParaRPr lang="en-US" sz="1100"/>
                    </a:p>
                    <a:p>
                      <a:pPr marL="410209" lvl="1" indent="-205105" algn="l">
                        <a:lnSpc>
                          <a:spcPts val="2659"/>
                        </a:lnSpc>
                        <a:buFont typeface="Arial"/>
                        <a:buChar char="•"/>
                      </a:pPr>
                      <a:r>
                        <a:rPr lang="en-US" sz="1899">
                          <a:solidFill>
                            <a:srgbClr val="000000"/>
                          </a:solidFill>
                          <a:latin typeface="Open Sans"/>
                          <a:ea typeface="Open Sans"/>
                          <a:cs typeface="Open Sans"/>
                          <a:sym typeface="Open Sans"/>
                        </a:rPr>
                        <a:t>Managing Self</a:t>
                      </a:r>
                    </a:p>
                    <a:p>
                      <a:pPr marL="410209" lvl="1" indent="-205105" algn="just">
                        <a:lnSpc>
                          <a:spcPts val="2659"/>
                        </a:lnSpc>
                        <a:buFont typeface="Arial"/>
                        <a:buChar char="•"/>
                      </a:pPr>
                      <a:r>
                        <a:rPr lang="en-US" sz="1899">
                          <a:solidFill>
                            <a:srgbClr val="000000"/>
                          </a:solidFill>
                          <a:latin typeface="Open Sans"/>
                          <a:ea typeface="Open Sans"/>
                          <a:cs typeface="Open Sans"/>
                          <a:sym typeface="Open Sans"/>
                        </a:rPr>
                        <a:t>Building Relationships</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2"/>
                  </a:ext>
                </a:extLst>
              </a:tr>
              <a:tr h="1174521">
                <a:tc>
                  <a:txBody>
                    <a:bodyPr/>
                    <a:lstStyle/>
                    <a:p>
                      <a:pPr algn="ctr">
                        <a:lnSpc>
                          <a:spcPts val="2659"/>
                        </a:lnSpc>
                        <a:defRPr/>
                      </a:pPr>
                      <a:r>
                        <a:rPr lang="en-US" sz="1899" b="1">
                          <a:solidFill>
                            <a:srgbClr val="000000"/>
                          </a:solidFill>
                          <a:latin typeface="Canva Sans Bold"/>
                          <a:ea typeface="Canva Sans Bold"/>
                          <a:cs typeface="Canva Sans Bold"/>
                          <a:sym typeface="Canva Sans Bold"/>
                        </a:rPr>
                        <a:t>Physical Development</a:t>
                      </a:r>
                      <a:endParaRPr lang="en-US" sz="110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gridSpan="2">
                  <a:txBody>
                    <a:bodyPr/>
                    <a:lstStyle/>
                    <a:p>
                      <a:pPr marL="410209" lvl="1" indent="-205105" algn="l">
                        <a:lnSpc>
                          <a:spcPts val="2659"/>
                        </a:lnSpc>
                        <a:buFont typeface="Arial"/>
                        <a:buChar char="•"/>
                        <a:defRPr/>
                      </a:pPr>
                      <a:r>
                        <a:rPr lang="en-US" sz="1899">
                          <a:solidFill>
                            <a:srgbClr val="000000"/>
                          </a:solidFill>
                          <a:latin typeface="Open Sans"/>
                          <a:ea typeface="Open Sans"/>
                          <a:cs typeface="Open Sans"/>
                          <a:sym typeface="Open Sans"/>
                        </a:rPr>
                        <a:t>Gross Motor</a:t>
                      </a:r>
                      <a:endParaRPr lang="en-US" sz="1100"/>
                    </a:p>
                    <a:p>
                      <a:pPr marL="410209" lvl="1" indent="-205105" algn="l">
                        <a:lnSpc>
                          <a:spcPts val="2659"/>
                        </a:lnSpc>
                        <a:buFont typeface="Arial"/>
                        <a:buChar char="•"/>
                      </a:pPr>
                      <a:r>
                        <a:rPr lang="en-US" sz="1899">
                          <a:solidFill>
                            <a:srgbClr val="000000"/>
                          </a:solidFill>
                          <a:latin typeface="Open Sans"/>
                          <a:ea typeface="Open Sans"/>
                          <a:cs typeface="Open Sans"/>
                          <a:sym typeface="Open Sans"/>
                        </a:rPr>
                        <a:t>Fine Motor</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hMerge="1">
                  <a:txBody>
                    <a:bodyPr/>
                    <a:lstStyle/>
                    <a:p>
                      <a:pPr marL="410209" lvl="1" indent="-205105" algn="l">
                        <a:lnSpc>
                          <a:spcPts val="2659"/>
                        </a:lnSpc>
                        <a:buFont typeface="Arial"/>
                        <a:buChar char="•"/>
                        <a:defRPr/>
                      </a:pPr>
                      <a:r>
                        <a:rPr lang="en-US" sz="1899">
                          <a:solidFill>
                            <a:srgbClr val="000000"/>
                          </a:solidFill>
                          <a:latin typeface="Open Sans"/>
                          <a:ea typeface="Open Sans"/>
                          <a:cs typeface="Open Sans"/>
                          <a:sym typeface="Open Sans"/>
                        </a:rPr>
                        <a:t>Gross Motor</a:t>
                      </a:r>
                      <a:endParaRPr lang="en-US" sz="1100"/>
                    </a:p>
                    <a:p>
                      <a:pPr marL="410209" lvl="1" indent="-205105" algn="l">
                        <a:lnSpc>
                          <a:spcPts val="2659"/>
                        </a:lnSpc>
                        <a:buFont typeface="Arial"/>
                        <a:buChar char="•"/>
                      </a:pPr>
                      <a:r>
                        <a:rPr lang="en-US" sz="1899">
                          <a:solidFill>
                            <a:srgbClr val="000000"/>
                          </a:solidFill>
                          <a:latin typeface="Open Sans"/>
                          <a:ea typeface="Open Sans"/>
                          <a:cs typeface="Open Sans"/>
                          <a:sym typeface="Open Sans"/>
                        </a:rPr>
                        <a:t>Fine Motor</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22" name="Table 22"/>
          <p:cNvGraphicFramePr>
            <a:graphicFrameLocks noGrp="1"/>
          </p:cNvGraphicFramePr>
          <p:nvPr/>
        </p:nvGraphicFramePr>
        <p:xfrm>
          <a:off x="9143950" y="1965001"/>
          <a:ext cx="7700201" cy="6991350"/>
        </p:xfrm>
        <a:graphic>
          <a:graphicData uri="http://schemas.openxmlformats.org/drawingml/2006/table">
            <a:tbl>
              <a:tblPr/>
              <a:tblGrid>
                <a:gridCol w="3629628">
                  <a:extLst>
                    <a:ext uri="{9D8B030D-6E8A-4147-A177-3AD203B41FA5}">
                      <a16:colId xmlns:a16="http://schemas.microsoft.com/office/drawing/2014/main" val="20000"/>
                    </a:ext>
                  </a:extLst>
                </a:gridCol>
                <a:gridCol w="4070573">
                  <a:extLst>
                    <a:ext uri="{9D8B030D-6E8A-4147-A177-3AD203B41FA5}">
                      <a16:colId xmlns:a16="http://schemas.microsoft.com/office/drawing/2014/main" val="20001"/>
                    </a:ext>
                  </a:extLst>
                </a:gridCol>
              </a:tblGrid>
              <a:tr h="1015182">
                <a:tc gridSpan="2">
                  <a:txBody>
                    <a:bodyPr/>
                    <a:lstStyle/>
                    <a:p>
                      <a:pPr algn="l">
                        <a:lnSpc>
                          <a:spcPts val="4199"/>
                        </a:lnSpc>
                        <a:defRPr/>
                      </a:pPr>
                      <a:r>
                        <a:rPr lang="en-US" sz="2999" b="1">
                          <a:solidFill>
                            <a:srgbClr val="000000"/>
                          </a:solidFill>
                          <a:latin typeface="Canva Sans Bold"/>
                          <a:ea typeface="Canva Sans Bold"/>
                          <a:cs typeface="Canva Sans Bold"/>
                          <a:sym typeface="Canva Sans Bold"/>
                        </a:rPr>
                        <a:t>Specific Areas</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tc hMerge="1">
                  <a:txBody>
                    <a:bodyPr/>
                    <a:lstStyle/>
                    <a:p>
                      <a:pPr algn="l">
                        <a:lnSpc>
                          <a:spcPts val="4199"/>
                        </a:lnSpc>
                        <a:defRPr/>
                      </a:pPr>
                      <a:r>
                        <a:rPr lang="en-US" sz="2999" b="1">
                          <a:solidFill>
                            <a:srgbClr val="000000"/>
                          </a:solidFill>
                          <a:latin typeface="Canva Sans Bold"/>
                          <a:ea typeface="Canva Sans Bold"/>
                          <a:cs typeface="Canva Sans Bold"/>
                          <a:sym typeface="Canva Sans Bold"/>
                        </a:rPr>
                        <a:t>Specific Areas</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extLst>
                  <a:ext uri="{0D108BD9-81ED-4DB2-BD59-A6C34878D82A}">
                    <a16:rowId xmlns:a16="http://schemas.microsoft.com/office/drawing/2014/main" val="10000"/>
                  </a:ext>
                </a:extLst>
              </a:tr>
              <a:tr h="1494042">
                <a:tc>
                  <a:txBody>
                    <a:bodyPr/>
                    <a:lstStyle/>
                    <a:p>
                      <a:pPr algn="ctr">
                        <a:lnSpc>
                          <a:spcPts val="2659"/>
                        </a:lnSpc>
                        <a:defRPr/>
                      </a:pPr>
                      <a:r>
                        <a:rPr lang="en-US" sz="1899" b="1">
                          <a:solidFill>
                            <a:srgbClr val="000000"/>
                          </a:solidFill>
                          <a:latin typeface="Canva Sans Bold"/>
                          <a:ea typeface="Canva Sans Bold"/>
                          <a:cs typeface="Canva Sans Bold"/>
                          <a:sym typeface="Canva Sans Bold"/>
                        </a:rPr>
                        <a:t>Literacy</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marL="410209" lvl="1" indent="-205105" algn="l">
                        <a:lnSpc>
                          <a:spcPts val="2659"/>
                        </a:lnSpc>
                        <a:buFont typeface="Arial"/>
                        <a:buChar char="•"/>
                        <a:defRPr/>
                      </a:pPr>
                      <a:r>
                        <a:rPr lang="en-US" sz="1899">
                          <a:solidFill>
                            <a:srgbClr val="000000"/>
                          </a:solidFill>
                          <a:latin typeface="Open Sans"/>
                          <a:ea typeface="Open Sans"/>
                          <a:cs typeface="Open Sans"/>
                          <a:sym typeface="Open Sans"/>
                        </a:rPr>
                        <a:t>Comprehension</a:t>
                      </a:r>
                      <a:endParaRPr lang="en-US" sz="1100"/>
                    </a:p>
                    <a:p>
                      <a:pPr marL="410209" lvl="1" indent="-205105" algn="l">
                        <a:lnSpc>
                          <a:spcPts val="2659"/>
                        </a:lnSpc>
                        <a:buFont typeface="Arial"/>
                        <a:buChar char="•"/>
                      </a:pPr>
                      <a:r>
                        <a:rPr lang="en-US" sz="1899">
                          <a:solidFill>
                            <a:srgbClr val="000000"/>
                          </a:solidFill>
                          <a:latin typeface="Open Sans"/>
                          <a:ea typeface="Open Sans"/>
                          <a:cs typeface="Open Sans"/>
                          <a:sym typeface="Open Sans"/>
                        </a:rPr>
                        <a:t>Word Reading</a:t>
                      </a:r>
                    </a:p>
                    <a:p>
                      <a:pPr marL="410209" lvl="1" indent="-205105" algn="l">
                        <a:lnSpc>
                          <a:spcPts val="2659"/>
                        </a:lnSpc>
                        <a:buFont typeface="Arial"/>
                        <a:buChar char="•"/>
                      </a:pPr>
                      <a:r>
                        <a:rPr lang="en-US" sz="1899">
                          <a:solidFill>
                            <a:srgbClr val="000000"/>
                          </a:solidFill>
                          <a:latin typeface="Open Sans"/>
                          <a:ea typeface="Open Sans"/>
                          <a:cs typeface="Open Sans"/>
                          <a:sym typeface="Open Sans"/>
                        </a:rPr>
                        <a:t>Writing</a:t>
                      </a:r>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1"/>
                  </a:ext>
                </a:extLst>
              </a:tr>
              <a:tr h="1158840">
                <a:tc>
                  <a:txBody>
                    <a:bodyPr/>
                    <a:lstStyle/>
                    <a:p>
                      <a:pPr algn="ctr">
                        <a:lnSpc>
                          <a:spcPts val="2659"/>
                        </a:lnSpc>
                        <a:defRPr/>
                      </a:pPr>
                      <a:r>
                        <a:rPr lang="en-US" sz="1899" b="1">
                          <a:solidFill>
                            <a:srgbClr val="000000"/>
                          </a:solidFill>
                          <a:latin typeface="Canva Sans Bold"/>
                          <a:ea typeface="Canva Sans Bold"/>
                          <a:cs typeface="Canva Sans Bold"/>
                          <a:sym typeface="Canva Sans Bold"/>
                        </a:rPr>
                        <a:t>Mathematics</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marL="410209" lvl="1" indent="-205105" algn="just">
                        <a:lnSpc>
                          <a:spcPts val="2659"/>
                        </a:lnSpc>
                        <a:buFont typeface="Arial"/>
                        <a:buChar char="•"/>
                        <a:defRPr/>
                      </a:pPr>
                      <a:r>
                        <a:rPr lang="en-US" sz="1899">
                          <a:solidFill>
                            <a:srgbClr val="000000"/>
                          </a:solidFill>
                          <a:latin typeface="Open Sans"/>
                          <a:ea typeface="Open Sans"/>
                          <a:cs typeface="Open Sans"/>
                          <a:sym typeface="Open Sans"/>
                        </a:rPr>
                        <a:t>Number</a:t>
                      </a:r>
                      <a:endParaRPr lang="en-US" sz="1100"/>
                    </a:p>
                    <a:p>
                      <a:pPr marL="410209" lvl="1" indent="-205105" algn="just">
                        <a:lnSpc>
                          <a:spcPts val="2659"/>
                        </a:lnSpc>
                        <a:buFont typeface="Arial"/>
                        <a:buChar char="•"/>
                      </a:pPr>
                      <a:r>
                        <a:rPr lang="en-US" sz="1899">
                          <a:solidFill>
                            <a:srgbClr val="000000"/>
                          </a:solidFill>
                          <a:latin typeface="Open Sans"/>
                          <a:ea typeface="Open Sans"/>
                          <a:cs typeface="Open Sans"/>
                          <a:sym typeface="Open Sans"/>
                        </a:rPr>
                        <a:t>Numerical Patterns</a:t>
                      </a:r>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2"/>
                  </a:ext>
                </a:extLst>
              </a:tr>
              <a:tr h="1829244">
                <a:tc>
                  <a:txBody>
                    <a:bodyPr/>
                    <a:lstStyle/>
                    <a:p>
                      <a:pPr algn="ctr">
                        <a:lnSpc>
                          <a:spcPts val="2659"/>
                        </a:lnSpc>
                        <a:defRPr/>
                      </a:pPr>
                      <a:r>
                        <a:rPr lang="en-US" sz="1899" b="1">
                          <a:solidFill>
                            <a:srgbClr val="000000"/>
                          </a:solidFill>
                          <a:latin typeface="Canva Sans Bold"/>
                          <a:ea typeface="Canva Sans Bold"/>
                          <a:cs typeface="Canva Sans Bold"/>
                          <a:sym typeface="Canva Sans Bold"/>
                        </a:rPr>
                        <a:t>Understanding the World</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marL="410209" lvl="1" indent="-205105" algn="l">
                        <a:lnSpc>
                          <a:spcPts val="2659"/>
                        </a:lnSpc>
                        <a:buFont typeface="Arial"/>
                        <a:buChar char="•"/>
                        <a:defRPr/>
                      </a:pPr>
                      <a:r>
                        <a:rPr lang="en-US" sz="1899">
                          <a:solidFill>
                            <a:srgbClr val="000000"/>
                          </a:solidFill>
                          <a:latin typeface="Open Sans"/>
                          <a:ea typeface="Open Sans"/>
                          <a:cs typeface="Open Sans"/>
                          <a:sym typeface="Open Sans"/>
                        </a:rPr>
                        <a:t>Past and Present</a:t>
                      </a:r>
                      <a:endParaRPr lang="en-US" sz="1100"/>
                    </a:p>
                    <a:p>
                      <a:pPr marL="410209" lvl="1" indent="-205105" algn="l">
                        <a:lnSpc>
                          <a:spcPts val="2659"/>
                        </a:lnSpc>
                        <a:buFont typeface="Arial"/>
                        <a:buChar char="•"/>
                      </a:pPr>
                      <a:r>
                        <a:rPr lang="en-US" sz="1899">
                          <a:solidFill>
                            <a:srgbClr val="000000"/>
                          </a:solidFill>
                          <a:latin typeface="Open Sans"/>
                          <a:ea typeface="Open Sans"/>
                          <a:cs typeface="Open Sans"/>
                          <a:sym typeface="Open Sans"/>
                        </a:rPr>
                        <a:t>People, Culture and Communities</a:t>
                      </a:r>
                    </a:p>
                    <a:p>
                      <a:pPr marL="410209" lvl="1" indent="-205105" algn="l">
                        <a:lnSpc>
                          <a:spcPts val="2659"/>
                        </a:lnSpc>
                        <a:buFont typeface="Arial"/>
                        <a:buChar char="•"/>
                      </a:pPr>
                      <a:r>
                        <a:rPr lang="en-US" sz="1899">
                          <a:solidFill>
                            <a:srgbClr val="000000"/>
                          </a:solidFill>
                          <a:latin typeface="Open Sans"/>
                          <a:ea typeface="Open Sans"/>
                          <a:cs typeface="Open Sans"/>
                          <a:sym typeface="Open Sans"/>
                        </a:rPr>
                        <a:t>The Natural World</a:t>
                      </a:r>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3"/>
                  </a:ext>
                </a:extLst>
              </a:tr>
              <a:tr h="1494042">
                <a:tc>
                  <a:txBody>
                    <a:bodyPr/>
                    <a:lstStyle/>
                    <a:p>
                      <a:pPr algn="ctr">
                        <a:lnSpc>
                          <a:spcPts val="2659"/>
                        </a:lnSpc>
                        <a:defRPr/>
                      </a:pPr>
                      <a:r>
                        <a:rPr lang="en-US" sz="1899" b="1">
                          <a:solidFill>
                            <a:srgbClr val="000000"/>
                          </a:solidFill>
                          <a:latin typeface="Canva Sans Bold"/>
                          <a:ea typeface="Canva Sans Bold"/>
                          <a:cs typeface="Canva Sans Bold"/>
                          <a:sym typeface="Canva Sans Bold"/>
                        </a:rPr>
                        <a:t>Expressive Arts and Design</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marL="410209" lvl="1" indent="-205105" algn="l">
                        <a:lnSpc>
                          <a:spcPts val="2659"/>
                        </a:lnSpc>
                        <a:buFont typeface="Arial"/>
                        <a:buChar char="•"/>
                        <a:defRPr/>
                      </a:pPr>
                      <a:r>
                        <a:rPr lang="en-US" sz="1899">
                          <a:solidFill>
                            <a:srgbClr val="000000"/>
                          </a:solidFill>
                          <a:latin typeface="Open Sans"/>
                          <a:ea typeface="Open Sans"/>
                          <a:cs typeface="Open Sans"/>
                          <a:sym typeface="Open Sans"/>
                        </a:rPr>
                        <a:t>Creating with Materials</a:t>
                      </a:r>
                      <a:endParaRPr lang="en-US" sz="1100"/>
                    </a:p>
                    <a:p>
                      <a:pPr marL="410209" lvl="1" indent="-205105" algn="l">
                        <a:lnSpc>
                          <a:spcPts val="2659"/>
                        </a:lnSpc>
                        <a:buFont typeface="Arial"/>
                        <a:buChar char="•"/>
                      </a:pPr>
                      <a:r>
                        <a:rPr lang="en-US" sz="1899">
                          <a:solidFill>
                            <a:srgbClr val="000000"/>
                          </a:solidFill>
                          <a:latin typeface="Open Sans"/>
                          <a:ea typeface="Open Sans"/>
                          <a:cs typeface="Open Sans"/>
                          <a:sym typeface="Open Sans"/>
                        </a:rPr>
                        <a:t>Being Expressive and Imaginative</a:t>
                      </a:r>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3" name="TextBox 23"/>
          <p:cNvSpPr txBox="1"/>
          <p:nvPr/>
        </p:nvSpPr>
        <p:spPr>
          <a:xfrm>
            <a:off x="2788343" y="981314"/>
            <a:ext cx="12711215" cy="1076086"/>
          </a:xfrm>
          <a:prstGeom prst="rect">
            <a:avLst/>
          </a:prstGeom>
        </p:spPr>
        <p:txBody>
          <a:bodyPr lIns="0" tIns="0" rIns="0" bIns="0" rtlCol="0" anchor="t">
            <a:spAutoFit/>
          </a:bodyPr>
          <a:lstStyle/>
          <a:p>
            <a:pPr algn="ctr">
              <a:lnSpc>
                <a:spcPts val="6661"/>
              </a:lnSpc>
            </a:pPr>
            <a:r>
              <a:rPr lang="en-US" sz="9382">
                <a:solidFill>
                  <a:srgbClr val="446497"/>
                </a:solidFill>
                <a:latin typeface="Bryndan Write"/>
                <a:ea typeface="Bryndan Write"/>
                <a:cs typeface="Bryndan Write"/>
                <a:sym typeface="Bryndan Write"/>
              </a:rPr>
              <a:t>Our EYFS Curriculum</a:t>
            </a:r>
          </a:p>
        </p:txBody>
      </p:sp>
      <p:sp>
        <p:nvSpPr>
          <p:cNvPr id="24" name="TextBox 24"/>
          <p:cNvSpPr txBox="1"/>
          <p:nvPr/>
        </p:nvSpPr>
        <p:spPr>
          <a:xfrm>
            <a:off x="904653" y="7204382"/>
            <a:ext cx="7891581" cy="1772968"/>
          </a:xfrm>
          <a:prstGeom prst="rect">
            <a:avLst/>
          </a:prstGeom>
        </p:spPr>
        <p:txBody>
          <a:bodyPr lIns="0" tIns="0" rIns="0" bIns="0" rtlCol="0" anchor="t">
            <a:spAutoFit/>
          </a:bodyPr>
          <a:lstStyle/>
          <a:p>
            <a:pPr algn="ctr">
              <a:lnSpc>
                <a:spcPts val="2342"/>
              </a:lnSpc>
            </a:pPr>
            <a:endParaRPr/>
          </a:p>
          <a:p>
            <a:pPr algn="ctr">
              <a:lnSpc>
                <a:spcPts val="3042"/>
              </a:lnSpc>
              <a:spcBef>
                <a:spcPct val="0"/>
              </a:spcBef>
            </a:pPr>
            <a:r>
              <a:rPr lang="en-US" sz="2173">
                <a:solidFill>
                  <a:srgbClr val="446497"/>
                </a:solidFill>
                <a:latin typeface="Canva Sans"/>
                <a:ea typeface="Canva Sans"/>
                <a:cs typeface="Canva Sans"/>
                <a:sym typeface="Canva Sans"/>
              </a:rPr>
              <a:t>The prime areas are very important because they lay the foundations for children’s success in all other areas of learning and life.</a:t>
            </a:r>
          </a:p>
          <a:p>
            <a:pPr algn="ctr">
              <a:lnSpc>
                <a:spcPts val="2762"/>
              </a:lnSpc>
              <a:spcBef>
                <a:spcPct val="0"/>
              </a:spcBef>
            </a:pPr>
            <a:endParaRPr lang="en-US" sz="2173">
              <a:solidFill>
                <a:srgbClr val="446497"/>
              </a:solidFill>
              <a:latin typeface="Canva Sans"/>
              <a:ea typeface="Canva Sans"/>
              <a:cs typeface="Canva Sans"/>
              <a:sym typeface="Canva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1D3E9"/>
        </a:solidFill>
        <a:effectLst/>
      </p:bgPr>
    </p:bg>
    <p:spTree>
      <p:nvGrpSpPr>
        <p:cNvPr id="1" name=""/>
        <p:cNvGrpSpPr/>
        <p:nvPr/>
      </p:nvGrpSpPr>
      <p:grpSpPr>
        <a:xfrm>
          <a:off x="0" y="0"/>
          <a:ext cx="0" cy="0"/>
          <a:chOff x="0" y="0"/>
          <a:chExt cx="0" cy="0"/>
        </a:xfrm>
      </p:grpSpPr>
      <p:sp>
        <p:nvSpPr>
          <p:cNvPr id="2" name="Freeform 2"/>
          <p:cNvSpPr/>
          <p:nvPr/>
        </p:nvSpPr>
        <p:spPr>
          <a:xfrm>
            <a:off x="-4624421" y="-3009940"/>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78178">
            <a:off x="-1838303" y="-1753558"/>
            <a:ext cx="4091634" cy="4114800"/>
          </a:xfrm>
          <a:custGeom>
            <a:avLst/>
            <a:gdLst/>
            <a:ahLst/>
            <a:cxnLst/>
            <a:rect l="l" t="t" r="r" b="b"/>
            <a:pathLst>
              <a:path w="4091634" h="4114800">
                <a:moveTo>
                  <a:pt x="0" y="0"/>
                </a:moveTo>
                <a:lnTo>
                  <a:pt x="4091635" y="0"/>
                </a:lnTo>
                <a:lnTo>
                  <a:pt x="40916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36066" y="7679255"/>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278178">
            <a:off x="8848796" y="8730950"/>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432978" y="-6448498"/>
            <a:ext cx="12651359" cy="9949883"/>
          </a:xfrm>
          <a:custGeom>
            <a:avLst/>
            <a:gdLst/>
            <a:ahLst/>
            <a:cxnLst/>
            <a:rect l="l" t="t" r="r" b="b"/>
            <a:pathLst>
              <a:path w="12651359" h="9949883">
                <a:moveTo>
                  <a:pt x="0" y="0"/>
                </a:moveTo>
                <a:lnTo>
                  <a:pt x="12651359" y="0"/>
                </a:lnTo>
                <a:lnTo>
                  <a:pt x="12651359" y="9949882"/>
                </a:lnTo>
                <a:lnTo>
                  <a:pt x="0" y="9949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4278178">
            <a:off x="15011376" y="-2889401"/>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3170130" y="-1338497"/>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29899" y="9258300"/>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671977" y="0"/>
            <a:ext cx="3086680" cy="2676994"/>
          </a:xfrm>
          <a:custGeom>
            <a:avLst/>
            <a:gdLst/>
            <a:ahLst/>
            <a:cxnLst/>
            <a:rect l="l" t="t" r="r" b="b"/>
            <a:pathLst>
              <a:path w="3086680" h="2676994">
                <a:moveTo>
                  <a:pt x="0" y="0"/>
                </a:moveTo>
                <a:lnTo>
                  <a:pt x="3086681" y="0"/>
                </a:lnTo>
                <a:lnTo>
                  <a:pt x="3086681"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2447524" y="8539397"/>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95000" y="2430662"/>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963021" y="-2057400"/>
            <a:ext cx="2005030" cy="4114800"/>
          </a:xfrm>
          <a:custGeom>
            <a:avLst/>
            <a:gdLst/>
            <a:ahLst/>
            <a:cxnLst/>
            <a:rect l="l" t="t" r="r" b="b"/>
            <a:pathLst>
              <a:path w="2005030" h="4114800">
                <a:moveTo>
                  <a:pt x="0" y="0"/>
                </a:moveTo>
                <a:lnTo>
                  <a:pt x="2005030" y="0"/>
                </a:lnTo>
                <a:lnTo>
                  <a:pt x="20050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904653" y="760059"/>
            <a:ext cx="16478694" cy="8766882"/>
            <a:chOff x="0" y="0"/>
            <a:chExt cx="4340068" cy="2308973"/>
          </a:xfrm>
        </p:grpSpPr>
        <p:sp>
          <p:nvSpPr>
            <p:cNvPr id="15" name="Freeform 15"/>
            <p:cNvSpPr/>
            <p:nvPr/>
          </p:nvSpPr>
          <p:spPr>
            <a:xfrm>
              <a:off x="0" y="0"/>
              <a:ext cx="4340068" cy="2308973"/>
            </a:xfrm>
            <a:custGeom>
              <a:avLst/>
              <a:gdLst/>
              <a:ahLst/>
              <a:cxnLst/>
              <a:rect l="l" t="t" r="r" b="b"/>
              <a:pathLst>
                <a:path w="4340068" h="2308973">
                  <a:moveTo>
                    <a:pt x="13155" y="0"/>
                  </a:moveTo>
                  <a:lnTo>
                    <a:pt x="4326913" y="0"/>
                  </a:lnTo>
                  <a:cubicBezTo>
                    <a:pt x="4334178" y="0"/>
                    <a:pt x="4340068" y="5890"/>
                    <a:pt x="4340068" y="13155"/>
                  </a:cubicBezTo>
                  <a:lnTo>
                    <a:pt x="4340068" y="2295818"/>
                  </a:lnTo>
                  <a:cubicBezTo>
                    <a:pt x="4340068" y="2303083"/>
                    <a:pt x="4334178" y="2308973"/>
                    <a:pt x="4326913" y="2308973"/>
                  </a:cubicBezTo>
                  <a:lnTo>
                    <a:pt x="13155" y="2308973"/>
                  </a:lnTo>
                  <a:cubicBezTo>
                    <a:pt x="5890" y="2308973"/>
                    <a:pt x="0" y="2303083"/>
                    <a:pt x="0" y="2295818"/>
                  </a:cubicBezTo>
                  <a:lnTo>
                    <a:pt x="0" y="13155"/>
                  </a:lnTo>
                  <a:cubicBezTo>
                    <a:pt x="0" y="5890"/>
                    <a:pt x="5890" y="0"/>
                    <a:pt x="13155" y="0"/>
                  </a:cubicBezTo>
                  <a:close/>
                </a:path>
              </a:pathLst>
            </a:custGeom>
            <a:solidFill>
              <a:srgbClr val="FFFFFF">
                <a:alpha val="84706"/>
              </a:srgbClr>
            </a:solidFill>
          </p:spPr>
        </p:sp>
        <p:sp>
          <p:nvSpPr>
            <p:cNvPr id="16" name="TextBox 16"/>
            <p:cNvSpPr txBox="1"/>
            <p:nvPr/>
          </p:nvSpPr>
          <p:spPr>
            <a:xfrm>
              <a:off x="0" y="-38100"/>
              <a:ext cx="4340068" cy="2347073"/>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438359"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6551834"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6551834"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561176"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a:off x="6985386" y="6098737"/>
            <a:ext cx="4977635" cy="3159563"/>
          </a:xfrm>
          <a:custGeom>
            <a:avLst/>
            <a:gdLst/>
            <a:ahLst/>
            <a:cxnLst/>
            <a:rect l="l" t="t" r="r" b="b"/>
            <a:pathLst>
              <a:path w="4977635" h="3159563">
                <a:moveTo>
                  <a:pt x="0" y="0"/>
                </a:moveTo>
                <a:lnTo>
                  <a:pt x="4977635" y="0"/>
                </a:lnTo>
                <a:lnTo>
                  <a:pt x="4977635" y="3159563"/>
                </a:lnTo>
                <a:lnTo>
                  <a:pt x="0" y="3159563"/>
                </a:lnTo>
                <a:lnTo>
                  <a:pt x="0" y="0"/>
                </a:lnTo>
                <a:close/>
              </a:path>
            </a:pathLst>
          </a:custGeom>
          <a:blipFill>
            <a:blip r:embed="rId12"/>
            <a:stretch>
              <a:fillRect/>
            </a:stretch>
          </a:blipFill>
        </p:spPr>
      </p:sp>
      <p:sp>
        <p:nvSpPr>
          <p:cNvPr id="22" name="TextBox 22"/>
          <p:cNvSpPr txBox="1"/>
          <p:nvPr/>
        </p:nvSpPr>
        <p:spPr>
          <a:xfrm>
            <a:off x="1701259" y="1390650"/>
            <a:ext cx="14850575" cy="2047711"/>
          </a:xfrm>
          <a:prstGeom prst="rect">
            <a:avLst/>
          </a:prstGeom>
        </p:spPr>
        <p:txBody>
          <a:bodyPr lIns="0" tIns="0" rIns="0" bIns="0" rtlCol="0" anchor="t">
            <a:spAutoFit/>
          </a:bodyPr>
          <a:lstStyle/>
          <a:p>
            <a:pPr algn="ctr">
              <a:lnSpc>
                <a:spcPts val="7061"/>
              </a:lnSpc>
            </a:pPr>
            <a:r>
              <a:rPr lang="en-US" sz="9946">
                <a:solidFill>
                  <a:srgbClr val="446497"/>
                </a:solidFill>
                <a:latin typeface="Bryndan Write"/>
                <a:ea typeface="Bryndan Write"/>
                <a:cs typeface="Bryndan Write"/>
                <a:sym typeface="Bryndan Write"/>
              </a:rPr>
              <a:t>A Typical Day in the Ducklings</a:t>
            </a:r>
          </a:p>
        </p:txBody>
      </p:sp>
      <p:sp>
        <p:nvSpPr>
          <p:cNvPr id="23" name="TextBox 23"/>
          <p:cNvSpPr txBox="1"/>
          <p:nvPr/>
        </p:nvSpPr>
        <p:spPr>
          <a:xfrm>
            <a:off x="1210029" y="3679323"/>
            <a:ext cx="15847164" cy="1887904"/>
          </a:xfrm>
          <a:prstGeom prst="rect">
            <a:avLst/>
          </a:prstGeom>
        </p:spPr>
        <p:txBody>
          <a:bodyPr lIns="0" tIns="0" rIns="0" bIns="0" rtlCol="0" anchor="t">
            <a:spAutoFit/>
          </a:bodyPr>
          <a:lstStyle/>
          <a:p>
            <a:pPr algn="ctr">
              <a:lnSpc>
                <a:spcPts val="2971"/>
              </a:lnSpc>
            </a:pPr>
            <a:r>
              <a:rPr lang="en-US" sz="3301">
                <a:solidFill>
                  <a:srgbClr val="446497"/>
                </a:solidFill>
                <a:latin typeface="Canva Sans"/>
                <a:ea typeface="Canva Sans"/>
                <a:cs typeface="Canva Sans"/>
                <a:sym typeface="Canva Sans"/>
              </a:rPr>
              <a:t>We follow the same routines everyday, to help the children settle in and feel safe and welcome.</a:t>
            </a:r>
          </a:p>
          <a:p>
            <a:pPr algn="ctr">
              <a:lnSpc>
                <a:spcPts val="2971"/>
              </a:lnSpc>
            </a:pPr>
            <a:endParaRPr lang="en-US" sz="3301">
              <a:solidFill>
                <a:srgbClr val="446497"/>
              </a:solidFill>
              <a:latin typeface="Canva Sans"/>
              <a:ea typeface="Canva Sans"/>
              <a:cs typeface="Canva Sans"/>
              <a:sym typeface="Canva Sans"/>
            </a:endParaRPr>
          </a:p>
          <a:p>
            <a:pPr algn="ctr">
              <a:lnSpc>
                <a:spcPts val="2971"/>
              </a:lnSpc>
            </a:pPr>
            <a:r>
              <a:rPr lang="en-US" sz="3301">
                <a:solidFill>
                  <a:srgbClr val="446497"/>
                </a:solidFill>
                <a:latin typeface="Canva Sans"/>
                <a:ea typeface="Canva Sans"/>
                <a:cs typeface="Canva Sans"/>
                <a:sym typeface="Canva Sans"/>
              </a:rPr>
              <a:t>We encourage the children to be independent and to begin to organise their own belongings and their learning.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1D3E9"/>
        </a:solidFill>
        <a:effectLst/>
      </p:bgPr>
    </p:bg>
    <p:spTree>
      <p:nvGrpSpPr>
        <p:cNvPr id="1" name=""/>
        <p:cNvGrpSpPr/>
        <p:nvPr/>
      </p:nvGrpSpPr>
      <p:grpSpPr>
        <a:xfrm>
          <a:off x="0" y="0"/>
          <a:ext cx="0" cy="0"/>
          <a:chOff x="0" y="0"/>
          <a:chExt cx="0" cy="0"/>
        </a:xfrm>
      </p:grpSpPr>
      <p:sp>
        <p:nvSpPr>
          <p:cNvPr id="2" name="Freeform 2"/>
          <p:cNvSpPr/>
          <p:nvPr/>
        </p:nvSpPr>
        <p:spPr>
          <a:xfrm>
            <a:off x="-4624421" y="-3009940"/>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78178">
            <a:off x="-1838303" y="-1753558"/>
            <a:ext cx="4091634" cy="4114800"/>
          </a:xfrm>
          <a:custGeom>
            <a:avLst/>
            <a:gdLst/>
            <a:ahLst/>
            <a:cxnLst/>
            <a:rect l="l" t="t" r="r" b="b"/>
            <a:pathLst>
              <a:path w="4091634" h="4114800">
                <a:moveTo>
                  <a:pt x="0" y="0"/>
                </a:moveTo>
                <a:lnTo>
                  <a:pt x="4091635" y="0"/>
                </a:lnTo>
                <a:lnTo>
                  <a:pt x="40916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36066" y="7679255"/>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278178">
            <a:off x="8848796" y="8730950"/>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432978" y="-6448498"/>
            <a:ext cx="12651359" cy="9949883"/>
          </a:xfrm>
          <a:custGeom>
            <a:avLst/>
            <a:gdLst/>
            <a:ahLst/>
            <a:cxnLst/>
            <a:rect l="l" t="t" r="r" b="b"/>
            <a:pathLst>
              <a:path w="12651359" h="9949883">
                <a:moveTo>
                  <a:pt x="0" y="0"/>
                </a:moveTo>
                <a:lnTo>
                  <a:pt x="12651359" y="0"/>
                </a:lnTo>
                <a:lnTo>
                  <a:pt x="12651359" y="9949882"/>
                </a:lnTo>
                <a:lnTo>
                  <a:pt x="0" y="9949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4278178">
            <a:off x="15011376" y="-2889401"/>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3170130" y="-1338497"/>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29899" y="9258300"/>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671977" y="0"/>
            <a:ext cx="3086680" cy="2676994"/>
          </a:xfrm>
          <a:custGeom>
            <a:avLst/>
            <a:gdLst/>
            <a:ahLst/>
            <a:cxnLst/>
            <a:rect l="l" t="t" r="r" b="b"/>
            <a:pathLst>
              <a:path w="3086680" h="2676994">
                <a:moveTo>
                  <a:pt x="0" y="0"/>
                </a:moveTo>
                <a:lnTo>
                  <a:pt x="3086681" y="0"/>
                </a:lnTo>
                <a:lnTo>
                  <a:pt x="3086681"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2447524" y="8539397"/>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95000" y="2430662"/>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963021" y="-2057400"/>
            <a:ext cx="2005030" cy="4114800"/>
          </a:xfrm>
          <a:custGeom>
            <a:avLst/>
            <a:gdLst/>
            <a:ahLst/>
            <a:cxnLst/>
            <a:rect l="l" t="t" r="r" b="b"/>
            <a:pathLst>
              <a:path w="2005030" h="4114800">
                <a:moveTo>
                  <a:pt x="0" y="0"/>
                </a:moveTo>
                <a:lnTo>
                  <a:pt x="2005030" y="0"/>
                </a:lnTo>
                <a:lnTo>
                  <a:pt x="20050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904653" y="491418"/>
            <a:ext cx="16478694" cy="8766882"/>
            <a:chOff x="0" y="0"/>
            <a:chExt cx="4340068" cy="2308973"/>
          </a:xfrm>
        </p:grpSpPr>
        <p:sp>
          <p:nvSpPr>
            <p:cNvPr id="15" name="Freeform 15"/>
            <p:cNvSpPr/>
            <p:nvPr/>
          </p:nvSpPr>
          <p:spPr>
            <a:xfrm>
              <a:off x="0" y="0"/>
              <a:ext cx="4340068" cy="2308973"/>
            </a:xfrm>
            <a:custGeom>
              <a:avLst/>
              <a:gdLst/>
              <a:ahLst/>
              <a:cxnLst/>
              <a:rect l="l" t="t" r="r" b="b"/>
              <a:pathLst>
                <a:path w="4340068" h="2308973">
                  <a:moveTo>
                    <a:pt x="13155" y="0"/>
                  </a:moveTo>
                  <a:lnTo>
                    <a:pt x="4326913" y="0"/>
                  </a:lnTo>
                  <a:cubicBezTo>
                    <a:pt x="4334178" y="0"/>
                    <a:pt x="4340068" y="5890"/>
                    <a:pt x="4340068" y="13155"/>
                  </a:cubicBezTo>
                  <a:lnTo>
                    <a:pt x="4340068" y="2295818"/>
                  </a:lnTo>
                  <a:cubicBezTo>
                    <a:pt x="4340068" y="2303083"/>
                    <a:pt x="4334178" y="2308973"/>
                    <a:pt x="4326913" y="2308973"/>
                  </a:cubicBezTo>
                  <a:lnTo>
                    <a:pt x="13155" y="2308973"/>
                  </a:lnTo>
                  <a:cubicBezTo>
                    <a:pt x="5890" y="2308973"/>
                    <a:pt x="0" y="2303083"/>
                    <a:pt x="0" y="2295818"/>
                  </a:cubicBezTo>
                  <a:lnTo>
                    <a:pt x="0" y="13155"/>
                  </a:lnTo>
                  <a:cubicBezTo>
                    <a:pt x="0" y="5890"/>
                    <a:pt x="5890" y="0"/>
                    <a:pt x="13155" y="0"/>
                  </a:cubicBezTo>
                  <a:close/>
                </a:path>
              </a:pathLst>
            </a:custGeom>
            <a:solidFill>
              <a:srgbClr val="FFFFFF">
                <a:alpha val="84706"/>
              </a:srgbClr>
            </a:solidFill>
          </p:spPr>
        </p:sp>
        <p:sp>
          <p:nvSpPr>
            <p:cNvPr id="16" name="TextBox 16"/>
            <p:cNvSpPr txBox="1"/>
            <p:nvPr/>
          </p:nvSpPr>
          <p:spPr>
            <a:xfrm>
              <a:off x="0" y="-38100"/>
              <a:ext cx="4340068" cy="2347073"/>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438359"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6551834"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6551834"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561176"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a:off x="2262525" y="491418"/>
            <a:ext cx="1815209" cy="1889468"/>
          </a:xfrm>
          <a:custGeom>
            <a:avLst/>
            <a:gdLst/>
            <a:ahLst/>
            <a:cxnLst/>
            <a:rect l="l" t="t" r="r" b="b"/>
            <a:pathLst>
              <a:path w="1815209" h="1889468">
                <a:moveTo>
                  <a:pt x="0" y="0"/>
                </a:moveTo>
                <a:lnTo>
                  <a:pt x="1815209" y="0"/>
                </a:lnTo>
                <a:lnTo>
                  <a:pt x="1815209" y="1889468"/>
                </a:lnTo>
                <a:lnTo>
                  <a:pt x="0" y="1889468"/>
                </a:lnTo>
                <a:lnTo>
                  <a:pt x="0" y="0"/>
                </a:lnTo>
                <a:close/>
              </a:path>
            </a:pathLst>
          </a:custGeom>
          <a:blipFill>
            <a:blip r:embed="rId12"/>
            <a:stretch>
              <a:fillRect/>
            </a:stretch>
          </a:blipFill>
        </p:spPr>
      </p:sp>
      <p:sp>
        <p:nvSpPr>
          <p:cNvPr id="22" name="Freeform 22"/>
          <p:cNvSpPr/>
          <p:nvPr/>
        </p:nvSpPr>
        <p:spPr>
          <a:xfrm>
            <a:off x="12965536" y="866574"/>
            <a:ext cx="3513080" cy="2634810"/>
          </a:xfrm>
          <a:custGeom>
            <a:avLst/>
            <a:gdLst/>
            <a:ahLst/>
            <a:cxnLst/>
            <a:rect l="l" t="t" r="r" b="b"/>
            <a:pathLst>
              <a:path w="3513080" h="2634810">
                <a:moveTo>
                  <a:pt x="0" y="0"/>
                </a:moveTo>
                <a:lnTo>
                  <a:pt x="3513080" y="0"/>
                </a:lnTo>
                <a:lnTo>
                  <a:pt x="3513080" y="2634810"/>
                </a:lnTo>
                <a:lnTo>
                  <a:pt x="0" y="2634810"/>
                </a:lnTo>
                <a:lnTo>
                  <a:pt x="0" y="0"/>
                </a:lnTo>
                <a:close/>
              </a:path>
            </a:pathLst>
          </a:custGeom>
          <a:blipFill>
            <a:blip r:embed="rId13"/>
            <a:stretch>
              <a:fillRect/>
            </a:stretch>
          </a:blipFill>
        </p:spPr>
      </p:sp>
      <p:sp>
        <p:nvSpPr>
          <p:cNvPr id="23" name="Freeform 23"/>
          <p:cNvSpPr/>
          <p:nvPr/>
        </p:nvSpPr>
        <p:spPr>
          <a:xfrm>
            <a:off x="12995217" y="3734926"/>
            <a:ext cx="3453719" cy="2590289"/>
          </a:xfrm>
          <a:custGeom>
            <a:avLst/>
            <a:gdLst/>
            <a:ahLst/>
            <a:cxnLst/>
            <a:rect l="l" t="t" r="r" b="b"/>
            <a:pathLst>
              <a:path w="3453719" h="2590289">
                <a:moveTo>
                  <a:pt x="0" y="0"/>
                </a:moveTo>
                <a:lnTo>
                  <a:pt x="3453719" y="0"/>
                </a:lnTo>
                <a:lnTo>
                  <a:pt x="3453719" y="2590289"/>
                </a:lnTo>
                <a:lnTo>
                  <a:pt x="0" y="2590289"/>
                </a:lnTo>
                <a:lnTo>
                  <a:pt x="0" y="0"/>
                </a:lnTo>
                <a:close/>
              </a:path>
            </a:pathLst>
          </a:custGeom>
          <a:blipFill>
            <a:blip r:embed="rId14"/>
            <a:stretch>
              <a:fillRect/>
            </a:stretch>
          </a:blipFill>
        </p:spPr>
      </p:sp>
      <p:sp>
        <p:nvSpPr>
          <p:cNvPr id="24" name="Freeform 24"/>
          <p:cNvSpPr/>
          <p:nvPr/>
        </p:nvSpPr>
        <p:spPr>
          <a:xfrm>
            <a:off x="12995217" y="6545462"/>
            <a:ext cx="3483399" cy="2688574"/>
          </a:xfrm>
          <a:custGeom>
            <a:avLst/>
            <a:gdLst/>
            <a:ahLst/>
            <a:cxnLst/>
            <a:rect l="l" t="t" r="r" b="b"/>
            <a:pathLst>
              <a:path w="3483399" h="2688574">
                <a:moveTo>
                  <a:pt x="0" y="0"/>
                </a:moveTo>
                <a:lnTo>
                  <a:pt x="3483399" y="0"/>
                </a:lnTo>
                <a:lnTo>
                  <a:pt x="3483399" y="2688574"/>
                </a:lnTo>
                <a:lnTo>
                  <a:pt x="0" y="2688574"/>
                </a:lnTo>
                <a:lnTo>
                  <a:pt x="0" y="0"/>
                </a:lnTo>
                <a:close/>
              </a:path>
            </a:pathLst>
          </a:custGeom>
          <a:blipFill>
            <a:blip r:embed="rId15"/>
            <a:stretch>
              <a:fillRect t="-5141" r="-13492" b="-5141"/>
            </a:stretch>
          </a:blipFill>
        </p:spPr>
      </p:sp>
      <p:sp>
        <p:nvSpPr>
          <p:cNvPr id="25" name="TextBox 25"/>
          <p:cNvSpPr txBox="1"/>
          <p:nvPr/>
        </p:nvSpPr>
        <p:spPr>
          <a:xfrm>
            <a:off x="1087213" y="2363987"/>
            <a:ext cx="10439934" cy="7181518"/>
          </a:xfrm>
          <a:prstGeom prst="rect">
            <a:avLst/>
          </a:prstGeom>
        </p:spPr>
        <p:txBody>
          <a:bodyPr lIns="0" tIns="0" rIns="0" bIns="0" rtlCol="0" anchor="t">
            <a:spAutoFit/>
          </a:bodyPr>
          <a:lstStyle/>
          <a:p>
            <a:pPr algn="ctr">
              <a:lnSpc>
                <a:spcPts val="4743"/>
              </a:lnSpc>
            </a:pPr>
            <a:r>
              <a:rPr lang="en-US" sz="3388">
                <a:solidFill>
                  <a:srgbClr val="446497"/>
                </a:solidFill>
                <a:latin typeface="Canva Sans"/>
                <a:ea typeface="Canva Sans"/>
                <a:cs typeface="Canva Sans"/>
                <a:sym typeface="Canva Sans"/>
              </a:rPr>
              <a:t>Through ‘Meet and Greet,’ we welcome your child into class each morning from 8.55am and school starts at 9am.</a:t>
            </a:r>
          </a:p>
          <a:p>
            <a:pPr algn="ctr">
              <a:lnSpc>
                <a:spcPts val="4743"/>
              </a:lnSpc>
            </a:pPr>
            <a:r>
              <a:rPr lang="en-US" sz="3388">
                <a:solidFill>
                  <a:srgbClr val="446497"/>
                </a:solidFill>
                <a:latin typeface="Canva Sans"/>
                <a:ea typeface="Canva Sans"/>
                <a:cs typeface="Canva Sans"/>
                <a:sym typeface="Canva Sans"/>
              </a:rPr>
              <a:t>Please wait on the playground at the back of school until we open the doors.</a:t>
            </a:r>
          </a:p>
          <a:p>
            <a:pPr algn="ctr">
              <a:lnSpc>
                <a:spcPts val="4743"/>
              </a:lnSpc>
            </a:pPr>
            <a:r>
              <a:rPr lang="en-US" sz="3388">
                <a:solidFill>
                  <a:srgbClr val="446497"/>
                </a:solidFill>
                <a:latin typeface="Canva Sans"/>
                <a:ea typeface="Canva Sans"/>
                <a:cs typeface="Canva Sans"/>
                <a:sym typeface="Canva Sans"/>
              </a:rPr>
              <a:t>If you have information to pass on to us, you can speak to us at the door or contact us through Class Dojo.</a:t>
            </a:r>
          </a:p>
          <a:p>
            <a:pPr algn="ctr">
              <a:lnSpc>
                <a:spcPts val="4743"/>
              </a:lnSpc>
            </a:pPr>
            <a:r>
              <a:rPr lang="en-US" sz="3388">
                <a:solidFill>
                  <a:srgbClr val="446497"/>
                </a:solidFill>
                <a:latin typeface="Canva Sans"/>
                <a:ea typeface="Canva Sans"/>
                <a:cs typeface="Canva Sans"/>
                <a:sym typeface="Canva Sans"/>
              </a:rPr>
              <a:t>As time goes on, your child will need less support and become more independent! But we are here to help them in anyway we can.</a:t>
            </a:r>
          </a:p>
          <a:p>
            <a:pPr algn="ctr">
              <a:lnSpc>
                <a:spcPts val="4743"/>
              </a:lnSpc>
            </a:pPr>
            <a:endParaRPr lang="en-US" sz="3388">
              <a:solidFill>
                <a:srgbClr val="446497"/>
              </a:solidFill>
              <a:latin typeface="Canva Sans"/>
              <a:ea typeface="Canva Sans"/>
              <a:cs typeface="Canva Sans"/>
              <a:sym typeface="Canva Sans"/>
            </a:endParaRPr>
          </a:p>
        </p:txBody>
      </p:sp>
      <p:sp>
        <p:nvSpPr>
          <p:cNvPr id="26" name="TextBox 26"/>
          <p:cNvSpPr txBox="1"/>
          <p:nvPr/>
        </p:nvSpPr>
        <p:spPr>
          <a:xfrm>
            <a:off x="3725998" y="1228524"/>
            <a:ext cx="10242053" cy="1152361"/>
          </a:xfrm>
          <a:prstGeom prst="rect">
            <a:avLst/>
          </a:prstGeom>
        </p:spPr>
        <p:txBody>
          <a:bodyPr lIns="0" tIns="0" rIns="0" bIns="0" rtlCol="0" anchor="t">
            <a:spAutoFit/>
          </a:bodyPr>
          <a:lstStyle/>
          <a:p>
            <a:pPr algn="ctr">
              <a:lnSpc>
                <a:spcPts val="7061"/>
              </a:lnSpc>
            </a:pPr>
            <a:r>
              <a:rPr lang="en-US" sz="9946">
                <a:solidFill>
                  <a:srgbClr val="446497"/>
                </a:solidFill>
                <a:latin typeface="Bryndan Write"/>
                <a:ea typeface="Bryndan Write"/>
                <a:cs typeface="Bryndan Write"/>
                <a:sym typeface="Bryndan Write"/>
              </a:rPr>
              <a:t>Good Morning!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1D3E9"/>
        </a:solidFill>
        <a:effectLst/>
      </p:bgPr>
    </p:bg>
    <p:spTree>
      <p:nvGrpSpPr>
        <p:cNvPr id="1" name=""/>
        <p:cNvGrpSpPr/>
        <p:nvPr/>
      </p:nvGrpSpPr>
      <p:grpSpPr>
        <a:xfrm>
          <a:off x="0" y="0"/>
          <a:ext cx="0" cy="0"/>
          <a:chOff x="0" y="0"/>
          <a:chExt cx="0" cy="0"/>
        </a:xfrm>
      </p:grpSpPr>
      <p:sp>
        <p:nvSpPr>
          <p:cNvPr id="2" name="Freeform 2"/>
          <p:cNvSpPr/>
          <p:nvPr/>
        </p:nvSpPr>
        <p:spPr>
          <a:xfrm>
            <a:off x="-4624421" y="-3009940"/>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78178">
            <a:off x="-1838303" y="-1753558"/>
            <a:ext cx="4091634" cy="4114800"/>
          </a:xfrm>
          <a:custGeom>
            <a:avLst/>
            <a:gdLst/>
            <a:ahLst/>
            <a:cxnLst/>
            <a:rect l="l" t="t" r="r" b="b"/>
            <a:pathLst>
              <a:path w="4091634" h="4114800">
                <a:moveTo>
                  <a:pt x="0" y="0"/>
                </a:moveTo>
                <a:lnTo>
                  <a:pt x="4091635" y="0"/>
                </a:lnTo>
                <a:lnTo>
                  <a:pt x="40916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36066" y="7679255"/>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278178">
            <a:off x="8848796" y="8730950"/>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432978" y="-6448498"/>
            <a:ext cx="12651359" cy="9949883"/>
          </a:xfrm>
          <a:custGeom>
            <a:avLst/>
            <a:gdLst/>
            <a:ahLst/>
            <a:cxnLst/>
            <a:rect l="l" t="t" r="r" b="b"/>
            <a:pathLst>
              <a:path w="12651359" h="9949883">
                <a:moveTo>
                  <a:pt x="0" y="0"/>
                </a:moveTo>
                <a:lnTo>
                  <a:pt x="12651359" y="0"/>
                </a:lnTo>
                <a:lnTo>
                  <a:pt x="12651359" y="9949882"/>
                </a:lnTo>
                <a:lnTo>
                  <a:pt x="0" y="9949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4278178">
            <a:off x="15011376" y="-2889401"/>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3170130" y="-1338497"/>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29899" y="9258300"/>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671977" y="0"/>
            <a:ext cx="3086680" cy="2676994"/>
          </a:xfrm>
          <a:custGeom>
            <a:avLst/>
            <a:gdLst/>
            <a:ahLst/>
            <a:cxnLst/>
            <a:rect l="l" t="t" r="r" b="b"/>
            <a:pathLst>
              <a:path w="3086680" h="2676994">
                <a:moveTo>
                  <a:pt x="0" y="0"/>
                </a:moveTo>
                <a:lnTo>
                  <a:pt x="3086681" y="0"/>
                </a:lnTo>
                <a:lnTo>
                  <a:pt x="3086681"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2447524" y="8539397"/>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95000" y="2430662"/>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963021" y="-2057400"/>
            <a:ext cx="2005030" cy="4114800"/>
          </a:xfrm>
          <a:custGeom>
            <a:avLst/>
            <a:gdLst/>
            <a:ahLst/>
            <a:cxnLst/>
            <a:rect l="l" t="t" r="r" b="b"/>
            <a:pathLst>
              <a:path w="2005030" h="4114800">
                <a:moveTo>
                  <a:pt x="0" y="0"/>
                </a:moveTo>
                <a:lnTo>
                  <a:pt x="2005030" y="0"/>
                </a:lnTo>
                <a:lnTo>
                  <a:pt x="20050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904653" y="760059"/>
            <a:ext cx="16478694" cy="8766882"/>
            <a:chOff x="0" y="0"/>
            <a:chExt cx="4340068" cy="2308973"/>
          </a:xfrm>
        </p:grpSpPr>
        <p:sp>
          <p:nvSpPr>
            <p:cNvPr id="15" name="Freeform 15"/>
            <p:cNvSpPr/>
            <p:nvPr/>
          </p:nvSpPr>
          <p:spPr>
            <a:xfrm>
              <a:off x="0" y="0"/>
              <a:ext cx="4340068" cy="2308973"/>
            </a:xfrm>
            <a:custGeom>
              <a:avLst/>
              <a:gdLst/>
              <a:ahLst/>
              <a:cxnLst/>
              <a:rect l="l" t="t" r="r" b="b"/>
              <a:pathLst>
                <a:path w="4340068" h="2308973">
                  <a:moveTo>
                    <a:pt x="13155" y="0"/>
                  </a:moveTo>
                  <a:lnTo>
                    <a:pt x="4326913" y="0"/>
                  </a:lnTo>
                  <a:cubicBezTo>
                    <a:pt x="4334178" y="0"/>
                    <a:pt x="4340068" y="5890"/>
                    <a:pt x="4340068" y="13155"/>
                  </a:cubicBezTo>
                  <a:lnTo>
                    <a:pt x="4340068" y="2295818"/>
                  </a:lnTo>
                  <a:cubicBezTo>
                    <a:pt x="4340068" y="2303083"/>
                    <a:pt x="4334178" y="2308973"/>
                    <a:pt x="4326913" y="2308973"/>
                  </a:cubicBezTo>
                  <a:lnTo>
                    <a:pt x="13155" y="2308973"/>
                  </a:lnTo>
                  <a:cubicBezTo>
                    <a:pt x="5890" y="2308973"/>
                    <a:pt x="0" y="2303083"/>
                    <a:pt x="0" y="2295818"/>
                  </a:cubicBezTo>
                  <a:lnTo>
                    <a:pt x="0" y="13155"/>
                  </a:lnTo>
                  <a:cubicBezTo>
                    <a:pt x="0" y="5890"/>
                    <a:pt x="5890" y="0"/>
                    <a:pt x="13155" y="0"/>
                  </a:cubicBezTo>
                  <a:close/>
                </a:path>
              </a:pathLst>
            </a:custGeom>
            <a:solidFill>
              <a:srgbClr val="FFFFFF">
                <a:alpha val="84706"/>
              </a:srgbClr>
            </a:solidFill>
          </p:spPr>
        </p:sp>
        <p:sp>
          <p:nvSpPr>
            <p:cNvPr id="16" name="TextBox 16"/>
            <p:cNvSpPr txBox="1"/>
            <p:nvPr/>
          </p:nvSpPr>
          <p:spPr>
            <a:xfrm>
              <a:off x="0" y="-38100"/>
              <a:ext cx="4340068" cy="2347073"/>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438359"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6551834"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6551834"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561176"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a:off x="9756366" y="5312932"/>
            <a:ext cx="4696187" cy="3506058"/>
          </a:xfrm>
          <a:custGeom>
            <a:avLst/>
            <a:gdLst/>
            <a:ahLst/>
            <a:cxnLst/>
            <a:rect l="l" t="t" r="r" b="b"/>
            <a:pathLst>
              <a:path w="4696187" h="3506058">
                <a:moveTo>
                  <a:pt x="0" y="0"/>
                </a:moveTo>
                <a:lnTo>
                  <a:pt x="4696187" y="0"/>
                </a:lnTo>
                <a:lnTo>
                  <a:pt x="4696187" y="3506058"/>
                </a:lnTo>
                <a:lnTo>
                  <a:pt x="0" y="3506058"/>
                </a:lnTo>
                <a:lnTo>
                  <a:pt x="0" y="0"/>
                </a:lnTo>
                <a:close/>
              </a:path>
            </a:pathLst>
          </a:custGeom>
          <a:blipFill>
            <a:blip r:embed="rId12"/>
            <a:stretch>
              <a:fillRect t="-229" b="-229"/>
            </a:stretch>
          </a:blipFill>
        </p:spPr>
      </p:sp>
      <p:sp>
        <p:nvSpPr>
          <p:cNvPr id="22" name="Freeform 22"/>
          <p:cNvSpPr/>
          <p:nvPr/>
        </p:nvSpPr>
        <p:spPr>
          <a:xfrm>
            <a:off x="2812154" y="5287834"/>
            <a:ext cx="4708207" cy="3531155"/>
          </a:xfrm>
          <a:custGeom>
            <a:avLst/>
            <a:gdLst/>
            <a:ahLst/>
            <a:cxnLst/>
            <a:rect l="l" t="t" r="r" b="b"/>
            <a:pathLst>
              <a:path w="4708207" h="3531155">
                <a:moveTo>
                  <a:pt x="0" y="0"/>
                </a:moveTo>
                <a:lnTo>
                  <a:pt x="4708207" y="0"/>
                </a:lnTo>
                <a:lnTo>
                  <a:pt x="4708207" y="3531156"/>
                </a:lnTo>
                <a:lnTo>
                  <a:pt x="0" y="3531156"/>
                </a:lnTo>
                <a:lnTo>
                  <a:pt x="0" y="0"/>
                </a:lnTo>
                <a:close/>
              </a:path>
            </a:pathLst>
          </a:custGeom>
          <a:blipFill>
            <a:blip r:embed="rId13"/>
            <a:stretch>
              <a:fillRect/>
            </a:stretch>
          </a:blipFill>
        </p:spPr>
      </p:sp>
      <p:sp>
        <p:nvSpPr>
          <p:cNvPr id="23" name="TextBox 23"/>
          <p:cNvSpPr txBox="1"/>
          <p:nvPr/>
        </p:nvSpPr>
        <p:spPr>
          <a:xfrm>
            <a:off x="3707170" y="2035456"/>
            <a:ext cx="11192394" cy="1152361"/>
          </a:xfrm>
          <a:prstGeom prst="rect">
            <a:avLst/>
          </a:prstGeom>
        </p:spPr>
        <p:txBody>
          <a:bodyPr lIns="0" tIns="0" rIns="0" bIns="0" rtlCol="0" anchor="t">
            <a:spAutoFit/>
          </a:bodyPr>
          <a:lstStyle/>
          <a:p>
            <a:pPr algn="ctr">
              <a:lnSpc>
                <a:spcPts val="7061"/>
              </a:lnSpc>
            </a:pPr>
            <a:r>
              <a:rPr lang="en-US" sz="9946">
                <a:solidFill>
                  <a:srgbClr val="446497"/>
                </a:solidFill>
                <a:latin typeface="Bryndan Write"/>
                <a:ea typeface="Bryndan Write"/>
                <a:cs typeface="Bryndan Write"/>
                <a:sym typeface="Bryndan Write"/>
              </a:rPr>
              <a:t>Self-Register</a:t>
            </a:r>
          </a:p>
        </p:txBody>
      </p:sp>
      <p:sp>
        <p:nvSpPr>
          <p:cNvPr id="24" name="TextBox 24"/>
          <p:cNvSpPr txBox="1"/>
          <p:nvPr/>
        </p:nvSpPr>
        <p:spPr>
          <a:xfrm>
            <a:off x="1210029" y="3121143"/>
            <a:ext cx="15341805" cy="3073208"/>
          </a:xfrm>
          <a:prstGeom prst="rect">
            <a:avLst/>
          </a:prstGeom>
        </p:spPr>
        <p:txBody>
          <a:bodyPr lIns="0" tIns="0" rIns="0" bIns="0" rtlCol="0" anchor="t">
            <a:spAutoFit/>
          </a:bodyPr>
          <a:lstStyle/>
          <a:p>
            <a:pPr algn="ctr">
              <a:lnSpc>
                <a:spcPts val="4910"/>
              </a:lnSpc>
              <a:spcBef>
                <a:spcPct val="0"/>
              </a:spcBef>
            </a:pPr>
            <a:r>
              <a:rPr lang="en-US" sz="3507">
                <a:solidFill>
                  <a:srgbClr val="446497"/>
                </a:solidFill>
                <a:latin typeface="Canva Sans"/>
                <a:ea typeface="Canva Sans"/>
                <a:cs typeface="Canva Sans"/>
                <a:sym typeface="Canva Sans"/>
              </a:rPr>
              <a:t>The children find and collect the duckling with their name on</a:t>
            </a:r>
          </a:p>
          <a:p>
            <a:pPr algn="ctr">
              <a:lnSpc>
                <a:spcPts val="4910"/>
              </a:lnSpc>
              <a:spcBef>
                <a:spcPct val="0"/>
              </a:spcBef>
            </a:pPr>
            <a:r>
              <a:rPr lang="en-US" sz="3507">
                <a:solidFill>
                  <a:srgbClr val="446497"/>
                </a:solidFill>
                <a:latin typeface="Canva Sans"/>
                <a:ea typeface="Canva Sans"/>
                <a:cs typeface="Canva Sans"/>
                <a:sym typeface="Canva Sans"/>
              </a:rPr>
              <a:t> to let us know they have arrived. Then, they begin to unpack and organise their belongings.</a:t>
            </a:r>
          </a:p>
          <a:p>
            <a:pPr algn="ctr">
              <a:lnSpc>
                <a:spcPts val="4910"/>
              </a:lnSpc>
              <a:spcBef>
                <a:spcPct val="0"/>
              </a:spcBef>
            </a:pPr>
            <a:endParaRPr lang="en-US" sz="3507">
              <a:solidFill>
                <a:srgbClr val="446497"/>
              </a:solidFill>
              <a:latin typeface="Canva Sans"/>
              <a:ea typeface="Canva Sans"/>
              <a:cs typeface="Canva Sans"/>
              <a:sym typeface="Canva Sans"/>
            </a:endParaRPr>
          </a:p>
          <a:p>
            <a:pPr algn="ctr">
              <a:lnSpc>
                <a:spcPts val="4910"/>
              </a:lnSpc>
              <a:spcBef>
                <a:spcPct val="0"/>
              </a:spcBef>
            </a:pPr>
            <a:endParaRPr lang="en-US" sz="3507">
              <a:solidFill>
                <a:srgbClr val="446497"/>
              </a:solidFill>
              <a:latin typeface="Canva Sans"/>
              <a:ea typeface="Canva Sans"/>
              <a:cs typeface="Canva Sans"/>
              <a:sym typeface="Canva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1D3E9"/>
        </a:solidFill>
        <a:effectLst/>
      </p:bgPr>
    </p:bg>
    <p:spTree>
      <p:nvGrpSpPr>
        <p:cNvPr id="1" name=""/>
        <p:cNvGrpSpPr/>
        <p:nvPr/>
      </p:nvGrpSpPr>
      <p:grpSpPr>
        <a:xfrm>
          <a:off x="0" y="0"/>
          <a:ext cx="0" cy="0"/>
          <a:chOff x="0" y="0"/>
          <a:chExt cx="0" cy="0"/>
        </a:xfrm>
      </p:grpSpPr>
      <p:sp>
        <p:nvSpPr>
          <p:cNvPr id="2" name="Freeform 2"/>
          <p:cNvSpPr/>
          <p:nvPr/>
        </p:nvSpPr>
        <p:spPr>
          <a:xfrm>
            <a:off x="-4624421" y="-3009940"/>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78178">
            <a:off x="-1838303" y="-1753558"/>
            <a:ext cx="4091634" cy="4114800"/>
          </a:xfrm>
          <a:custGeom>
            <a:avLst/>
            <a:gdLst/>
            <a:ahLst/>
            <a:cxnLst/>
            <a:rect l="l" t="t" r="r" b="b"/>
            <a:pathLst>
              <a:path w="4091634" h="4114800">
                <a:moveTo>
                  <a:pt x="0" y="0"/>
                </a:moveTo>
                <a:lnTo>
                  <a:pt x="4091635" y="0"/>
                </a:lnTo>
                <a:lnTo>
                  <a:pt x="40916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36066" y="7679255"/>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278178">
            <a:off x="8848796" y="8730950"/>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432978" y="-6448498"/>
            <a:ext cx="12651359" cy="9949883"/>
          </a:xfrm>
          <a:custGeom>
            <a:avLst/>
            <a:gdLst/>
            <a:ahLst/>
            <a:cxnLst/>
            <a:rect l="l" t="t" r="r" b="b"/>
            <a:pathLst>
              <a:path w="12651359" h="9949883">
                <a:moveTo>
                  <a:pt x="0" y="0"/>
                </a:moveTo>
                <a:lnTo>
                  <a:pt x="12651359" y="0"/>
                </a:lnTo>
                <a:lnTo>
                  <a:pt x="12651359" y="9949882"/>
                </a:lnTo>
                <a:lnTo>
                  <a:pt x="0" y="9949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4278178">
            <a:off x="15011376" y="-2889401"/>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3170130" y="-1338497"/>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29899" y="9258300"/>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671977" y="0"/>
            <a:ext cx="3086680" cy="2676994"/>
          </a:xfrm>
          <a:custGeom>
            <a:avLst/>
            <a:gdLst/>
            <a:ahLst/>
            <a:cxnLst/>
            <a:rect l="l" t="t" r="r" b="b"/>
            <a:pathLst>
              <a:path w="3086680" h="2676994">
                <a:moveTo>
                  <a:pt x="0" y="0"/>
                </a:moveTo>
                <a:lnTo>
                  <a:pt x="3086681" y="0"/>
                </a:lnTo>
                <a:lnTo>
                  <a:pt x="3086681"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2447524" y="8539397"/>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95000" y="2430662"/>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963021" y="-2057400"/>
            <a:ext cx="2005030" cy="4114800"/>
          </a:xfrm>
          <a:custGeom>
            <a:avLst/>
            <a:gdLst/>
            <a:ahLst/>
            <a:cxnLst/>
            <a:rect l="l" t="t" r="r" b="b"/>
            <a:pathLst>
              <a:path w="2005030" h="4114800">
                <a:moveTo>
                  <a:pt x="0" y="0"/>
                </a:moveTo>
                <a:lnTo>
                  <a:pt x="2005030" y="0"/>
                </a:lnTo>
                <a:lnTo>
                  <a:pt x="20050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795661" y="672152"/>
            <a:ext cx="16711733" cy="9148881"/>
            <a:chOff x="0" y="0"/>
            <a:chExt cx="4401444" cy="2409582"/>
          </a:xfrm>
        </p:grpSpPr>
        <p:sp>
          <p:nvSpPr>
            <p:cNvPr id="15" name="Freeform 15"/>
            <p:cNvSpPr/>
            <p:nvPr/>
          </p:nvSpPr>
          <p:spPr>
            <a:xfrm>
              <a:off x="0" y="0"/>
              <a:ext cx="4401444" cy="2409582"/>
            </a:xfrm>
            <a:custGeom>
              <a:avLst/>
              <a:gdLst/>
              <a:ahLst/>
              <a:cxnLst/>
              <a:rect l="l" t="t" r="r" b="b"/>
              <a:pathLst>
                <a:path w="4401444" h="2409582">
                  <a:moveTo>
                    <a:pt x="12971" y="0"/>
                  </a:moveTo>
                  <a:lnTo>
                    <a:pt x="4388473" y="0"/>
                  </a:lnTo>
                  <a:cubicBezTo>
                    <a:pt x="4391913" y="0"/>
                    <a:pt x="4395212" y="1367"/>
                    <a:pt x="4397645" y="3799"/>
                  </a:cubicBezTo>
                  <a:cubicBezTo>
                    <a:pt x="4400078" y="6232"/>
                    <a:pt x="4401444" y="9531"/>
                    <a:pt x="4401444" y="12971"/>
                  </a:cubicBezTo>
                  <a:lnTo>
                    <a:pt x="4401444" y="2396611"/>
                  </a:lnTo>
                  <a:cubicBezTo>
                    <a:pt x="4401444" y="2400051"/>
                    <a:pt x="4400078" y="2403350"/>
                    <a:pt x="4397645" y="2405783"/>
                  </a:cubicBezTo>
                  <a:cubicBezTo>
                    <a:pt x="4395212" y="2408215"/>
                    <a:pt x="4391913" y="2409582"/>
                    <a:pt x="4388473" y="2409582"/>
                  </a:cubicBezTo>
                  <a:lnTo>
                    <a:pt x="12971" y="2409582"/>
                  </a:lnTo>
                  <a:cubicBezTo>
                    <a:pt x="9531" y="2409582"/>
                    <a:pt x="6232" y="2408215"/>
                    <a:pt x="3799" y="2405783"/>
                  </a:cubicBezTo>
                  <a:cubicBezTo>
                    <a:pt x="1367" y="2403350"/>
                    <a:pt x="0" y="2400051"/>
                    <a:pt x="0" y="2396611"/>
                  </a:cubicBezTo>
                  <a:lnTo>
                    <a:pt x="0" y="12971"/>
                  </a:lnTo>
                  <a:cubicBezTo>
                    <a:pt x="0" y="9531"/>
                    <a:pt x="1367" y="6232"/>
                    <a:pt x="3799" y="3799"/>
                  </a:cubicBezTo>
                  <a:cubicBezTo>
                    <a:pt x="6232" y="1367"/>
                    <a:pt x="9531" y="0"/>
                    <a:pt x="12971" y="0"/>
                  </a:cubicBezTo>
                  <a:close/>
                </a:path>
              </a:pathLst>
            </a:custGeom>
            <a:solidFill>
              <a:srgbClr val="FFFFFF">
                <a:alpha val="84706"/>
              </a:srgbClr>
            </a:solidFill>
          </p:spPr>
        </p:sp>
        <p:sp>
          <p:nvSpPr>
            <p:cNvPr id="16" name="TextBox 16"/>
            <p:cNvSpPr txBox="1"/>
            <p:nvPr/>
          </p:nvSpPr>
          <p:spPr>
            <a:xfrm>
              <a:off x="0" y="-38100"/>
              <a:ext cx="4401444" cy="2447682"/>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438359"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6551834"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6551834"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561176"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a:off x="2227744" y="6236501"/>
            <a:ext cx="4029066" cy="3021799"/>
          </a:xfrm>
          <a:custGeom>
            <a:avLst/>
            <a:gdLst/>
            <a:ahLst/>
            <a:cxnLst/>
            <a:rect l="l" t="t" r="r" b="b"/>
            <a:pathLst>
              <a:path w="4029066" h="3021799">
                <a:moveTo>
                  <a:pt x="0" y="0"/>
                </a:moveTo>
                <a:lnTo>
                  <a:pt x="4029066" y="0"/>
                </a:lnTo>
                <a:lnTo>
                  <a:pt x="4029066" y="3021799"/>
                </a:lnTo>
                <a:lnTo>
                  <a:pt x="0" y="3021799"/>
                </a:lnTo>
                <a:lnTo>
                  <a:pt x="0" y="0"/>
                </a:lnTo>
                <a:close/>
              </a:path>
            </a:pathLst>
          </a:custGeom>
          <a:blipFill>
            <a:blip r:embed="rId12"/>
            <a:stretch>
              <a:fillRect/>
            </a:stretch>
          </a:blipFill>
        </p:spPr>
      </p:sp>
      <p:sp>
        <p:nvSpPr>
          <p:cNvPr id="22" name="Freeform 22"/>
          <p:cNvSpPr/>
          <p:nvPr/>
        </p:nvSpPr>
        <p:spPr>
          <a:xfrm>
            <a:off x="7681170" y="6236501"/>
            <a:ext cx="4029066" cy="3021799"/>
          </a:xfrm>
          <a:custGeom>
            <a:avLst/>
            <a:gdLst/>
            <a:ahLst/>
            <a:cxnLst/>
            <a:rect l="l" t="t" r="r" b="b"/>
            <a:pathLst>
              <a:path w="4029066" h="3021799">
                <a:moveTo>
                  <a:pt x="0" y="0"/>
                </a:moveTo>
                <a:lnTo>
                  <a:pt x="4029066" y="0"/>
                </a:lnTo>
                <a:lnTo>
                  <a:pt x="4029066" y="3021799"/>
                </a:lnTo>
                <a:lnTo>
                  <a:pt x="0" y="3021799"/>
                </a:lnTo>
                <a:lnTo>
                  <a:pt x="0" y="0"/>
                </a:lnTo>
                <a:close/>
              </a:path>
            </a:pathLst>
          </a:custGeom>
          <a:blipFill>
            <a:blip r:embed="rId13"/>
            <a:stretch>
              <a:fillRect/>
            </a:stretch>
          </a:blipFill>
        </p:spPr>
      </p:sp>
      <p:sp>
        <p:nvSpPr>
          <p:cNvPr id="23" name="Freeform 23"/>
          <p:cNvSpPr/>
          <p:nvPr/>
        </p:nvSpPr>
        <p:spPr>
          <a:xfrm>
            <a:off x="12983678" y="6236501"/>
            <a:ext cx="4164860" cy="3123645"/>
          </a:xfrm>
          <a:custGeom>
            <a:avLst/>
            <a:gdLst/>
            <a:ahLst/>
            <a:cxnLst/>
            <a:rect l="l" t="t" r="r" b="b"/>
            <a:pathLst>
              <a:path w="4164860" h="3123645">
                <a:moveTo>
                  <a:pt x="0" y="0"/>
                </a:moveTo>
                <a:lnTo>
                  <a:pt x="4164860" y="0"/>
                </a:lnTo>
                <a:lnTo>
                  <a:pt x="4164860" y="3123645"/>
                </a:lnTo>
                <a:lnTo>
                  <a:pt x="0" y="3123645"/>
                </a:lnTo>
                <a:lnTo>
                  <a:pt x="0" y="0"/>
                </a:lnTo>
                <a:close/>
              </a:path>
            </a:pathLst>
          </a:custGeom>
          <a:blipFill>
            <a:blip r:embed="rId14"/>
            <a:stretch>
              <a:fillRect/>
            </a:stretch>
          </a:blipFill>
        </p:spPr>
      </p:sp>
      <p:sp>
        <p:nvSpPr>
          <p:cNvPr id="24" name="TextBox 24"/>
          <p:cNvSpPr txBox="1"/>
          <p:nvPr/>
        </p:nvSpPr>
        <p:spPr>
          <a:xfrm>
            <a:off x="4390436" y="1034102"/>
            <a:ext cx="10329378" cy="1152361"/>
          </a:xfrm>
          <a:prstGeom prst="rect">
            <a:avLst/>
          </a:prstGeom>
        </p:spPr>
        <p:txBody>
          <a:bodyPr lIns="0" tIns="0" rIns="0" bIns="0" rtlCol="0" anchor="t">
            <a:spAutoFit/>
          </a:bodyPr>
          <a:lstStyle/>
          <a:p>
            <a:pPr algn="ctr">
              <a:lnSpc>
                <a:spcPts val="7061"/>
              </a:lnSpc>
            </a:pPr>
            <a:r>
              <a:rPr lang="en-US" sz="9946">
                <a:solidFill>
                  <a:srgbClr val="446497"/>
                </a:solidFill>
                <a:latin typeface="Bryndan Write"/>
                <a:ea typeface="Bryndan Write"/>
                <a:cs typeface="Bryndan Write"/>
                <a:sym typeface="Bryndan Write"/>
              </a:rPr>
              <a:t>Morning Maths</a:t>
            </a:r>
          </a:p>
        </p:txBody>
      </p:sp>
      <p:sp>
        <p:nvSpPr>
          <p:cNvPr id="25" name="TextBox 25"/>
          <p:cNvSpPr txBox="1"/>
          <p:nvPr/>
        </p:nvSpPr>
        <p:spPr>
          <a:xfrm>
            <a:off x="1194260" y="2119788"/>
            <a:ext cx="16147575" cy="3581247"/>
          </a:xfrm>
          <a:prstGeom prst="rect">
            <a:avLst/>
          </a:prstGeom>
        </p:spPr>
        <p:txBody>
          <a:bodyPr lIns="0" tIns="0" rIns="0" bIns="0" rtlCol="0" anchor="t">
            <a:spAutoFit/>
          </a:bodyPr>
          <a:lstStyle/>
          <a:p>
            <a:pPr algn="ctr">
              <a:lnSpc>
                <a:spcPts val="4733"/>
              </a:lnSpc>
              <a:spcBef>
                <a:spcPct val="0"/>
              </a:spcBef>
            </a:pPr>
            <a:r>
              <a:rPr lang="en-US" sz="3381">
                <a:solidFill>
                  <a:srgbClr val="446497"/>
                </a:solidFill>
                <a:latin typeface="Canva Sans"/>
                <a:ea typeface="Canva Sans"/>
                <a:cs typeface="Canva Sans"/>
                <a:sym typeface="Canva Sans"/>
              </a:rPr>
              <a:t>We have a quick maths session each morning. This enables us to recap over mathematical knowledge and practise skills.</a:t>
            </a:r>
          </a:p>
          <a:p>
            <a:pPr algn="ctr">
              <a:lnSpc>
                <a:spcPts val="4733"/>
              </a:lnSpc>
              <a:spcBef>
                <a:spcPct val="0"/>
              </a:spcBef>
            </a:pPr>
            <a:r>
              <a:rPr lang="en-US" sz="3381">
                <a:solidFill>
                  <a:srgbClr val="446497"/>
                </a:solidFill>
                <a:latin typeface="Canva Sans"/>
                <a:ea typeface="Canva Sans"/>
                <a:cs typeface="Canva Sans"/>
                <a:sym typeface="Canva Sans"/>
              </a:rPr>
              <a:t>We sing counting songs and action rhymes, find 1 more or 1 less than numbers, name 2D or 3D shapes, solve simple addition and subtraction and solve real-life, everyday problems using our mathematics skills in general.</a:t>
            </a:r>
          </a:p>
          <a:p>
            <a:pPr algn="ctr">
              <a:lnSpc>
                <a:spcPts val="4733"/>
              </a:lnSpc>
              <a:spcBef>
                <a:spcPct val="0"/>
              </a:spcBef>
            </a:pPr>
            <a:endParaRPr lang="en-US" sz="3381">
              <a:solidFill>
                <a:srgbClr val="446497"/>
              </a:solidFill>
              <a:latin typeface="Canva Sans"/>
              <a:ea typeface="Canva Sans"/>
              <a:cs typeface="Canva Sans"/>
              <a:sym typeface="Canva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1D3E9"/>
        </a:solidFill>
        <a:effectLst/>
      </p:bgPr>
    </p:bg>
    <p:spTree>
      <p:nvGrpSpPr>
        <p:cNvPr id="1" name=""/>
        <p:cNvGrpSpPr/>
        <p:nvPr/>
      </p:nvGrpSpPr>
      <p:grpSpPr>
        <a:xfrm>
          <a:off x="0" y="0"/>
          <a:ext cx="0" cy="0"/>
          <a:chOff x="0" y="0"/>
          <a:chExt cx="0" cy="0"/>
        </a:xfrm>
      </p:grpSpPr>
      <p:sp>
        <p:nvSpPr>
          <p:cNvPr id="2" name="Freeform 2"/>
          <p:cNvSpPr/>
          <p:nvPr/>
        </p:nvSpPr>
        <p:spPr>
          <a:xfrm>
            <a:off x="-4624421" y="-3009940"/>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78178">
            <a:off x="-1838303" y="-1753558"/>
            <a:ext cx="4091634" cy="4114800"/>
          </a:xfrm>
          <a:custGeom>
            <a:avLst/>
            <a:gdLst/>
            <a:ahLst/>
            <a:cxnLst/>
            <a:rect l="l" t="t" r="r" b="b"/>
            <a:pathLst>
              <a:path w="4091634" h="4114800">
                <a:moveTo>
                  <a:pt x="0" y="0"/>
                </a:moveTo>
                <a:lnTo>
                  <a:pt x="4091635" y="0"/>
                </a:lnTo>
                <a:lnTo>
                  <a:pt x="40916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36066" y="7679255"/>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278178">
            <a:off x="8848796" y="8730950"/>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432978" y="-6448498"/>
            <a:ext cx="12651359" cy="9949883"/>
          </a:xfrm>
          <a:custGeom>
            <a:avLst/>
            <a:gdLst/>
            <a:ahLst/>
            <a:cxnLst/>
            <a:rect l="l" t="t" r="r" b="b"/>
            <a:pathLst>
              <a:path w="12651359" h="9949883">
                <a:moveTo>
                  <a:pt x="0" y="0"/>
                </a:moveTo>
                <a:lnTo>
                  <a:pt x="12651359" y="0"/>
                </a:lnTo>
                <a:lnTo>
                  <a:pt x="12651359" y="9949882"/>
                </a:lnTo>
                <a:lnTo>
                  <a:pt x="0" y="9949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4278178">
            <a:off x="15011376" y="-2889401"/>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3170130" y="-1338497"/>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29899" y="9258300"/>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671977" y="0"/>
            <a:ext cx="3086680" cy="2676994"/>
          </a:xfrm>
          <a:custGeom>
            <a:avLst/>
            <a:gdLst/>
            <a:ahLst/>
            <a:cxnLst/>
            <a:rect l="l" t="t" r="r" b="b"/>
            <a:pathLst>
              <a:path w="3086680" h="2676994">
                <a:moveTo>
                  <a:pt x="0" y="0"/>
                </a:moveTo>
                <a:lnTo>
                  <a:pt x="3086681" y="0"/>
                </a:lnTo>
                <a:lnTo>
                  <a:pt x="3086681"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2447524" y="8539397"/>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95000" y="2430662"/>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963021" y="-2057400"/>
            <a:ext cx="2005030" cy="4114800"/>
          </a:xfrm>
          <a:custGeom>
            <a:avLst/>
            <a:gdLst/>
            <a:ahLst/>
            <a:cxnLst/>
            <a:rect l="l" t="t" r="r" b="b"/>
            <a:pathLst>
              <a:path w="2005030" h="4114800">
                <a:moveTo>
                  <a:pt x="0" y="0"/>
                </a:moveTo>
                <a:lnTo>
                  <a:pt x="2005030" y="0"/>
                </a:lnTo>
                <a:lnTo>
                  <a:pt x="20050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904653" y="874459"/>
            <a:ext cx="16478694" cy="8766882"/>
            <a:chOff x="0" y="0"/>
            <a:chExt cx="4340068" cy="2308973"/>
          </a:xfrm>
        </p:grpSpPr>
        <p:sp>
          <p:nvSpPr>
            <p:cNvPr id="15" name="Freeform 15"/>
            <p:cNvSpPr/>
            <p:nvPr/>
          </p:nvSpPr>
          <p:spPr>
            <a:xfrm>
              <a:off x="0" y="0"/>
              <a:ext cx="4340068" cy="2308973"/>
            </a:xfrm>
            <a:custGeom>
              <a:avLst/>
              <a:gdLst/>
              <a:ahLst/>
              <a:cxnLst/>
              <a:rect l="l" t="t" r="r" b="b"/>
              <a:pathLst>
                <a:path w="4340068" h="2308973">
                  <a:moveTo>
                    <a:pt x="13155" y="0"/>
                  </a:moveTo>
                  <a:lnTo>
                    <a:pt x="4326913" y="0"/>
                  </a:lnTo>
                  <a:cubicBezTo>
                    <a:pt x="4334178" y="0"/>
                    <a:pt x="4340068" y="5890"/>
                    <a:pt x="4340068" y="13155"/>
                  </a:cubicBezTo>
                  <a:lnTo>
                    <a:pt x="4340068" y="2295818"/>
                  </a:lnTo>
                  <a:cubicBezTo>
                    <a:pt x="4340068" y="2303083"/>
                    <a:pt x="4334178" y="2308973"/>
                    <a:pt x="4326913" y="2308973"/>
                  </a:cubicBezTo>
                  <a:lnTo>
                    <a:pt x="13155" y="2308973"/>
                  </a:lnTo>
                  <a:cubicBezTo>
                    <a:pt x="5890" y="2308973"/>
                    <a:pt x="0" y="2303083"/>
                    <a:pt x="0" y="2295818"/>
                  </a:cubicBezTo>
                  <a:lnTo>
                    <a:pt x="0" y="13155"/>
                  </a:lnTo>
                  <a:cubicBezTo>
                    <a:pt x="0" y="5890"/>
                    <a:pt x="5890" y="0"/>
                    <a:pt x="13155" y="0"/>
                  </a:cubicBezTo>
                  <a:close/>
                </a:path>
              </a:pathLst>
            </a:custGeom>
            <a:solidFill>
              <a:srgbClr val="FFFFFF">
                <a:alpha val="84706"/>
              </a:srgbClr>
            </a:solidFill>
          </p:spPr>
        </p:sp>
        <p:sp>
          <p:nvSpPr>
            <p:cNvPr id="16" name="TextBox 16"/>
            <p:cNvSpPr txBox="1"/>
            <p:nvPr/>
          </p:nvSpPr>
          <p:spPr>
            <a:xfrm>
              <a:off x="0" y="-38100"/>
              <a:ext cx="4340068" cy="2347073"/>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438359"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6551834"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6551834"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561176"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a:off x="1958028" y="5753130"/>
            <a:ext cx="4298782" cy="3230158"/>
          </a:xfrm>
          <a:custGeom>
            <a:avLst/>
            <a:gdLst/>
            <a:ahLst/>
            <a:cxnLst/>
            <a:rect l="l" t="t" r="r" b="b"/>
            <a:pathLst>
              <a:path w="4298782" h="3230158">
                <a:moveTo>
                  <a:pt x="0" y="0"/>
                </a:moveTo>
                <a:lnTo>
                  <a:pt x="4298782" y="0"/>
                </a:lnTo>
                <a:lnTo>
                  <a:pt x="4298782" y="3230158"/>
                </a:lnTo>
                <a:lnTo>
                  <a:pt x="0" y="3230158"/>
                </a:lnTo>
                <a:lnTo>
                  <a:pt x="0" y="0"/>
                </a:lnTo>
                <a:close/>
              </a:path>
            </a:pathLst>
          </a:custGeom>
          <a:blipFill>
            <a:blip r:embed="rId12"/>
            <a:stretch>
              <a:fillRect/>
            </a:stretch>
          </a:blipFill>
        </p:spPr>
      </p:sp>
      <p:sp>
        <p:nvSpPr>
          <p:cNvPr id="22" name="Freeform 22"/>
          <p:cNvSpPr/>
          <p:nvPr/>
        </p:nvSpPr>
        <p:spPr>
          <a:xfrm>
            <a:off x="13305768" y="5143500"/>
            <a:ext cx="3246066" cy="4341872"/>
          </a:xfrm>
          <a:custGeom>
            <a:avLst/>
            <a:gdLst/>
            <a:ahLst/>
            <a:cxnLst/>
            <a:rect l="l" t="t" r="r" b="b"/>
            <a:pathLst>
              <a:path w="3246066" h="4341872">
                <a:moveTo>
                  <a:pt x="0" y="0"/>
                </a:moveTo>
                <a:lnTo>
                  <a:pt x="3246066" y="0"/>
                </a:lnTo>
                <a:lnTo>
                  <a:pt x="3246066" y="4341872"/>
                </a:lnTo>
                <a:lnTo>
                  <a:pt x="0" y="4341872"/>
                </a:lnTo>
                <a:lnTo>
                  <a:pt x="0" y="0"/>
                </a:lnTo>
                <a:close/>
              </a:path>
            </a:pathLst>
          </a:custGeom>
          <a:blipFill>
            <a:blip r:embed="rId13"/>
            <a:stretch>
              <a:fillRect/>
            </a:stretch>
          </a:blipFill>
        </p:spPr>
      </p:sp>
      <p:sp>
        <p:nvSpPr>
          <p:cNvPr id="23" name="Freeform 23"/>
          <p:cNvSpPr/>
          <p:nvPr/>
        </p:nvSpPr>
        <p:spPr>
          <a:xfrm>
            <a:off x="7320600" y="5753130"/>
            <a:ext cx="4642422" cy="3481816"/>
          </a:xfrm>
          <a:custGeom>
            <a:avLst/>
            <a:gdLst/>
            <a:ahLst/>
            <a:cxnLst/>
            <a:rect l="l" t="t" r="r" b="b"/>
            <a:pathLst>
              <a:path w="4642422" h="3481816">
                <a:moveTo>
                  <a:pt x="0" y="0"/>
                </a:moveTo>
                <a:lnTo>
                  <a:pt x="4642421" y="0"/>
                </a:lnTo>
                <a:lnTo>
                  <a:pt x="4642421" y="3481816"/>
                </a:lnTo>
                <a:lnTo>
                  <a:pt x="0" y="3481816"/>
                </a:lnTo>
                <a:lnTo>
                  <a:pt x="0" y="0"/>
                </a:lnTo>
                <a:close/>
              </a:path>
            </a:pathLst>
          </a:custGeom>
          <a:blipFill>
            <a:blip r:embed="rId14"/>
            <a:stretch>
              <a:fillRect/>
            </a:stretch>
          </a:blipFill>
        </p:spPr>
      </p:sp>
      <p:sp>
        <p:nvSpPr>
          <p:cNvPr id="24" name="TextBox 24"/>
          <p:cNvSpPr txBox="1"/>
          <p:nvPr/>
        </p:nvSpPr>
        <p:spPr>
          <a:xfrm>
            <a:off x="3979311" y="1791257"/>
            <a:ext cx="10329378" cy="1152361"/>
          </a:xfrm>
          <a:prstGeom prst="rect">
            <a:avLst/>
          </a:prstGeom>
        </p:spPr>
        <p:txBody>
          <a:bodyPr lIns="0" tIns="0" rIns="0" bIns="0" rtlCol="0" anchor="t">
            <a:spAutoFit/>
          </a:bodyPr>
          <a:lstStyle/>
          <a:p>
            <a:pPr algn="ctr">
              <a:lnSpc>
                <a:spcPts val="7061"/>
              </a:lnSpc>
            </a:pPr>
            <a:r>
              <a:rPr lang="en-US" sz="9946">
                <a:solidFill>
                  <a:srgbClr val="446497"/>
                </a:solidFill>
                <a:latin typeface="Bryndan Write"/>
                <a:ea typeface="Bryndan Write"/>
                <a:cs typeface="Bryndan Write"/>
                <a:sym typeface="Bryndan Write"/>
              </a:rPr>
              <a:t>Phonics Time</a:t>
            </a:r>
          </a:p>
        </p:txBody>
      </p:sp>
      <p:sp>
        <p:nvSpPr>
          <p:cNvPr id="25" name="TextBox 25"/>
          <p:cNvSpPr txBox="1"/>
          <p:nvPr/>
        </p:nvSpPr>
        <p:spPr>
          <a:xfrm>
            <a:off x="1369686" y="3116188"/>
            <a:ext cx="15548628" cy="2934727"/>
          </a:xfrm>
          <a:prstGeom prst="rect">
            <a:avLst/>
          </a:prstGeom>
        </p:spPr>
        <p:txBody>
          <a:bodyPr lIns="0" tIns="0" rIns="0" bIns="0" rtlCol="0" anchor="t">
            <a:spAutoFit/>
          </a:bodyPr>
          <a:lstStyle/>
          <a:p>
            <a:pPr algn="ctr">
              <a:lnSpc>
                <a:spcPts val="4668"/>
              </a:lnSpc>
              <a:spcBef>
                <a:spcPct val="0"/>
              </a:spcBef>
            </a:pPr>
            <a:r>
              <a:rPr lang="en-US" sz="3334">
                <a:solidFill>
                  <a:srgbClr val="446497"/>
                </a:solidFill>
                <a:latin typeface="Canva Sans"/>
                <a:ea typeface="Canva Sans"/>
                <a:cs typeface="Canva Sans"/>
                <a:sym typeface="Canva Sans"/>
              </a:rPr>
              <a:t>We have a phonics session each morning too.  </a:t>
            </a:r>
          </a:p>
          <a:p>
            <a:pPr algn="ctr">
              <a:lnSpc>
                <a:spcPts val="4668"/>
              </a:lnSpc>
              <a:spcBef>
                <a:spcPct val="0"/>
              </a:spcBef>
            </a:pPr>
            <a:r>
              <a:rPr lang="en-US" sz="3334">
                <a:solidFill>
                  <a:srgbClr val="446497"/>
                </a:solidFill>
                <a:latin typeface="Canva Sans"/>
                <a:ea typeface="Canva Sans"/>
                <a:cs typeface="Canva Sans"/>
                <a:sym typeface="Canva Sans"/>
              </a:rPr>
              <a:t>We learn to listen to sounds, recognise and read letters, blend them together to read words and sentences and segment words to be able to write their letters and sounds.</a:t>
            </a:r>
          </a:p>
          <a:p>
            <a:pPr algn="ctr">
              <a:lnSpc>
                <a:spcPts val="4668"/>
              </a:lnSpc>
              <a:spcBef>
                <a:spcPct val="0"/>
              </a:spcBef>
            </a:pPr>
            <a:endParaRPr lang="en-US" sz="3334">
              <a:solidFill>
                <a:srgbClr val="446497"/>
              </a:solidFill>
              <a:latin typeface="Canva Sans"/>
              <a:ea typeface="Canva Sans"/>
              <a:cs typeface="Canva Sans"/>
              <a:sym typeface="Canva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1D3E9"/>
        </a:solidFill>
        <a:effectLst/>
      </p:bgPr>
    </p:bg>
    <p:spTree>
      <p:nvGrpSpPr>
        <p:cNvPr id="1" name=""/>
        <p:cNvGrpSpPr/>
        <p:nvPr/>
      </p:nvGrpSpPr>
      <p:grpSpPr>
        <a:xfrm>
          <a:off x="0" y="0"/>
          <a:ext cx="0" cy="0"/>
          <a:chOff x="0" y="0"/>
          <a:chExt cx="0" cy="0"/>
        </a:xfrm>
      </p:grpSpPr>
      <p:sp>
        <p:nvSpPr>
          <p:cNvPr id="2" name="Freeform 2"/>
          <p:cNvSpPr/>
          <p:nvPr/>
        </p:nvSpPr>
        <p:spPr>
          <a:xfrm>
            <a:off x="-4624421" y="-3009940"/>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78178">
            <a:off x="-1838303" y="-1753558"/>
            <a:ext cx="4091634" cy="4114800"/>
          </a:xfrm>
          <a:custGeom>
            <a:avLst/>
            <a:gdLst/>
            <a:ahLst/>
            <a:cxnLst/>
            <a:rect l="l" t="t" r="r" b="b"/>
            <a:pathLst>
              <a:path w="4091634" h="4114800">
                <a:moveTo>
                  <a:pt x="0" y="0"/>
                </a:moveTo>
                <a:lnTo>
                  <a:pt x="4091635" y="0"/>
                </a:lnTo>
                <a:lnTo>
                  <a:pt x="40916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36066" y="7679255"/>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278178">
            <a:off x="8848796" y="8730950"/>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432978" y="-6448498"/>
            <a:ext cx="12651359" cy="9949883"/>
          </a:xfrm>
          <a:custGeom>
            <a:avLst/>
            <a:gdLst/>
            <a:ahLst/>
            <a:cxnLst/>
            <a:rect l="l" t="t" r="r" b="b"/>
            <a:pathLst>
              <a:path w="12651359" h="9949883">
                <a:moveTo>
                  <a:pt x="0" y="0"/>
                </a:moveTo>
                <a:lnTo>
                  <a:pt x="12651359" y="0"/>
                </a:lnTo>
                <a:lnTo>
                  <a:pt x="12651359" y="9949882"/>
                </a:lnTo>
                <a:lnTo>
                  <a:pt x="0" y="9949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4278178">
            <a:off x="15011376" y="-2889401"/>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3170130" y="-1338497"/>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29899" y="9258300"/>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671977" y="0"/>
            <a:ext cx="3086680" cy="2676994"/>
          </a:xfrm>
          <a:custGeom>
            <a:avLst/>
            <a:gdLst/>
            <a:ahLst/>
            <a:cxnLst/>
            <a:rect l="l" t="t" r="r" b="b"/>
            <a:pathLst>
              <a:path w="3086680" h="2676994">
                <a:moveTo>
                  <a:pt x="0" y="0"/>
                </a:moveTo>
                <a:lnTo>
                  <a:pt x="3086681" y="0"/>
                </a:lnTo>
                <a:lnTo>
                  <a:pt x="3086681"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2447524" y="8539397"/>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95000" y="2430662"/>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963021" y="-2057400"/>
            <a:ext cx="2005030" cy="4114800"/>
          </a:xfrm>
          <a:custGeom>
            <a:avLst/>
            <a:gdLst/>
            <a:ahLst/>
            <a:cxnLst/>
            <a:rect l="l" t="t" r="r" b="b"/>
            <a:pathLst>
              <a:path w="2005030" h="4114800">
                <a:moveTo>
                  <a:pt x="0" y="0"/>
                </a:moveTo>
                <a:lnTo>
                  <a:pt x="2005030" y="0"/>
                </a:lnTo>
                <a:lnTo>
                  <a:pt x="20050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904653" y="760059"/>
            <a:ext cx="16478694" cy="8766882"/>
            <a:chOff x="0" y="0"/>
            <a:chExt cx="4340068" cy="2308973"/>
          </a:xfrm>
        </p:grpSpPr>
        <p:sp>
          <p:nvSpPr>
            <p:cNvPr id="15" name="Freeform 15"/>
            <p:cNvSpPr/>
            <p:nvPr/>
          </p:nvSpPr>
          <p:spPr>
            <a:xfrm>
              <a:off x="0" y="0"/>
              <a:ext cx="4340068" cy="2308973"/>
            </a:xfrm>
            <a:custGeom>
              <a:avLst/>
              <a:gdLst/>
              <a:ahLst/>
              <a:cxnLst/>
              <a:rect l="l" t="t" r="r" b="b"/>
              <a:pathLst>
                <a:path w="4340068" h="2308973">
                  <a:moveTo>
                    <a:pt x="13155" y="0"/>
                  </a:moveTo>
                  <a:lnTo>
                    <a:pt x="4326913" y="0"/>
                  </a:lnTo>
                  <a:cubicBezTo>
                    <a:pt x="4334178" y="0"/>
                    <a:pt x="4340068" y="5890"/>
                    <a:pt x="4340068" y="13155"/>
                  </a:cubicBezTo>
                  <a:lnTo>
                    <a:pt x="4340068" y="2295818"/>
                  </a:lnTo>
                  <a:cubicBezTo>
                    <a:pt x="4340068" y="2303083"/>
                    <a:pt x="4334178" y="2308973"/>
                    <a:pt x="4326913" y="2308973"/>
                  </a:cubicBezTo>
                  <a:lnTo>
                    <a:pt x="13155" y="2308973"/>
                  </a:lnTo>
                  <a:cubicBezTo>
                    <a:pt x="5890" y="2308973"/>
                    <a:pt x="0" y="2303083"/>
                    <a:pt x="0" y="2295818"/>
                  </a:cubicBezTo>
                  <a:lnTo>
                    <a:pt x="0" y="13155"/>
                  </a:lnTo>
                  <a:cubicBezTo>
                    <a:pt x="0" y="5890"/>
                    <a:pt x="5890" y="0"/>
                    <a:pt x="13155" y="0"/>
                  </a:cubicBezTo>
                  <a:close/>
                </a:path>
              </a:pathLst>
            </a:custGeom>
            <a:solidFill>
              <a:srgbClr val="FFFFFF">
                <a:alpha val="84706"/>
              </a:srgbClr>
            </a:solidFill>
          </p:spPr>
        </p:sp>
        <p:sp>
          <p:nvSpPr>
            <p:cNvPr id="16" name="TextBox 16"/>
            <p:cNvSpPr txBox="1"/>
            <p:nvPr/>
          </p:nvSpPr>
          <p:spPr>
            <a:xfrm>
              <a:off x="0" y="-38100"/>
              <a:ext cx="4340068" cy="2347073"/>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438359"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6551834"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6551834"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561176"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a:off x="2133292" y="5143500"/>
            <a:ext cx="3108681" cy="4144908"/>
          </a:xfrm>
          <a:custGeom>
            <a:avLst/>
            <a:gdLst/>
            <a:ahLst/>
            <a:cxnLst/>
            <a:rect l="l" t="t" r="r" b="b"/>
            <a:pathLst>
              <a:path w="3108681" h="4144908">
                <a:moveTo>
                  <a:pt x="0" y="0"/>
                </a:moveTo>
                <a:lnTo>
                  <a:pt x="3108681" y="0"/>
                </a:lnTo>
                <a:lnTo>
                  <a:pt x="3108681" y="4144908"/>
                </a:lnTo>
                <a:lnTo>
                  <a:pt x="0" y="4144908"/>
                </a:lnTo>
                <a:lnTo>
                  <a:pt x="0" y="0"/>
                </a:lnTo>
                <a:close/>
              </a:path>
            </a:pathLst>
          </a:custGeom>
          <a:blipFill>
            <a:blip r:embed="rId12"/>
            <a:stretch>
              <a:fillRect/>
            </a:stretch>
          </a:blipFill>
        </p:spPr>
      </p:sp>
      <p:sp>
        <p:nvSpPr>
          <p:cNvPr id="22" name="Freeform 22"/>
          <p:cNvSpPr/>
          <p:nvPr/>
        </p:nvSpPr>
        <p:spPr>
          <a:xfrm>
            <a:off x="6733938" y="5632847"/>
            <a:ext cx="4221620" cy="3166215"/>
          </a:xfrm>
          <a:custGeom>
            <a:avLst/>
            <a:gdLst/>
            <a:ahLst/>
            <a:cxnLst/>
            <a:rect l="l" t="t" r="r" b="b"/>
            <a:pathLst>
              <a:path w="4221620" h="3166215">
                <a:moveTo>
                  <a:pt x="0" y="0"/>
                </a:moveTo>
                <a:lnTo>
                  <a:pt x="4221620" y="0"/>
                </a:lnTo>
                <a:lnTo>
                  <a:pt x="4221620" y="3166215"/>
                </a:lnTo>
                <a:lnTo>
                  <a:pt x="0" y="3166215"/>
                </a:lnTo>
                <a:lnTo>
                  <a:pt x="0" y="0"/>
                </a:lnTo>
                <a:close/>
              </a:path>
            </a:pathLst>
          </a:custGeom>
          <a:blipFill>
            <a:blip r:embed="rId13"/>
            <a:stretch>
              <a:fillRect/>
            </a:stretch>
          </a:blipFill>
        </p:spPr>
      </p:sp>
      <p:sp>
        <p:nvSpPr>
          <p:cNvPr id="23" name="Freeform 23"/>
          <p:cNvSpPr/>
          <p:nvPr/>
        </p:nvSpPr>
        <p:spPr>
          <a:xfrm>
            <a:off x="12198395" y="5632847"/>
            <a:ext cx="4383249" cy="3062721"/>
          </a:xfrm>
          <a:custGeom>
            <a:avLst/>
            <a:gdLst/>
            <a:ahLst/>
            <a:cxnLst/>
            <a:rect l="l" t="t" r="r" b="b"/>
            <a:pathLst>
              <a:path w="4383249" h="3062721">
                <a:moveTo>
                  <a:pt x="0" y="0"/>
                </a:moveTo>
                <a:lnTo>
                  <a:pt x="4383248" y="0"/>
                </a:lnTo>
                <a:lnTo>
                  <a:pt x="4383248" y="3062720"/>
                </a:lnTo>
                <a:lnTo>
                  <a:pt x="0" y="3062720"/>
                </a:lnTo>
                <a:lnTo>
                  <a:pt x="0" y="0"/>
                </a:lnTo>
                <a:close/>
              </a:path>
            </a:pathLst>
          </a:custGeom>
          <a:blipFill>
            <a:blip r:embed="rId14"/>
            <a:stretch>
              <a:fillRect t="-3668" b="-3668"/>
            </a:stretch>
          </a:blipFill>
        </p:spPr>
      </p:sp>
      <p:sp>
        <p:nvSpPr>
          <p:cNvPr id="24" name="TextBox 24"/>
          <p:cNvSpPr txBox="1"/>
          <p:nvPr/>
        </p:nvSpPr>
        <p:spPr>
          <a:xfrm>
            <a:off x="842529" y="1228524"/>
            <a:ext cx="16602943" cy="1152357"/>
          </a:xfrm>
          <a:prstGeom prst="rect">
            <a:avLst/>
          </a:prstGeom>
        </p:spPr>
        <p:txBody>
          <a:bodyPr lIns="0" tIns="0" rIns="0" bIns="0" rtlCol="0" anchor="t">
            <a:spAutoFit/>
          </a:bodyPr>
          <a:lstStyle/>
          <a:p>
            <a:pPr algn="ctr">
              <a:lnSpc>
                <a:spcPts val="7061"/>
              </a:lnSpc>
            </a:pPr>
            <a:r>
              <a:rPr lang="en-US" sz="9946">
                <a:solidFill>
                  <a:srgbClr val="446497"/>
                </a:solidFill>
                <a:latin typeface="Bryndan Write"/>
                <a:ea typeface="Bryndan Write"/>
                <a:cs typeface="Bryndan Write"/>
                <a:sym typeface="Bryndan Write"/>
              </a:rPr>
              <a:t>Continuous Provision Learning</a:t>
            </a:r>
          </a:p>
        </p:txBody>
      </p:sp>
      <p:sp>
        <p:nvSpPr>
          <p:cNvPr id="25" name="TextBox 25"/>
          <p:cNvSpPr txBox="1"/>
          <p:nvPr/>
        </p:nvSpPr>
        <p:spPr>
          <a:xfrm>
            <a:off x="904653" y="9488841"/>
            <a:ext cx="16478694" cy="323215"/>
          </a:xfrm>
          <a:prstGeom prst="rect">
            <a:avLst/>
          </a:prstGeom>
        </p:spPr>
        <p:txBody>
          <a:bodyPr lIns="0" tIns="0" rIns="0" bIns="0" rtlCol="0" anchor="t">
            <a:spAutoFit/>
          </a:bodyPr>
          <a:lstStyle/>
          <a:p>
            <a:pPr algn="ctr">
              <a:lnSpc>
                <a:spcPts val="2659"/>
              </a:lnSpc>
              <a:spcBef>
                <a:spcPct val="0"/>
              </a:spcBef>
            </a:pPr>
            <a:r>
              <a:rPr lang="en-US" sz="1899">
                <a:solidFill>
                  <a:srgbClr val="446497"/>
                </a:solidFill>
                <a:latin typeface="Open Sans"/>
                <a:ea typeface="Open Sans"/>
                <a:cs typeface="Open Sans"/>
                <a:sym typeface="Open Sans"/>
              </a:rPr>
              <a:t>Your paragraph text</a:t>
            </a:r>
          </a:p>
        </p:txBody>
      </p:sp>
      <p:sp>
        <p:nvSpPr>
          <p:cNvPr id="26" name="TextBox 26"/>
          <p:cNvSpPr txBox="1"/>
          <p:nvPr/>
        </p:nvSpPr>
        <p:spPr>
          <a:xfrm>
            <a:off x="1230807" y="2363987"/>
            <a:ext cx="16152540" cy="3337586"/>
          </a:xfrm>
          <a:prstGeom prst="rect">
            <a:avLst/>
          </a:prstGeom>
        </p:spPr>
        <p:txBody>
          <a:bodyPr lIns="0" tIns="0" rIns="0" bIns="0" rtlCol="0" anchor="t">
            <a:spAutoFit/>
          </a:bodyPr>
          <a:lstStyle/>
          <a:p>
            <a:pPr algn="ctr">
              <a:lnSpc>
                <a:spcPts val="4653"/>
              </a:lnSpc>
            </a:pPr>
            <a:r>
              <a:rPr lang="en-US" sz="3323">
                <a:solidFill>
                  <a:srgbClr val="446497"/>
                </a:solidFill>
                <a:latin typeface="Canva Sans"/>
                <a:ea typeface="Canva Sans"/>
                <a:cs typeface="Canva Sans"/>
                <a:sym typeface="Canva Sans"/>
              </a:rPr>
              <a:t>Learning happens both indoors and outdoors, with free-flow.</a:t>
            </a:r>
          </a:p>
          <a:p>
            <a:pPr algn="ctr">
              <a:lnSpc>
                <a:spcPts val="4373"/>
              </a:lnSpc>
              <a:spcBef>
                <a:spcPct val="0"/>
              </a:spcBef>
            </a:pPr>
            <a:r>
              <a:rPr lang="en-US" sz="3123">
                <a:solidFill>
                  <a:srgbClr val="446497"/>
                </a:solidFill>
                <a:latin typeface="Canva Sans"/>
                <a:ea typeface="Canva Sans"/>
                <a:cs typeface="Canva Sans"/>
                <a:sym typeface="Canva Sans"/>
              </a:rPr>
              <a:t>The children explore a wide range of experiences across the curriculum.</a:t>
            </a:r>
          </a:p>
          <a:p>
            <a:pPr algn="ctr">
              <a:lnSpc>
                <a:spcPts val="4373"/>
              </a:lnSpc>
              <a:spcBef>
                <a:spcPct val="0"/>
              </a:spcBef>
            </a:pPr>
            <a:r>
              <a:rPr lang="en-US" sz="3123">
                <a:solidFill>
                  <a:srgbClr val="446497"/>
                </a:solidFill>
                <a:latin typeface="Canva Sans"/>
                <a:ea typeface="Canva Sans"/>
                <a:cs typeface="Canva Sans"/>
                <a:sym typeface="Canva Sans"/>
              </a:rPr>
              <a:t>Focused activities with the adults.</a:t>
            </a:r>
          </a:p>
          <a:p>
            <a:pPr algn="ctr">
              <a:lnSpc>
                <a:spcPts val="4373"/>
              </a:lnSpc>
              <a:spcBef>
                <a:spcPct val="0"/>
              </a:spcBef>
            </a:pPr>
            <a:r>
              <a:rPr lang="en-US" sz="3123">
                <a:solidFill>
                  <a:srgbClr val="446497"/>
                </a:solidFill>
                <a:latin typeface="Canva Sans"/>
                <a:ea typeface="Canva Sans"/>
                <a:cs typeface="Canva Sans"/>
                <a:sym typeface="Canva Sans"/>
              </a:rPr>
              <a:t>Free choice in the continuous provision</a:t>
            </a:r>
          </a:p>
          <a:p>
            <a:pPr algn="ctr">
              <a:lnSpc>
                <a:spcPts val="4373"/>
              </a:lnSpc>
              <a:spcBef>
                <a:spcPct val="0"/>
              </a:spcBef>
            </a:pPr>
            <a:r>
              <a:rPr lang="en-US" sz="3123">
                <a:solidFill>
                  <a:srgbClr val="446497"/>
                </a:solidFill>
                <a:latin typeface="Canva Sans"/>
                <a:ea typeface="Canva Sans"/>
                <a:cs typeface="Canva Sans"/>
                <a:sym typeface="Canva Sans"/>
              </a:rPr>
              <a:t>We learn indoors and outdoors all day, everyday.</a:t>
            </a:r>
          </a:p>
          <a:p>
            <a:pPr algn="ctr">
              <a:lnSpc>
                <a:spcPts val="4373"/>
              </a:lnSpc>
              <a:spcBef>
                <a:spcPct val="0"/>
              </a:spcBef>
            </a:pPr>
            <a:endParaRPr lang="en-US" sz="3123">
              <a:solidFill>
                <a:srgbClr val="446497"/>
              </a:solidFill>
              <a:latin typeface="Canva Sans"/>
              <a:ea typeface="Canva Sans"/>
              <a:cs typeface="Canva Sans"/>
              <a:sym typeface="Canva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1D3E9"/>
        </a:solidFill>
        <a:effectLst/>
      </p:bgPr>
    </p:bg>
    <p:spTree>
      <p:nvGrpSpPr>
        <p:cNvPr id="1" name=""/>
        <p:cNvGrpSpPr/>
        <p:nvPr/>
      </p:nvGrpSpPr>
      <p:grpSpPr>
        <a:xfrm>
          <a:off x="0" y="0"/>
          <a:ext cx="0" cy="0"/>
          <a:chOff x="0" y="0"/>
          <a:chExt cx="0" cy="0"/>
        </a:xfrm>
      </p:grpSpPr>
      <p:sp>
        <p:nvSpPr>
          <p:cNvPr id="2" name="Freeform 2"/>
          <p:cNvSpPr/>
          <p:nvPr/>
        </p:nvSpPr>
        <p:spPr>
          <a:xfrm>
            <a:off x="-4624421" y="-3009940"/>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78178">
            <a:off x="-1838303" y="-1753558"/>
            <a:ext cx="4091634" cy="4114800"/>
          </a:xfrm>
          <a:custGeom>
            <a:avLst/>
            <a:gdLst/>
            <a:ahLst/>
            <a:cxnLst/>
            <a:rect l="l" t="t" r="r" b="b"/>
            <a:pathLst>
              <a:path w="4091634" h="4114800">
                <a:moveTo>
                  <a:pt x="0" y="0"/>
                </a:moveTo>
                <a:lnTo>
                  <a:pt x="4091635" y="0"/>
                </a:lnTo>
                <a:lnTo>
                  <a:pt x="40916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36066" y="7679255"/>
            <a:ext cx="12651359" cy="9949883"/>
          </a:xfrm>
          <a:custGeom>
            <a:avLst/>
            <a:gdLst/>
            <a:ahLst/>
            <a:cxnLst/>
            <a:rect l="l" t="t" r="r" b="b"/>
            <a:pathLst>
              <a:path w="12651359" h="9949883">
                <a:moveTo>
                  <a:pt x="0" y="0"/>
                </a:moveTo>
                <a:lnTo>
                  <a:pt x="12651359" y="0"/>
                </a:lnTo>
                <a:lnTo>
                  <a:pt x="12651359" y="9949883"/>
                </a:lnTo>
                <a:lnTo>
                  <a:pt x="0" y="99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4278178">
            <a:off x="8848796" y="8730950"/>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432978" y="-6448498"/>
            <a:ext cx="12651359" cy="9949883"/>
          </a:xfrm>
          <a:custGeom>
            <a:avLst/>
            <a:gdLst/>
            <a:ahLst/>
            <a:cxnLst/>
            <a:rect l="l" t="t" r="r" b="b"/>
            <a:pathLst>
              <a:path w="12651359" h="9949883">
                <a:moveTo>
                  <a:pt x="0" y="0"/>
                </a:moveTo>
                <a:lnTo>
                  <a:pt x="12651359" y="0"/>
                </a:lnTo>
                <a:lnTo>
                  <a:pt x="12651359" y="9949882"/>
                </a:lnTo>
                <a:lnTo>
                  <a:pt x="0" y="9949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4278178">
            <a:off x="15011376" y="-2889401"/>
            <a:ext cx="4091634" cy="4114800"/>
          </a:xfrm>
          <a:custGeom>
            <a:avLst/>
            <a:gdLst/>
            <a:ahLst/>
            <a:cxnLst/>
            <a:rect l="l" t="t" r="r" b="b"/>
            <a:pathLst>
              <a:path w="4091634" h="4114800">
                <a:moveTo>
                  <a:pt x="0" y="0"/>
                </a:moveTo>
                <a:lnTo>
                  <a:pt x="4091634" y="0"/>
                </a:lnTo>
                <a:lnTo>
                  <a:pt x="409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3170130" y="-1338497"/>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29899" y="9258300"/>
            <a:ext cx="3086680" cy="2676994"/>
          </a:xfrm>
          <a:custGeom>
            <a:avLst/>
            <a:gdLst/>
            <a:ahLst/>
            <a:cxnLst/>
            <a:rect l="l" t="t" r="r" b="b"/>
            <a:pathLst>
              <a:path w="3086680" h="2676994">
                <a:moveTo>
                  <a:pt x="0" y="0"/>
                </a:moveTo>
                <a:lnTo>
                  <a:pt x="3086680" y="0"/>
                </a:lnTo>
                <a:lnTo>
                  <a:pt x="3086680"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671977" y="0"/>
            <a:ext cx="3086680" cy="2676994"/>
          </a:xfrm>
          <a:custGeom>
            <a:avLst/>
            <a:gdLst/>
            <a:ahLst/>
            <a:cxnLst/>
            <a:rect l="l" t="t" r="r" b="b"/>
            <a:pathLst>
              <a:path w="3086680" h="2676994">
                <a:moveTo>
                  <a:pt x="0" y="0"/>
                </a:moveTo>
                <a:lnTo>
                  <a:pt x="3086681" y="0"/>
                </a:lnTo>
                <a:lnTo>
                  <a:pt x="3086681" y="2676994"/>
                </a:lnTo>
                <a:lnTo>
                  <a:pt x="0" y="26769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2447524" y="8539397"/>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95000" y="2430662"/>
            <a:ext cx="2005030" cy="4114800"/>
          </a:xfrm>
          <a:custGeom>
            <a:avLst/>
            <a:gdLst/>
            <a:ahLst/>
            <a:cxnLst/>
            <a:rect l="l" t="t" r="r" b="b"/>
            <a:pathLst>
              <a:path w="2005030" h="4114800">
                <a:moveTo>
                  <a:pt x="0" y="0"/>
                </a:moveTo>
                <a:lnTo>
                  <a:pt x="2005029" y="0"/>
                </a:lnTo>
                <a:lnTo>
                  <a:pt x="200502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963021" y="-2057400"/>
            <a:ext cx="2005030" cy="4114800"/>
          </a:xfrm>
          <a:custGeom>
            <a:avLst/>
            <a:gdLst/>
            <a:ahLst/>
            <a:cxnLst/>
            <a:rect l="l" t="t" r="r" b="b"/>
            <a:pathLst>
              <a:path w="2005030" h="4114800">
                <a:moveTo>
                  <a:pt x="0" y="0"/>
                </a:moveTo>
                <a:lnTo>
                  <a:pt x="2005030" y="0"/>
                </a:lnTo>
                <a:lnTo>
                  <a:pt x="20050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904653" y="760059"/>
            <a:ext cx="16478694" cy="8766882"/>
            <a:chOff x="0" y="0"/>
            <a:chExt cx="4340068" cy="2308973"/>
          </a:xfrm>
        </p:grpSpPr>
        <p:sp>
          <p:nvSpPr>
            <p:cNvPr id="15" name="Freeform 15"/>
            <p:cNvSpPr/>
            <p:nvPr/>
          </p:nvSpPr>
          <p:spPr>
            <a:xfrm>
              <a:off x="0" y="0"/>
              <a:ext cx="4340068" cy="2308973"/>
            </a:xfrm>
            <a:custGeom>
              <a:avLst/>
              <a:gdLst/>
              <a:ahLst/>
              <a:cxnLst/>
              <a:rect l="l" t="t" r="r" b="b"/>
              <a:pathLst>
                <a:path w="4340068" h="2308973">
                  <a:moveTo>
                    <a:pt x="13155" y="0"/>
                  </a:moveTo>
                  <a:lnTo>
                    <a:pt x="4326913" y="0"/>
                  </a:lnTo>
                  <a:cubicBezTo>
                    <a:pt x="4334178" y="0"/>
                    <a:pt x="4340068" y="5890"/>
                    <a:pt x="4340068" y="13155"/>
                  </a:cubicBezTo>
                  <a:lnTo>
                    <a:pt x="4340068" y="2295818"/>
                  </a:lnTo>
                  <a:cubicBezTo>
                    <a:pt x="4340068" y="2303083"/>
                    <a:pt x="4334178" y="2308973"/>
                    <a:pt x="4326913" y="2308973"/>
                  </a:cubicBezTo>
                  <a:lnTo>
                    <a:pt x="13155" y="2308973"/>
                  </a:lnTo>
                  <a:cubicBezTo>
                    <a:pt x="5890" y="2308973"/>
                    <a:pt x="0" y="2303083"/>
                    <a:pt x="0" y="2295818"/>
                  </a:cubicBezTo>
                  <a:lnTo>
                    <a:pt x="0" y="13155"/>
                  </a:lnTo>
                  <a:cubicBezTo>
                    <a:pt x="0" y="5890"/>
                    <a:pt x="5890" y="0"/>
                    <a:pt x="13155" y="0"/>
                  </a:cubicBezTo>
                  <a:close/>
                </a:path>
              </a:pathLst>
            </a:custGeom>
            <a:solidFill>
              <a:srgbClr val="FFFFFF">
                <a:alpha val="84706"/>
              </a:srgbClr>
            </a:solidFill>
          </p:spPr>
        </p:sp>
        <p:sp>
          <p:nvSpPr>
            <p:cNvPr id="16" name="TextBox 16"/>
            <p:cNvSpPr txBox="1"/>
            <p:nvPr/>
          </p:nvSpPr>
          <p:spPr>
            <a:xfrm>
              <a:off x="0" y="-38100"/>
              <a:ext cx="4340068" cy="2347073"/>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438359"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6551834" y="303842"/>
            <a:ext cx="1297707" cy="1125466"/>
          </a:xfrm>
          <a:custGeom>
            <a:avLst/>
            <a:gdLst/>
            <a:ahLst/>
            <a:cxnLst/>
            <a:rect l="l" t="t" r="r" b="b"/>
            <a:pathLst>
              <a:path w="1297707" h="1125466">
                <a:moveTo>
                  <a:pt x="0" y="0"/>
                </a:moveTo>
                <a:lnTo>
                  <a:pt x="1297707" y="0"/>
                </a:lnTo>
                <a:lnTo>
                  <a:pt x="1297707" y="1125465"/>
                </a:lnTo>
                <a:lnTo>
                  <a:pt x="0" y="1125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6551834"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561176" y="8695567"/>
            <a:ext cx="1297707" cy="1125466"/>
          </a:xfrm>
          <a:custGeom>
            <a:avLst/>
            <a:gdLst/>
            <a:ahLst/>
            <a:cxnLst/>
            <a:rect l="l" t="t" r="r" b="b"/>
            <a:pathLst>
              <a:path w="1297707" h="1125466">
                <a:moveTo>
                  <a:pt x="0" y="0"/>
                </a:moveTo>
                <a:lnTo>
                  <a:pt x="1297707" y="0"/>
                </a:lnTo>
                <a:lnTo>
                  <a:pt x="1297707" y="1125466"/>
                </a:lnTo>
                <a:lnTo>
                  <a:pt x="0" y="1125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a:off x="12408067" y="6321846"/>
            <a:ext cx="3915272" cy="2936454"/>
          </a:xfrm>
          <a:custGeom>
            <a:avLst/>
            <a:gdLst/>
            <a:ahLst/>
            <a:cxnLst/>
            <a:rect l="l" t="t" r="r" b="b"/>
            <a:pathLst>
              <a:path w="3915272" h="2936454">
                <a:moveTo>
                  <a:pt x="0" y="0"/>
                </a:moveTo>
                <a:lnTo>
                  <a:pt x="3915272" y="0"/>
                </a:lnTo>
                <a:lnTo>
                  <a:pt x="3915272" y="2936454"/>
                </a:lnTo>
                <a:lnTo>
                  <a:pt x="0" y="2936454"/>
                </a:lnTo>
                <a:lnTo>
                  <a:pt x="0" y="0"/>
                </a:lnTo>
                <a:close/>
              </a:path>
            </a:pathLst>
          </a:custGeom>
          <a:blipFill>
            <a:blip r:embed="rId12"/>
            <a:stretch>
              <a:fillRect/>
            </a:stretch>
          </a:blipFill>
        </p:spPr>
      </p:sp>
      <p:sp>
        <p:nvSpPr>
          <p:cNvPr id="22" name="TextBox 22"/>
          <p:cNvSpPr txBox="1"/>
          <p:nvPr/>
        </p:nvSpPr>
        <p:spPr>
          <a:xfrm>
            <a:off x="1210029" y="2834548"/>
            <a:ext cx="15113309" cy="4050031"/>
          </a:xfrm>
          <a:prstGeom prst="rect">
            <a:avLst/>
          </a:prstGeom>
        </p:spPr>
        <p:txBody>
          <a:bodyPr lIns="0" tIns="0" rIns="0" bIns="0" rtlCol="0" anchor="t">
            <a:spAutoFit/>
          </a:bodyPr>
          <a:lstStyle/>
          <a:p>
            <a:pPr algn="ctr">
              <a:lnSpc>
                <a:spcPts val="4619"/>
              </a:lnSpc>
            </a:pPr>
            <a:r>
              <a:rPr lang="en-US" sz="3299">
                <a:solidFill>
                  <a:srgbClr val="446497"/>
                </a:solidFill>
                <a:latin typeface="Canva Sans"/>
                <a:ea typeface="Canva Sans"/>
                <a:cs typeface="Canva Sans"/>
                <a:sym typeface="Canva Sans"/>
              </a:rPr>
              <a:t>Snack is on offer throughout the morning and afternoon.</a:t>
            </a:r>
          </a:p>
          <a:p>
            <a:pPr algn="ctr">
              <a:lnSpc>
                <a:spcPts val="4619"/>
              </a:lnSpc>
            </a:pPr>
            <a:r>
              <a:rPr lang="en-US" sz="3299">
                <a:solidFill>
                  <a:srgbClr val="446497"/>
                </a:solidFill>
                <a:latin typeface="Canva Sans"/>
                <a:ea typeface="Canva Sans"/>
                <a:cs typeface="Canva Sans"/>
                <a:sym typeface="Canva Sans"/>
              </a:rPr>
              <a:t>We are a healthy school! We offer milk, water and fruit/vegetables each day. Children are also welcome to bring in their own fruit or vegetable snack too.</a:t>
            </a:r>
          </a:p>
          <a:p>
            <a:pPr algn="ctr">
              <a:lnSpc>
                <a:spcPts val="4619"/>
              </a:lnSpc>
            </a:pPr>
            <a:r>
              <a:rPr lang="en-US" sz="3299">
                <a:solidFill>
                  <a:srgbClr val="446497"/>
                </a:solidFill>
                <a:latin typeface="Canva Sans"/>
                <a:ea typeface="Canva Sans"/>
                <a:cs typeface="Canva Sans"/>
                <a:sym typeface="Canva Sans"/>
              </a:rPr>
              <a:t>This is a learning time, as well as a social time, covering most other areas of the Foundation Stage Curriculum.</a:t>
            </a:r>
          </a:p>
          <a:p>
            <a:pPr algn="ctr">
              <a:lnSpc>
                <a:spcPts val="4619"/>
              </a:lnSpc>
              <a:spcBef>
                <a:spcPct val="0"/>
              </a:spcBef>
            </a:pPr>
            <a:endParaRPr lang="en-US" sz="3299">
              <a:solidFill>
                <a:srgbClr val="446497"/>
              </a:solidFill>
              <a:latin typeface="Canva Sans"/>
              <a:ea typeface="Canva Sans"/>
              <a:cs typeface="Canva Sans"/>
              <a:sym typeface="Canva Sans"/>
            </a:endParaRPr>
          </a:p>
        </p:txBody>
      </p:sp>
      <p:sp>
        <p:nvSpPr>
          <p:cNvPr id="23" name="Freeform 23"/>
          <p:cNvSpPr/>
          <p:nvPr/>
        </p:nvSpPr>
        <p:spPr>
          <a:xfrm>
            <a:off x="1606991" y="5969471"/>
            <a:ext cx="2845815" cy="3419568"/>
          </a:xfrm>
          <a:custGeom>
            <a:avLst/>
            <a:gdLst/>
            <a:ahLst/>
            <a:cxnLst/>
            <a:rect l="l" t="t" r="r" b="b"/>
            <a:pathLst>
              <a:path w="2845815" h="3419568">
                <a:moveTo>
                  <a:pt x="0" y="0"/>
                </a:moveTo>
                <a:lnTo>
                  <a:pt x="2845816" y="0"/>
                </a:lnTo>
                <a:lnTo>
                  <a:pt x="2845816" y="3419569"/>
                </a:lnTo>
                <a:lnTo>
                  <a:pt x="0" y="3419569"/>
                </a:lnTo>
                <a:lnTo>
                  <a:pt x="0" y="0"/>
                </a:lnTo>
                <a:close/>
              </a:path>
            </a:pathLst>
          </a:custGeom>
          <a:blipFill>
            <a:blip r:embed="rId13"/>
            <a:stretch>
              <a:fillRect/>
            </a:stretch>
          </a:blipFill>
        </p:spPr>
      </p:sp>
      <p:sp>
        <p:nvSpPr>
          <p:cNvPr id="24" name="Freeform 24"/>
          <p:cNvSpPr/>
          <p:nvPr/>
        </p:nvSpPr>
        <p:spPr>
          <a:xfrm>
            <a:off x="6791186" y="6321846"/>
            <a:ext cx="3950995" cy="2939155"/>
          </a:xfrm>
          <a:custGeom>
            <a:avLst/>
            <a:gdLst/>
            <a:ahLst/>
            <a:cxnLst/>
            <a:rect l="l" t="t" r="r" b="b"/>
            <a:pathLst>
              <a:path w="3950995" h="2939155">
                <a:moveTo>
                  <a:pt x="0" y="0"/>
                </a:moveTo>
                <a:lnTo>
                  <a:pt x="3950996" y="0"/>
                </a:lnTo>
                <a:lnTo>
                  <a:pt x="3950996" y="2939155"/>
                </a:lnTo>
                <a:lnTo>
                  <a:pt x="0" y="2939155"/>
                </a:lnTo>
                <a:lnTo>
                  <a:pt x="0" y="0"/>
                </a:lnTo>
                <a:close/>
              </a:path>
            </a:pathLst>
          </a:custGeom>
          <a:blipFill>
            <a:blip r:embed="rId14"/>
            <a:stretch>
              <a:fillRect/>
            </a:stretch>
          </a:blipFill>
        </p:spPr>
      </p:sp>
      <p:sp>
        <p:nvSpPr>
          <p:cNvPr id="25" name="TextBox 25"/>
          <p:cNvSpPr txBox="1"/>
          <p:nvPr/>
        </p:nvSpPr>
        <p:spPr>
          <a:xfrm>
            <a:off x="4123176" y="1587781"/>
            <a:ext cx="10329378" cy="1152361"/>
          </a:xfrm>
          <a:prstGeom prst="rect">
            <a:avLst/>
          </a:prstGeom>
        </p:spPr>
        <p:txBody>
          <a:bodyPr lIns="0" tIns="0" rIns="0" bIns="0" rtlCol="0" anchor="t">
            <a:spAutoFit/>
          </a:bodyPr>
          <a:lstStyle/>
          <a:p>
            <a:pPr algn="ctr">
              <a:lnSpc>
                <a:spcPts val="7061"/>
              </a:lnSpc>
            </a:pPr>
            <a:r>
              <a:rPr lang="en-US" sz="9946">
                <a:solidFill>
                  <a:srgbClr val="446497"/>
                </a:solidFill>
                <a:latin typeface="Bryndan Write"/>
                <a:ea typeface="Bryndan Write"/>
                <a:cs typeface="Bryndan Write"/>
                <a:sym typeface="Bryndan Write"/>
              </a:rPr>
              <a:t>Snack Time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1016</TotalTime>
  <Words>932</Words>
  <Application>Microsoft Office PowerPoint</Application>
  <PresentationFormat>Custom</PresentationFormat>
  <Paragraphs>94</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Calibri</vt:lpstr>
      <vt:lpstr>Open Sans Bold</vt:lpstr>
      <vt:lpstr>Canva Sans Bold</vt:lpstr>
      <vt:lpstr>Canva Sans</vt:lpstr>
      <vt:lpstr>Open Sans</vt:lpstr>
      <vt:lpstr>Bryndan Write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Reception at Carleton Green</dc:title>
  <dc:creator>Mrs A Catterall</dc:creator>
  <cp:lastModifiedBy>Mandy Catterall</cp:lastModifiedBy>
  <cp:revision>3</cp:revision>
  <dcterms:created xsi:type="dcterms:W3CDTF">2006-08-16T00:00:00Z</dcterms:created>
  <dcterms:modified xsi:type="dcterms:W3CDTF">2025-05-21T15:52:43Z</dcterms:modified>
  <dc:identifier>DAGmxHUuO88</dc:identifier>
</cp:coreProperties>
</file>