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8" r:id="rId6"/>
    <p:sldId id="258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4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3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9513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17" y="911224"/>
            <a:ext cx="11512826" cy="5317297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9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0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2609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061" y="818460"/>
            <a:ext cx="5648739" cy="5410062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818460"/>
            <a:ext cx="5635487" cy="5410062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22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0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5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5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6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F60A-FD28-4B7D-9339-0B2223937490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08FB-DA99-4656-A135-3EE1D1163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4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0" Type="http://schemas.openxmlformats.org/officeDocument/2006/relationships/image" Target="../media/image30.png"/><Relationship Id="rId4" Type="http://schemas.openxmlformats.org/officeDocument/2006/relationships/image" Target="../media/image23.png"/><Relationship Id="rId9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2015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Higher</a:t>
            </a:r>
          </a:p>
          <a:p>
            <a:r>
              <a:rPr lang="en-GB" sz="4400" dirty="0" smtClean="0"/>
              <a:t> </a:t>
            </a:r>
            <a:r>
              <a:rPr lang="en-GB" sz="4400" dirty="0"/>
              <a:t>facts and formulae to memorise</a:t>
            </a:r>
          </a:p>
        </p:txBody>
      </p:sp>
    </p:spTree>
    <p:extLst>
      <p:ext uri="{BB962C8B-B14F-4D97-AF65-F5344CB8AC3E}">
        <p14:creationId xmlns:p14="http://schemas.microsoft.com/office/powerpoint/2010/main" val="3106070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Compound measures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1181818"/>
                <a:ext cx="5011821" cy="546052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𝑚𝑎𝑠𝑠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𝑣𝑜𝑙𝑢𝑚𝑒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𝑃𝑟𝑒𝑠𝑠𝑢𝑟𝑒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𝐹𝑜𝑟𝑐𝑒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1181818"/>
                <a:ext cx="5011821" cy="546052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/>
          <p:cNvSpPr txBox="1">
            <a:spLocks/>
          </p:cNvSpPr>
          <p:nvPr/>
        </p:nvSpPr>
        <p:spPr>
          <a:xfrm>
            <a:off x="5665397" y="-1"/>
            <a:ext cx="6526603" cy="6626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Converting units of measure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357730" y="1181819"/>
                <a:ext cx="5648739" cy="504325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i="1" baseline="30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×100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10 000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lang="en-GB" i="1" dirty="0">
                          <a:latin typeface="Cambria Math" panose="02040503050406030204" pitchFamily="18" charset="0"/>
                        </a:rPr>
                        <m:t>×10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             =100 </m:t>
                      </m:r>
                      <m:sSup>
                        <m:sSup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𝑙𝑖𝑡𝑟𝑒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= 1000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357730" y="1181819"/>
                <a:ext cx="5648739" cy="504325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28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Circles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0" y="818459"/>
                <a:ext cx="11671415" cy="5884265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Circle area  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dirty="0"/>
                  <a:t>Circumference 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 smtClean="0"/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 smtClean="0"/>
                  <a:t>Arc length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en-GB" dirty="0" smtClean="0"/>
                  <a:t> x  2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 smtClean="0"/>
                  <a:t>    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 smtClean="0"/>
                  <a:t> is the angle in the sector</a:t>
                </a:r>
              </a:p>
              <a:p>
                <a:r>
                  <a:rPr lang="en-GB" dirty="0" smtClean="0"/>
                  <a:t>of a sector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Area of a sector 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en-GB" dirty="0"/>
                  <a:t> x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0" y="818459"/>
                <a:ext cx="11671415" cy="5884265"/>
              </a:xfrm>
              <a:blipFill rotWithShape="0">
                <a:blip r:embed="rId2"/>
                <a:stretch>
                  <a:fillRect l="-1358" t="-2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09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Volume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</p:spPr>
            <p:txBody>
              <a:bodyPr/>
              <a:lstStyle/>
              <a:p>
                <a:r>
                  <a:rPr lang="en-GB" dirty="0"/>
                  <a:t>Volume of a cuboid</a:t>
                </a:r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r>
                  <a:rPr lang="en-GB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𝑏h𝑙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Volume of a cylinder</a:t>
                </a: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b="0" i="1" dirty="0">
                    <a:latin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  <a:blipFill>
                <a:blip r:embed="rId2"/>
                <a:stretch>
                  <a:fillRect l="-2805" t="-2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77639"/>
                <a:ext cx="5635487" cy="6674464"/>
              </a:xfrm>
            </p:spPr>
            <p:txBody>
              <a:bodyPr/>
              <a:lstStyle/>
              <a:p>
                <a:r>
                  <a:rPr lang="en-GB" dirty="0"/>
                  <a:t>Volume of a prism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𝑙𝑒𝑛𝑔𝑡h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Volume of a pyramid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h𝑒𝑖𝑔h𝑡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77639"/>
                <a:ext cx="5635487" cy="6674464"/>
              </a:xfrm>
              <a:blipFill>
                <a:blip r:embed="rId3"/>
                <a:stretch>
                  <a:fillRect l="-2703" t="-1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4910" y="1443105"/>
            <a:ext cx="2343477" cy="15908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48752" y="2897465"/>
                <a:ext cx="507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752" y="2897465"/>
                <a:ext cx="50789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74012" y="2100959"/>
                <a:ext cx="5122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012" y="2100959"/>
                <a:ext cx="51225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30140" y="2698274"/>
                <a:ext cx="4205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140" y="2698274"/>
                <a:ext cx="4205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2700" y="4867923"/>
            <a:ext cx="1438476" cy="1790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72189" y="5471010"/>
                <a:ext cx="5122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189" y="5471010"/>
                <a:ext cx="51225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42236" y="1398179"/>
            <a:ext cx="2619741" cy="17147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9310" y="2146995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base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61977" y="5076576"/>
            <a:ext cx="1857634" cy="178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Rules of indices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b="0" dirty="0">
                  <a:ea typeface="Cambria Math" panose="02040503050406030204" pitchFamily="18" charset="0"/>
                </a:endParaRPr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5648739" cy="60395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4400" b="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  <a:p>
                <a:endParaRPr lang="en-GB" sz="4400" dirty="0"/>
              </a:p>
              <a:p>
                <a:endParaRPr lang="en-GB" sz="4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4400" b="0" dirty="0"/>
              </a:p>
              <a:p>
                <a:endParaRPr lang="en-GB" sz="44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57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GB" dirty="0"/>
                  <a:t>For angle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you label up a triangle like this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805" t="-2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GB" dirty="0"/>
                  <a:t>For angle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 you label up a triangle like this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703" t="-22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>
            <a:off x="8471648" y="2662518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15948" y="4887065"/>
                <a:ext cx="59580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5948" y="4887065"/>
                <a:ext cx="595804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337308" y="5427477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57939" y="4051231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15333" y="3691055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</a:t>
            </a:r>
          </a:p>
        </p:txBody>
      </p:sp>
      <p:sp>
        <p:nvSpPr>
          <p:cNvPr id="12" name="Arc 11"/>
          <p:cNvSpPr/>
          <p:nvPr/>
        </p:nvSpPr>
        <p:spPr>
          <a:xfrm>
            <a:off x="9687516" y="4614875"/>
            <a:ext cx="1418082" cy="1613647"/>
          </a:xfrm>
          <a:prstGeom prst="arc">
            <a:avLst>
              <a:gd name="adj1" fmla="val 10270608"/>
              <a:gd name="adj2" fmla="val 148675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Triangle 12"/>
          <p:cNvSpPr/>
          <p:nvPr/>
        </p:nvSpPr>
        <p:spPr>
          <a:xfrm>
            <a:off x="1290598" y="2357718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87511" y="2675883"/>
                <a:ext cx="58811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511" y="2675883"/>
                <a:ext cx="588110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10003" y="3596118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952" y="5086166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34283" y="3386255"/>
            <a:ext cx="503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H</a:t>
            </a:r>
          </a:p>
        </p:txBody>
      </p:sp>
      <p:sp>
        <p:nvSpPr>
          <p:cNvPr id="18" name="Arc 17"/>
          <p:cNvSpPr/>
          <p:nvPr/>
        </p:nvSpPr>
        <p:spPr>
          <a:xfrm>
            <a:off x="736870" y="1844713"/>
            <a:ext cx="1418082" cy="1613647"/>
          </a:xfrm>
          <a:prstGeom prst="arc">
            <a:avLst>
              <a:gd name="adj1" fmla="val 2853418"/>
              <a:gd name="adj2" fmla="val 60673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36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2" y="818460"/>
                <a:ext cx="3822846" cy="541006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2" y="818460"/>
                <a:ext cx="3822846" cy="54100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>
            <a:off x="9349845" y="3929167"/>
            <a:ext cx="2287168" cy="2066966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215505" y="588342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38296" y="477705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291643" y="4350530"/>
                <a:ext cx="920701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1643" y="4350530"/>
                <a:ext cx="920701" cy="7804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Triangle 10"/>
          <p:cNvSpPr/>
          <p:nvPr/>
        </p:nvSpPr>
        <p:spPr>
          <a:xfrm>
            <a:off x="6335841" y="491642"/>
            <a:ext cx="2287168" cy="287767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57179" y="1222591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179" y="1222591"/>
                <a:ext cx="917239" cy="707886"/>
              </a:xfrm>
              <a:prstGeom prst="rect">
                <a:avLst/>
              </a:prstGeom>
              <a:blipFill rotWithShape="0">
                <a:blip r:embed="rId4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94244" y="1782278"/>
                <a:ext cx="920700" cy="780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44" y="1782278"/>
                <a:ext cx="920700" cy="7804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200195" y="322009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79526" y="152017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</a:t>
            </a:r>
          </a:p>
        </p:txBody>
      </p:sp>
      <p:sp>
        <p:nvSpPr>
          <p:cNvPr id="16" name="Arc 15"/>
          <p:cNvSpPr/>
          <p:nvPr/>
        </p:nvSpPr>
        <p:spPr>
          <a:xfrm>
            <a:off x="5904590" y="346058"/>
            <a:ext cx="1418082" cy="1613647"/>
          </a:xfrm>
          <a:prstGeom prst="arc">
            <a:avLst>
              <a:gd name="adj1" fmla="val 2158743"/>
              <a:gd name="adj2" fmla="val 67387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34004" y="2775435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004" y="2775435"/>
                <a:ext cx="917239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7339015" y="2568400"/>
            <a:ext cx="1418082" cy="1613647"/>
          </a:xfrm>
          <a:prstGeom prst="arc">
            <a:avLst>
              <a:gd name="adj1" fmla="val 10753055"/>
              <a:gd name="adj2" fmla="val 1602556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335840" y="3123054"/>
            <a:ext cx="237809" cy="2462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305047" y="4454311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047" y="4454311"/>
                <a:ext cx="917239" cy="707886"/>
              </a:xfrm>
              <a:prstGeom prst="rect">
                <a:avLst/>
              </a:prstGeom>
              <a:blipFill rotWithShape="0">
                <a:blip r:embed="rId7"/>
                <a:stretch>
                  <a:fillRect t="-15517" r="-22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8952458" y="3577778"/>
            <a:ext cx="1418082" cy="1613647"/>
          </a:xfrm>
          <a:prstGeom prst="arc">
            <a:avLst>
              <a:gd name="adj1" fmla="val 1973457"/>
              <a:gd name="adj2" fmla="val 67387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370540" y="5416126"/>
                <a:ext cx="91723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4000" dirty="0"/>
                  <a:t>˚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0540" y="5416126"/>
                <a:ext cx="917239" cy="707886"/>
              </a:xfrm>
              <a:prstGeom prst="rect">
                <a:avLst/>
              </a:prstGeom>
              <a:blipFill rotWithShape="0">
                <a:blip r:embed="rId8"/>
                <a:stretch>
                  <a:fillRect t="-15385" r="-22517" b="-35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10299911" y="5244353"/>
            <a:ext cx="1418082" cy="1613647"/>
          </a:xfrm>
          <a:prstGeom prst="arc">
            <a:avLst>
              <a:gd name="adj1" fmla="val 11082140"/>
              <a:gd name="adj2" fmla="val 1553279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19917" y="5616238"/>
                <a:ext cx="6136641" cy="677044"/>
              </a:xfrm>
            </p:spPr>
            <p:txBody>
              <a:bodyPr>
                <a:normAutofit fontScale="25000" lnSpcReduction="20000"/>
              </a:bodyPr>
              <a:lstStyle/>
              <a:p>
                <a:r>
                  <a:rPr lang="en-GB" sz="12800" b="0" dirty="0" smtClean="0"/>
                  <a:t>Pythagoras theorem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800" dirty="0" smtClean="0"/>
              </a:p>
              <a:p>
                <a:r>
                  <a:rPr lang="en-GB" sz="12800" dirty="0" smtClean="0"/>
                  <a:t>where c is the hypotenuse</a:t>
                </a:r>
                <a:endParaRPr lang="en-GB" sz="12800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19917" y="5616238"/>
                <a:ext cx="6136641" cy="677044"/>
              </a:xfrm>
              <a:blipFill rotWithShape="0">
                <a:blip r:embed="rId9"/>
                <a:stretch>
                  <a:fillRect l="-2584" t="-29730" b="-6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62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" y="45728"/>
            <a:ext cx="12192000" cy="66260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Exact Trig Values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1" y="818460"/>
                <a:ext cx="3054719" cy="5410062"/>
              </a:xfrm>
            </p:spPr>
            <p:txBody>
              <a:bodyPr/>
              <a:lstStyle/>
              <a:p>
                <a:r>
                  <a:rPr lang="en-GB" dirty="0" smtClean="0"/>
                  <a:t>sin 30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cos </a:t>
                </a:r>
                <a:r>
                  <a:rPr lang="en-GB" dirty="0"/>
                  <a:t>30</a:t>
                </a:r>
                <a:r>
                  <a:rPr lang="en-GB" baseline="30000" dirty="0"/>
                  <a:t>0</a:t>
                </a:r>
                <a:r>
                  <a:rPr lang="en-GB" dirty="0"/>
                  <a:t> </a:t>
                </a:r>
                <a:r>
                  <a:rPr lang="en-GB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tan </a:t>
                </a:r>
                <a:r>
                  <a:rPr lang="en-GB" dirty="0"/>
                  <a:t>30</a:t>
                </a:r>
                <a:r>
                  <a:rPr lang="en-GB" baseline="30000" dirty="0"/>
                  <a:t>0</a:t>
                </a:r>
                <a:r>
                  <a:rPr lang="en-GB" dirty="0"/>
                  <a:t> </a:t>
                </a:r>
                <a:r>
                  <a:rPr lang="en-GB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1" y="818460"/>
                <a:ext cx="3054719" cy="5410062"/>
              </a:xfrm>
              <a:blipFill rotWithShape="0">
                <a:blip r:embed="rId2"/>
                <a:stretch>
                  <a:fillRect l="-5190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369936" y="708337"/>
                <a:ext cx="3345288" cy="5410062"/>
              </a:xfrm>
            </p:spPr>
            <p:txBody>
              <a:bodyPr/>
              <a:lstStyle/>
              <a:p>
                <a:r>
                  <a:rPr lang="en-GB" dirty="0" smtClean="0"/>
                  <a:t>sin 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</a:t>
                </a:r>
                <a:r>
                  <a:rPr lang="en-GB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cos 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</a:t>
                </a:r>
                <a:r>
                  <a:rPr lang="en-GB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/>
                  <a:t>tan </a:t>
                </a:r>
                <a:r>
                  <a:rPr lang="en-GB" dirty="0" smtClean="0"/>
                  <a:t>60</a:t>
                </a:r>
                <a:r>
                  <a:rPr lang="en-GB" baseline="30000" dirty="0" smtClean="0"/>
                  <a:t>0</a:t>
                </a:r>
                <a:r>
                  <a:rPr lang="en-GB" dirty="0" smtClean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369936" y="708337"/>
                <a:ext cx="3345288" cy="5410062"/>
              </a:xfrm>
              <a:blipFill rotWithShape="0">
                <a:blip r:embed="rId3"/>
                <a:stretch>
                  <a:fillRect l="-4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60631" y="940158"/>
                <a:ext cx="3232597" cy="3081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sin 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sz="3200" dirty="0"/>
              </a:p>
              <a:p>
                <a:endParaRPr lang="en-GB" sz="3200" dirty="0"/>
              </a:p>
              <a:p>
                <a:r>
                  <a:rPr lang="en-GB" sz="3200" dirty="0"/>
                  <a:t>cos </a:t>
                </a:r>
                <a:r>
                  <a:rPr lang="en-GB" sz="3200" dirty="0" smtClean="0"/>
                  <a:t>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</a:t>
                </a:r>
                <a:r>
                  <a:rPr lang="en-GB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en-GB" sz="3200" dirty="0"/>
              </a:p>
              <a:p>
                <a:endParaRPr lang="en-GB" sz="3200" dirty="0"/>
              </a:p>
              <a:p>
                <a:r>
                  <a:rPr lang="en-GB" sz="3200" dirty="0"/>
                  <a:t>tan </a:t>
                </a:r>
                <a:r>
                  <a:rPr lang="en-GB" sz="3200" dirty="0" smtClean="0"/>
                  <a:t>45</a:t>
                </a:r>
                <a:r>
                  <a:rPr lang="en-GB" sz="3200" baseline="30000" dirty="0" smtClean="0"/>
                  <a:t>0</a:t>
                </a:r>
                <a:r>
                  <a:rPr lang="en-GB" sz="3200" dirty="0" smtClean="0"/>
                  <a:t> </a:t>
                </a:r>
                <a:r>
                  <a:rPr lang="en-GB" sz="3200" dirty="0"/>
                  <a:t>=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631" y="940158"/>
                <a:ext cx="3232597" cy="3081485"/>
              </a:xfrm>
              <a:prstGeom prst="rect">
                <a:avLst/>
              </a:prstGeom>
              <a:blipFill rotWithShape="0">
                <a:blip r:embed="rId4"/>
                <a:stretch>
                  <a:fillRect l="-4906" b="-3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160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Trigonometry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GB" dirty="0"/>
                  <a:t>Sine rule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Cosine rule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𝑏𝑐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805" t="-2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GB" dirty="0"/>
                  <a:t>Area of a triangle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Area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𝑎𝑏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703" t="-2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 5"/>
          <p:cNvSpPr/>
          <p:nvPr/>
        </p:nvSpPr>
        <p:spPr>
          <a:xfrm>
            <a:off x="7005918" y="3415553"/>
            <a:ext cx="3563470" cy="2770094"/>
          </a:xfrm>
          <a:custGeom>
            <a:avLst/>
            <a:gdLst>
              <a:gd name="connsiteX0" fmla="*/ 3563470 w 3563470"/>
              <a:gd name="connsiteY0" fmla="*/ 0 h 2770094"/>
              <a:gd name="connsiteX1" fmla="*/ 0 w 3563470"/>
              <a:gd name="connsiteY1" fmla="*/ 2070847 h 2770094"/>
              <a:gd name="connsiteX2" fmla="*/ 3119717 w 3563470"/>
              <a:gd name="connsiteY2" fmla="*/ 2770094 h 2770094"/>
              <a:gd name="connsiteX3" fmla="*/ 3563470 w 3563470"/>
              <a:gd name="connsiteY3" fmla="*/ 0 h 2770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3470" h="2770094">
                <a:moveTo>
                  <a:pt x="3563470" y="0"/>
                </a:moveTo>
                <a:lnTo>
                  <a:pt x="0" y="2070847"/>
                </a:lnTo>
                <a:lnTo>
                  <a:pt x="3119717" y="2770094"/>
                </a:lnTo>
                <a:lnTo>
                  <a:pt x="356347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92022" y="3859305"/>
                <a:ext cx="59792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022" y="3859305"/>
                <a:ext cx="597920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9996281" y="600224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189733" y="5630161"/>
                <a:ext cx="55201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9733" y="5630161"/>
                <a:ext cx="552011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278154" y="4719591"/>
                <a:ext cx="58868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8154" y="4719591"/>
                <a:ext cx="588686" cy="7078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24696" y="5218975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484752" y="2832617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3634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71062" y="818460"/>
                <a:ext cx="4882426" cy="5410062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Area of a triangle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𝑏h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Area of a trapezium</a:t>
                </a: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71062" y="818460"/>
                <a:ext cx="4882426" cy="5410062"/>
              </a:xfrm>
              <a:blipFill>
                <a:blip r:embed="rId2"/>
                <a:stretch>
                  <a:fillRect l="-3246" t="-2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43600" y="112143"/>
                <a:ext cx="6248400" cy="6116379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Area of a square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Area of a rectangle, parallelogram, rhombus</a:t>
                </a:r>
              </a:p>
              <a:p>
                <a:endParaRPr lang="en-GB" dirty="0"/>
              </a:p>
              <a:p>
                <a:r>
                  <a:rPr lang="en-GB" dirty="0"/>
                  <a:t>	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𝑏h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/>
                  <a:t> is perpendicular height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43600" y="112143"/>
                <a:ext cx="6248400" cy="6116379"/>
              </a:xfrm>
              <a:blipFill>
                <a:blip r:embed="rId3"/>
                <a:stretch>
                  <a:fillRect l="-2439" t="-2092" b="-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90" y="4593423"/>
            <a:ext cx="2676899" cy="1790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8243" y="3170332"/>
            <a:ext cx="3820058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0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Quadratics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Quadratic formula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805" t="-2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0"/>
            <a:ext cx="5635487" cy="6736976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876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Trapezium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dirty="0"/>
                  <a:t> is the width of each trapezium.</a:t>
                </a:r>
              </a:p>
              <a:p>
                <a:endParaRPr lang="en-GB" dirty="0"/>
              </a:p>
              <a:p>
                <a:r>
                  <a:rPr lang="en-GB" b="1" dirty="0">
                    <a:solidFill>
                      <a:srgbClr val="FF0000"/>
                    </a:solidFill>
                  </a:rPr>
                  <a:t>NB.  All your trapeziums must be the same width.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860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159</Words>
  <Application>Microsoft Office PowerPoint</Application>
  <PresentationFormat>Widescreen</PresentationFormat>
  <Paragraphs>159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GCSE 2015</vt:lpstr>
      <vt:lpstr>Rules of indices</vt:lpstr>
      <vt:lpstr>Trigonometry</vt:lpstr>
      <vt:lpstr>Trigonometry</vt:lpstr>
      <vt:lpstr>Exact Trig Values</vt:lpstr>
      <vt:lpstr>Trigonometry</vt:lpstr>
      <vt:lpstr>Area</vt:lpstr>
      <vt:lpstr>Quadratics</vt:lpstr>
      <vt:lpstr>Trapezium rule</vt:lpstr>
      <vt:lpstr>Compound measures</vt:lpstr>
      <vt:lpstr>Circles</vt:lpstr>
      <vt:lpstr>Volume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2015</dc:title>
  <dc:creator>Mary Atherton</dc:creator>
  <cp:lastModifiedBy>Marie Newbould</cp:lastModifiedBy>
  <cp:revision>16</cp:revision>
  <dcterms:created xsi:type="dcterms:W3CDTF">2017-02-02T08:21:11Z</dcterms:created>
  <dcterms:modified xsi:type="dcterms:W3CDTF">2018-10-17T15:23:11Z</dcterms:modified>
</cp:coreProperties>
</file>