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8" r:id="rId6"/>
    <p:sldId id="261" r:id="rId7"/>
    <p:sldId id="265" r:id="rId8"/>
    <p:sldId id="266" r:id="rId9"/>
    <p:sldId id="267" r:id="rId10"/>
    <p:sldId id="271" r:id="rId11"/>
    <p:sldId id="269" r:id="rId12"/>
    <p:sldId id="270" r:id="rId13"/>
    <p:sldId id="273" r:id="rId14"/>
    <p:sldId id="272" r:id="rId15"/>
    <p:sldId id="274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4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3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9513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17" y="911224"/>
            <a:ext cx="11512826" cy="5317297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9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0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2609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061" y="818460"/>
            <a:ext cx="5648739" cy="5410062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818460"/>
            <a:ext cx="5635487" cy="5410062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22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6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0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5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6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F60A-FD28-4B7D-9339-0B2223937490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4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2015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400" dirty="0" smtClean="0"/>
              <a:t>Foundation </a:t>
            </a:r>
          </a:p>
          <a:p>
            <a:r>
              <a:rPr lang="en-GB" dirty="0" smtClean="0"/>
              <a:t>facts </a:t>
            </a:r>
            <a:r>
              <a:rPr lang="en-GB" dirty="0"/>
              <a:t>and formulae to memorise</a:t>
            </a:r>
          </a:p>
        </p:txBody>
      </p:sp>
    </p:spTree>
    <p:extLst>
      <p:ext uri="{BB962C8B-B14F-4D97-AF65-F5344CB8AC3E}">
        <p14:creationId xmlns:p14="http://schemas.microsoft.com/office/powerpoint/2010/main" val="310607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Angles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061" y="818460"/>
            <a:ext cx="11503260" cy="5410062"/>
          </a:xfrm>
        </p:spPr>
        <p:txBody>
          <a:bodyPr>
            <a:normAutofit/>
          </a:bodyPr>
          <a:lstStyle/>
          <a:p>
            <a:r>
              <a:rPr lang="en-GB" dirty="0" smtClean="0"/>
              <a:t>Angles on a straight line add up to 180</a:t>
            </a:r>
            <a:r>
              <a:rPr lang="en-GB" baseline="30000" dirty="0" smtClean="0"/>
              <a:t>0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Vertically opposite angles are equal.</a:t>
            </a:r>
          </a:p>
          <a:p>
            <a:endParaRPr lang="en-GB" dirty="0" smtClean="0"/>
          </a:p>
          <a:p>
            <a:r>
              <a:rPr lang="en-GB" dirty="0" smtClean="0"/>
              <a:t>Angles at a point add up to 360</a:t>
            </a:r>
            <a:r>
              <a:rPr lang="en-GB" baseline="30000" dirty="0" smtClean="0"/>
              <a:t>0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Angles in a triangle add up to 180</a:t>
            </a:r>
            <a:r>
              <a:rPr lang="en-GB" baseline="30000" dirty="0" smtClean="0"/>
              <a:t>0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Angles in a quadrilateral add up to 360</a:t>
            </a:r>
            <a:r>
              <a:rPr lang="en-GB" baseline="30000" dirty="0" smtClean="0"/>
              <a:t>0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2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Angles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17" y="911224"/>
            <a:ext cx="5576786" cy="5317297"/>
          </a:xfrm>
        </p:spPr>
        <p:txBody>
          <a:bodyPr>
            <a:normAutofit fontScale="92500" lnSpcReduction="20000"/>
          </a:bodyPr>
          <a:lstStyle/>
          <a:p>
            <a:r>
              <a:rPr lang="en-GB" b="1" u="sng" dirty="0" smtClean="0"/>
              <a:t>Angles on parallel lines</a:t>
            </a:r>
          </a:p>
          <a:p>
            <a:endParaRPr lang="en-GB" dirty="0"/>
          </a:p>
          <a:p>
            <a:r>
              <a:rPr lang="en-GB" dirty="0" smtClean="0"/>
              <a:t>Alternate angles are equal              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Corresponding angles are equal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Allied angles add up to 180</a:t>
            </a:r>
            <a:r>
              <a:rPr lang="en-GB" baseline="30000" dirty="0" smtClean="0"/>
              <a:t>0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8" name="Picture 4" descr="Image result for pictures of alternate ang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21" y="1095737"/>
            <a:ext cx="2922476" cy="136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403" y="2859109"/>
            <a:ext cx="3343856" cy="18809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9621" y="5376439"/>
            <a:ext cx="3122858" cy="145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Angles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b="1" u="sng" dirty="0" smtClean="0"/>
                  <a:t>Angles and Polygons</a:t>
                </a:r>
              </a:p>
              <a:p>
                <a:endParaRPr lang="en-GB" dirty="0"/>
              </a:p>
              <a:p>
                <a:r>
                  <a:rPr lang="en-GB" dirty="0" smtClean="0"/>
                  <a:t>Sum of Interior angles of a polygon = (n -2) x 180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.</a:t>
                </a:r>
              </a:p>
              <a:p>
                <a:endParaRPr lang="en-GB" dirty="0"/>
              </a:p>
              <a:p>
                <a:r>
                  <a:rPr lang="en-GB" dirty="0" smtClean="0"/>
                  <a:t>Exterior angle of a regular polygon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GB" b="0" i="1" baseline="30000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where n is the number of sides of a polygon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77" t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2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Straight Lines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The equation of a straight line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 smtClean="0"/>
                  <a:t> is the gradient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 smtClean="0"/>
                  <a:t> is the y intercept.</a:t>
                </a:r>
              </a:p>
              <a:p>
                <a:endParaRPr lang="en-GB" dirty="0"/>
              </a:p>
              <a:p>
                <a:r>
                  <a:rPr lang="en-GB" dirty="0" smtClean="0"/>
                  <a:t>Parallel line have the same gradient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77" t="-2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7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59" y="914400"/>
            <a:ext cx="2910859" cy="772732"/>
          </a:xfrm>
        </p:spPr>
        <p:txBody>
          <a:bodyPr/>
          <a:lstStyle/>
          <a:p>
            <a:r>
              <a:rPr lang="en-GB" dirty="0" smtClean="0"/>
              <a:t>Bisect an angle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301" y="558355"/>
            <a:ext cx="5518463" cy="22575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2581" y="3902298"/>
            <a:ext cx="32325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Perpendicular bisector of a line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396" y="3165899"/>
            <a:ext cx="3081136" cy="335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34617" y="911224"/>
                <a:ext cx="5873000" cy="5317297"/>
              </a:xfrm>
              <a:ln w="1079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 dirty="0" smtClean="0"/>
                  <a:t>Simple Interest</a:t>
                </a:r>
              </a:p>
              <a:p>
                <a:endParaRPr lang="en-GB" dirty="0"/>
              </a:p>
              <a:p>
                <a:r>
                  <a:rPr lang="en-GB" dirty="0" smtClean="0"/>
                  <a:t>Simple Interest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𝑃𝑅𝑇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where</a:t>
                </a:r>
              </a:p>
              <a:p>
                <a:r>
                  <a:rPr lang="en-GB" dirty="0" smtClean="0"/>
                  <a:t>P is the principal amount invested</a:t>
                </a:r>
              </a:p>
              <a:p>
                <a:r>
                  <a:rPr lang="en-GB" dirty="0" smtClean="0"/>
                  <a:t>R is the rate of interest per year</a:t>
                </a:r>
              </a:p>
              <a:p>
                <a:r>
                  <a:rPr lang="en-GB" dirty="0" smtClean="0"/>
                  <a:t>T is the time in years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617" y="911224"/>
                <a:ext cx="5873000" cy="5317297"/>
              </a:xfrm>
              <a:blipFill>
                <a:blip r:embed="rId2"/>
                <a:stretch>
                  <a:fillRect l="-1733" t="-1347"/>
                </a:stretch>
              </a:blipFill>
              <a:ln w="1079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394678" y="216407"/>
                <a:ext cx="5357611" cy="2335126"/>
              </a:xfrm>
              <a:prstGeom prst="rect">
                <a:avLst/>
              </a:prstGeom>
              <a:noFill/>
              <a:ln w="1079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Percentage Change</a:t>
                </a:r>
              </a:p>
              <a:p>
                <a:endParaRPr lang="en-GB" sz="3200" dirty="0"/>
              </a:p>
              <a:p>
                <a:r>
                  <a:rPr lang="en-GB" sz="3200" dirty="0" smtClean="0"/>
                  <a:t>Percentage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𝐶h𝑎𝑛𝑔𝑒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𝑂𝑟𝑖𝑔𝑖𝑛𝑎𝑙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GB" sz="3200" dirty="0" smtClean="0"/>
                  <a:t> x 100</a:t>
                </a:r>
              </a:p>
              <a:p>
                <a:r>
                  <a:rPr lang="en-GB" sz="3200" dirty="0" smtClean="0"/>
                  <a:t>Change </a:t>
                </a:r>
                <a:endParaRPr lang="en-GB" sz="3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678" y="216407"/>
                <a:ext cx="5357611" cy="2335126"/>
              </a:xfrm>
              <a:prstGeom prst="rect">
                <a:avLst/>
              </a:prstGeom>
              <a:blipFill>
                <a:blip r:embed="rId3"/>
                <a:stretch>
                  <a:fillRect l="-1895" t="-746" b="-4975"/>
                </a:stretch>
              </a:blipFill>
              <a:ln w="1079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394678" y="2767939"/>
            <a:ext cx="5544672" cy="3621504"/>
          </a:xfrm>
          <a:prstGeom prst="rect">
            <a:avLst/>
          </a:prstGeom>
          <a:noFill/>
          <a:ln w="1079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Compound Interest </a:t>
            </a:r>
          </a:p>
          <a:p>
            <a:endParaRPr lang="en-GB" sz="3200" dirty="0"/>
          </a:p>
          <a:p>
            <a:r>
              <a:rPr lang="en-GB" sz="3200" dirty="0" smtClean="0"/>
              <a:t>Amount at end = A x (MF)</a:t>
            </a:r>
            <a:r>
              <a:rPr lang="en-GB" sz="3200" baseline="30000" dirty="0" smtClean="0"/>
              <a:t>T</a:t>
            </a:r>
          </a:p>
          <a:p>
            <a:endParaRPr lang="en-GB" sz="3200" baseline="30000" dirty="0"/>
          </a:p>
          <a:p>
            <a:r>
              <a:rPr lang="en-GB" sz="2800" dirty="0" smtClean="0"/>
              <a:t>A is the starting amount</a:t>
            </a:r>
          </a:p>
          <a:p>
            <a:r>
              <a:rPr lang="en-GB" sz="2800" dirty="0" smtClean="0"/>
              <a:t>MF is the multiplicative factor or multiplier</a:t>
            </a:r>
          </a:p>
          <a:p>
            <a:r>
              <a:rPr lang="en-GB" sz="2800" dirty="0" smtClean="0"/>
              <a:t>T is the time in years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7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Rules of indices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4400" b="0" dirty="0">
                  <a:ea typeface="Cambria Math" panose="02040503050406030204" pitchFamily="18" charset="0"/>
                </a:endParaRPr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den>
                      </m:f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  <a:p>
                <a:endParaRPr lang="en-GB" sz="44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4400" b="0" dirty="0"/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4400" b="0" dirty="0"/>
              </a:p>
              <a:p>
                <a:endParaRPr lang="en-GB" sz="44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5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GB" dirty="0"/>
                  <a:t>For angle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you label up a triangle like this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805" t="-22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GB" dirty="0"/>
                  <a:t>For angle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, you label up a triangle like this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703" t="-22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>
            <a:off x="8471648" y="2662518"/>
            <a:ext cx="2287168" cy="287767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15948" y="4887065"/>
                <a:ext cx="59580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5948" y="4887065"/>
                <a:ext cx="595804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337308" y="5427477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57939" y="4051231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5333" y="3691055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</a:t>
            </a:r>
          </a:p>
        </p:txBody>
      </p:sp>
      <p:sp>
        <p:nvSpPr>
          <p:cNvPr id="12" name="Arc 11"/>
          <p:cNvSpPr/>
          <p:nvPr/>
        </p:nvSpPr>
        <p:spPr>
          <a:xfrm>
            <a:off x="9687516" y="4614875"/>
            <a:ext cx="1418082" cy="1613647"/>
          </a:xfrm>
          <a:prstGeom prst="arc">
            <a:avLst>
              <a:gd name="adj1" fmla="val 10270608"/>
              <a:gd name="adj2" fmla="val 148675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Triangle 12"/>
          <p:cNvSpPr/>
          <p:nvPr/>
        </p:nvSpPr>
        <p:spPr>
          <a:xfrm>
            <a:off x="1290598" y="2357718"/>
            <a:ext cx="2287168" cy="287767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87511" y="2675883"/>
                <a:ext cx="58811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511" y="2675883"/>
                <a:ext cx="588110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10003" y="3596118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952" y="5086166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34283" y="3386255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</a:t>
            </a:r>
          </a:p>
        </p:txBody>
      </p:sp>
      <p:sp>
        <p:nvSpPr>
          <p:cNvPr id="18" name="Arc 17"/>
          <p:cNvSpPr/>
          <p:nvPr/>
        </p:nvSpPr>
        <p:spPr>
          <a:xfrm>
            <a:off x="736870" y="1844713"/>
            <a:ext cx="1418082" cy="1613647"/>
          </a:xfrm>
          <a:prstGeom prst="arc">
            <a:avLst>
              <a:gd name="adj1" fmla="val 2853418"/>
              <a:gd name="adj2" fmla="val 60673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3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2" y="818460"/>
                <a:ext cx="3822846" cy="541006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2" y="818460"/>
                <a:ext cx="3822846" cy="54100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>
            <a:off x="9349845" y="3929167"/>
            <a:ext cx="2287168" cy="2066966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215505" y="588342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38296" y="477705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291643" y="4350530"/>
                <a:ext cx="920701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1643" y="4350530"/>
                <a:ext cx="920701" cy="7804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Triangle 10"/>
          <p:cNvSpPr/>
          <p:nvPr/>
        </p:nvSpPr>
        <p:spPr>
          <a:xfrm>
            <a:off x="6335841" y="491642"/>
            <a:ext cx="2287168" cy="287767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57179" y="1222591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179" y="1222591"/>
                <a:ext cx="917239" cy="707886"/>
              </a:xfrm>
              <a:prstGeom prst="rect">
                <a:avLst/>
              </a:prstGeom>
              <a:blipFill rotWithShape="0">
                <a:blip r:embed="rId4"/>
                <a:stretch>
                  <a:fillRect t="-15517" r="-22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94244" y="1782278"/>
                <a:ext cx="920700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44" y="1782278"/>
                <a:ext cx="920700" cy="7804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200195" y="322009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79526" y="1520179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2</a:t>
            </a:r>
          </a:p>
        </p:txBody>
      </p:sp>
      <p:sp>
        <p:nvSpPr>
          <p:cNvPr id="16" name="Arc 15"/>
          <p:cNvSpPr/>
          <p:nvPr/>
        </p:nvSpPr>
        <p:spPr>
          <a:xfrm>
            <a:off x="5904590" y="346058"/>
            <a:ext cx="1418082" cy="1613647"/>
          </a:xfrm>
          <a:prstGeom prst="arc">
            <a:avLst>
              <a:gd name="adj1" fmla="val 2158743"/>
              <a:gd name="adj2" fmla="val 67387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34004" y="2775435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004" y="2775435"/>
                <a:ext cx="917239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15517" r="-22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7339015" y="2568400"/>
            <a:ext cx="1418082" cy="1613647"/>
          </a:xfrm>
          <a:prstGeom prst="arc">
            <a:avLst>
              <a:gd name="adj1" fmla="val 10753055"/>
              <a:gd name="adj2" fmla="val 1602556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335840" y="3123054"/>
            <a:ext cx="237809" cy="2462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5047" y="4454311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047" y="4454311"/>
                <a:ext cx="917239" cy="707886"/>
              </a:xfrm>
              <a:prstGeom prst="rect">
                <a:avLst/>
              </a:prstGeom>
              <a:blipFill rotWithShape="0">
                <a:blip r:embed="rId7"/>
                <a:stretch>
                  <a:fillRect t="-15517" r="-22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8952458" y="3577778"/>
            <a:ext cx="1418082" cy="1613647"/>
          </a:xfrm>
          <a:prstGeom prst="arc">
            <a:avLst>
              <a:gd name="adj1" fmla="val 1973457"/>
              <a:gd name="adj2" fmla="val 67387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70540" y="5416126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0540" y="5416126"/>
                <a:ext cx="917239" cy="707886"/>
              </a:xfrm>
              <a:prstGeom prst="rect">
                <a:avLst/>
              </a:prstGeom>
              <a:blipFill rotWithShape="0">
                <a:blip r:embed="rId8"/>
                <a:stretch>
                  <a:fillRect t="-15385" r="-22517" b="-35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10299911" y="5244353"/>
            <a:ext cx="1418082" cy="1613647"/>
          </a:xfrm>
          <a:prstGeom prst="arc">
            <a:avLst>
              <a:gd name="adj1" fmla="val 11082140"/>
              <a:gd name="adj2" fmla="val 155327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62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" y="45728"/>
            <a:ext cx="12192000" cy="66260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Exact Trig Values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818460"/>
                <a:ext cx="3054719" cy="5410062"/>
              </a:xfrm>
            </p:spPr>
            <p:txBody>
              <a:bodyPr/>
              <a:lstStyle/>
              <a:p>
                <a:r>
                  <a:rPr lang="en-GB" dirty="0" smtClean="0"/>
                  <a:t>sin 30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cos </a:t>
                </a:r>
                <a:r>
                  <a:rPr lang="en-GB" dirty="0"/>
                  <a:t>30</a:t>
                </a:r>
                <a:r>
                  <a:rPr lang="en-GB" baseline="30000" dirty="0"/>
                  <a:t>0</a:t>
                </a:r>
                <a:r>
                  <a:rPr lang="en-GB" dirty="0"/>
                  <a:t> </a:t>
                </a:r>
                <a:r>
                  <a:rPr lang="en-GB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tan </a:t>
                </a:r>
                <a:r>
                  <a:rPr lang="en-GB" dirty="0"/>
                  <a:t>30</a:t>
                </a:r>
                <a:r>
                  <a:rPr lang="en-GB" baseline="30000" dirty="0"/>
                  <a:t>0</a:t>
                </a:r>
                <a:r>
                  <a:rPr lang="en-GB" dirty="0"/>
                  <a:t> </a:t>
                </a:r>
                <a:r>
                  <a:rPr lang="en-GB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818460"/>
                <a:ext cx="3054719" cy="5410062"/>
              </a:xfrm>
              <a:blipFill rotWithShape="0">
                <a:blip r:embed="rId2"/>
                <a:stretch>
                  <a:fillRect l="-5190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369936" y="708337"/>
                <a:ext cx="3345288" cy="5410062"/>
              </a:xfrm>
            </p:spPr>
            <p:txBody>
              <a:bodyPr/>
              <a:lstStyle/>
              <a:p>
                <a:r>
                  <a:rPr lang="en-GB" dirty="0" smtClean="0"/>
                  <a:t>sin 60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</a:t>
                </a:r>
                <a:r>
                  <a:rPr lang="en-GB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cos 60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</a:t>
                </a:r>
                <a:r>
                  <a:rPr lang="en-GB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/>
                  <a:t>tan </a:t>
                </a:r>
                <a:r>
                  <a:rPr lang="en-GB" dirty="0" smtClean="0"/>
                  <a:t>60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369936" y="708337"/>
                <a:ext cx="3345288" cy="5410062"/>
              </a:xfrm>
              <a:blipFill rotWithShape="0">
                <a:blip r:embed="rId3"/>
                <a:stretch>
                  <a:fillRect l="-4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60631" y="940158"/>
                <a:ext cx="3232597" cy="3081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sin 45</a:t>
                </a:r>
                <a:r>
                  <a:rPr lang="en-GB" sz="3200" baseline="30000" dirty="0" smtClean="0"/>
                  <a:t>0</a:t>
                </a:r>
                <a:r>
                  <a:rPr lang="en-GB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sz="3200" dirty="0"/>
              </a:p>
              <a:p>
                <a:endParaRPr lang="en-GB" sz="3200" dirty="0"/>
              </a:p>
              <a:p>
                <a:r>
                  <a:rPr lang="en-GB" sz="3200" dirty="0"/>
                  <a:t>cos </a:t>
                </a:r>
                <a:r>
                  <a:rPr lang="en-GB" sz="3200" dirty="0" smtClean="0"/>
                  <a:t>45</a:t>
                </a:r>
                <a:r>
                  <a:rPr lang="en-GB" sz="3200" baseline="30000" dirty="0" smtClean="0"/>
                  <a:t>0</a:t>
                </a:r>
                <a:r>
                  <a:rPr lang="en-GB" sz="3200" dirty="0" smtClean="0"/>
                  <a:t> </a:t>
                </a:r>
                <a:r>
                  <a:rPr lang="en-GB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sz="3200" dirty="0"/>
              </a:p>
              <a:p>
                <a:endParaRPr lang="en-GB" sz="3200" dirty="0"/>
              </a:p>
              <a:p>
                <a:r>
                  <a:rPr lang="en-GB" sz="3200" dirty="0"/>
                  <a:t>tan </a:t>
                </a:r>
                <a:r>
                  <a:rPr lang="en-GB" sz="3200" dirty="0" smtClean="0"/>
                  <a:t>45</a:t>
                </a:r>
                <a:r>
                  <a:rPr lang="en-GB" sz="3200" baseline="30000" dirty="0" smtClean="0"/>
                  <a:t>0</a:t>
                </a:r>
                <a:r>
                  <a:rPr lang="en-GB" sz="3200" dirty="0" smtClean="0"/>
                  <a:t> </a:t>
                </a:r>
                <a:r>
                  <a:rPr lang="en-GB" sz="3200" dirty="0"/>
                  <a:t>=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1" y="940158"/>
                <a:ext cx="3232597" cy="3081485"/>
              </a:xfrm>
              <a:prstGeom prst="rect">
                <a:avLst/>
              </a:prstGeom>
              <a:blipFill rotWithShape="0">
                <a:blip r:embed="rId4"/>
                <a:stretch>
                  <a:fillRect l="-4906" b="-3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160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2" y="818460"/>
                <a:ext cx="4882426" cy="5410062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Area of a triangle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𝑏h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Area of a trapezium</a:t>
                </a: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2" y="818460"/>
                <a:ext cx="4882426" cy="5410062"/>
              </a:xfrm>
              <a:blipFill>
                <a:blip r:embed="rId2"/>
                <a:stretch>
                  <a:fillRect l="-3246" t="-2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43600" y="112143"/>
                <a:ext cx="6248400" cy="6116379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Area of a square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Area of a rectangle, parallelogram, rhombus</a:t>
                </a:r>
              </a:p>
              <a:p>
                <a:endParaRPr lang="en-GB" dirty="0"/>
              </a:p>
              <a:p>
                <a:r>
                  <a:rPr lang="en-GB" dirty="0"/>
                  <a:t>	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𝑏h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dirty="0"/>
                  <a:t> is perpendicular height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43600" y="112143"/>
                <a:ext cx="6248400" cy="6116379"/>
              </a:xfrm>
              <a:blipFill>
                <a:blip r:embed="rId3"/>
                <a:stretch>
                  <a:fillRect l="-2439" t="-2092" b="-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290" y="4593423"/>
            <a:ext cx="2676899" cy="1790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8243" y="3170332"/>
            <a:ext cx="3820058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0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Compound measures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1181818"/>
                <a:ext cx="5011821" cy="546052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𝑚𝑎𝑠𝑠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𝑣𝑜𝑙𝑢𝑚𝑒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𝑃𝑟𝑒𝑠𝑠𝑢𝑟𝑒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𝐹𝑜𝑟𝑐𝑒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1181818"/>
                <a:ext cx="5011821" cy="546052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/>
          <p:cNvSpPr txBox="1">
            <a:spLocks/>
          </p:cNvSpPr>
          <p:nvPr/>
        </p:nvSpPr>
        <p:spPr>
          <a:xfrm>
            <a:off x="5665397" y="-1"/>
            <a:ext cx="6526603" cy="66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Converting units of measure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357730" y="1181819"/>
                <a:ext cx="5648739" cy="504325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i="1" baseline="30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×100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10 000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×10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             =100 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𝑙𝑖𝑡𝑟𝑒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= 1000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357730" y="1181819"/>
                <a:ext cx="5648739" cy="504325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28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Circles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0" y="818459"/>
                <a:ext cx="11671415" cy="5884265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Circle area  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dirty="0"/>
                  <a:t>Circumference 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 smtClean="0"/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0" y="818459"/>
                <a:ext cx="11671415" cy="5884265"/>
              </a:xfrm>
              <a:blipFill rotWithShape="0">
                <a:blip r:embed="rId2"/>
                <a:stretch>
                  <a:fillRect l="-1358" t="-2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6518" y="2884868"/>
                <a:ext cx="10560676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Pythagoras’ </a:t>
                </a:r>
                <a:r>
                  <a:rPr lang="en-GB" sz="3200" dirty="0"/>
                  <a:t>theorem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3200" dirty="0"/>
              </a:p>
              <a:p>
                <a:r>
                  <a:rPr lang="en-GB" sz="3200" dirty="0"/>
                  <a:t>where c is the </a:t>
                </a:r>
                <a:r>
                  <a:rPr lang="en-GB" sz="3200" dirty="0" smtClean="0"/>
                  <a:t>hypotenuse</a:t>
                </a:r>
              </a:p>
              <a:p>
                <a:endParaRPr lang="en-GB" sz="3200" dirty="0"/>
              </a:p>
              <a:p>
                <a:endParaRPr lang="en-GB" sz="3200" dirty="0" smtClean="0"/>
              </a:p>
              <a:p>
                <a:endParaRPr lang="en-GB" sz="3200" dirty="0"/>
              </a:p>
              <a:p>
                <a:endParaRPr lang="en-GB" sz="3200" dirty="0" smtClean="0"/>
              </a:p>
              <a:p>
                <a:endParaRPr lang="en-GB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18" y="2884868"/>
                <a:ext cx="10560676" cy="3539430"/>
              </a:xfrm>
              <a:prstGeom prst="rect">
                <a:avLst/>
              </a:prstGeom>
              <a:blipFill rotWithShape="0">
                <a:blip r:embed="rId3"/>
                <a:stretch>
                  <a:fillRect l="-1443" t="-2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>
            <a:off x="6903076" y="4185634"/>
            <a:ext cx="3322749" cy="189319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538693" y="4649273"/>
            <a:ext cx="112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c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284161" y="5018605"/>
            <a:ext cx="1249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a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8036417" y="6078828"/>
            <a:ext cx="1062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b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6908786" y="5895340"/>
            <a:ext cx="251868" cy="1834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0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Volume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</p:spPr>
            <p:txBody>
              <a:bodyPr/>
              <a:lstStyle/>
              <a:p>
                <a:r>
                  <a:rPr lang="en-GB" dirty="0"/>
                  <a:t>Volume of a cuboid</a:t>
                </a:r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r>
                  <a:rPr lang="en-GB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𝑏h𝑙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Volume of a cylinder</a:t>
                </a: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b="0" i="1" dirty="0">
                    <a:latin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  <a:blipFill>
                <a:blip r:embed="rId2"/>
                <a:stretch>
                  <a:fillRect l="-2805" t="-2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77639"/>
                <a:ext cx="5635487" cy="6674464"/>
              </a:xfrm>
            </p:spPr>
            <p:txBody>
              <a:bodyPr/>
              <a:lstStyle/>
              <a:p>
                <a:r>
                  <a:rPr lang="en-GB" dirty="0"/>
                  <a:t>Volume of a prism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𝑙𝑒𝑛𝑔𝑡h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77639"/>
                <a:ext cx="5635487" cy="6674464"/>
              </a:xfrm>
              <a:blipFill rotWithShape="0">
                <a:blip r:embed="rId3"/>
                <a:stretch>
                  <a:fillRect l="-2703" t="-1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910" y="1443105"/>
            <a:ext cx="2343477" cy="15908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48752" y="2897465"/>
                <a:ext cx="5078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752" y="2897465"/>
                <a:ext cx="50789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74012" y="2100959"/>
                <a:ext cx="5122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012" y="2100959"/>
                <a:ext cx="51225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30140" y="2698274"/>
                <a:ext cx="4205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140" y="2698274"/>
                <a:ext cx="4205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2700" y="4867923"/>
            <a:ext cx="1438476" cy="17909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72189" y="5471010"/>
                <a:ext cx="5122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189" y="5471010"/>
                <a:ext cx="512256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42236" y="1398179"/>
            <a:ext cx="2619741" cy="171473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69310" y="2146995"/>
            <a:ext cx="86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base</a:t>
            </a:r>
          </a:p>
        </p:txBody>
      </p:sp>
    </p:spTree>
    <p:extLst>
      <p:ext uri="{BB962C8B-B14F-4D97-AF65-F5344CB8AC3E}">
        <p14:creationId xmlns:p14="http://schemas.microsoft.com/office/powerpoint/2010/main" val="41829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295</Words>
  <Application>Microsoft Office PowerPoint</Application>
  <PresentationFormat>Widescreen</PresentationFormat>
  <Paragraphs>187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GCSE 2015</vt:lpstr>
      <vt:lpstr>Rules of indices</vt:lpstr>
      <vt:lpstr>Trigonometry</vt:lpstr>
      <vt:lpstr>Trigonometry</vt:lpstr>
      <vt:lpstr>Exact Trig Values</vt:lpstr>
      <vt:lpstr>Area</vt:lpstr>
      <vt:lpstr>Compound measures</vt:lpstr>
      <vt:lpstr>Circles</vt:lpstr>
      <vt:lpstr>Volume</vt:lpstr>
      <vt:lpstr>Angles</vt:lpstr>
      <vt:lpstr>Angles</vt:lpstr>
      <vt:lpstr>Angles</vt:lpstr>
      <vt:lpstr>Straight Lines</vt:lpstr>
      <vt:lpstr>Constructions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2015</dc:title>
  <dc:creator>Mary Atherton</dc:creator>
  <cp:lastModifiedBy>Marie Newbould</cp:lastModifiedBy>
  <cp:revision>22</cp:revision>
  <cp:lastPrinted>2019-05-03T07:07:25Z</cp:lastPrinted>
  <dcterms:created xsi:type="dcterms:W3CDTF">2017-02-02T08:21:11Z</dcterms:created>
  <dcterms:modified xsi:type="dcterms:W3CDTF">2019-05-03T07:07:32Z</dcterms:modified>
</cp:coreProperties>
</file>