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8" r:id="rId6"/>
    <p:sldId id="258" r:id="rId7"/>
    <p:sldId id="261" r:id="rId8"/>
    <p:sldId id="262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1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F60A-FD28-4B7D-9339-0B2223937490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08FB-DA99-4656-A135-3EE1D1163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946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F60A-FD28-4B7D-9339-0B2223937490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08FB-DA99-4656-A135-3EE1D1163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531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F60A-FD28-4B7D-9339-0B2223937490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08FB-DA99-4656-A135-3EE1D1163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127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95130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17" y="911224"/>
            <a:ext cx="11512826" cy="5317297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F60A-FD28-4B7D-9339-0B2223937490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08FB-DA99-4656-A135-3EE1D1163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796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F60A-FD28-4B7D-9339-0B2223937490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08FB-DA99-4656-A135-3EE1D1163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501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2609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061" y="818460"/>
            <a:ext cx="5648739" cy="5410062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818460"/>
            <a:ext cx="5635487" cy="5410062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F60A-FD28-4B7D-9339-0B2223937490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08FB-DA99-4656-A135-3EE1D1163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22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F60A-FD28-4B7D-9339-0B2223937490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08FB-DA99-4656-A135-3EE1D1163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66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F60A-FD28-4B7D-9339-0B2223937490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08FB-DA99-4656-A135-3EE1D1163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609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F60A-FD28-4B7D-9339-0B2223937490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08FB-DA99-4656-A135-3EE1D1163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59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F60A-FD28-4B7D-9339-0B2223937490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08FB-DA99-4656-A135-3EE1D1163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453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F60A-FD28-4B7D-9339-0B2223937490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08FB-DA99-4656-A135-3EE1D1163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769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4F60A-FD28-4B7D-9339-0B2223937490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F08FB-DA99-4656-A135-3EE1D1163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74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2.png"/><Relationship Id="rId11" Type="http://schemas.openxmlformats.org/officeDocument/2006/relationships/image" Target="../media/image34.png"/><Relationship Id="rId5" Type="http://schemas.openxmlformats.org/officeDocument/2006/relationships/image" Target="../media/image31.png"/><Relationship Id="rId10" Type="http://schemas.openxmlformats.org/officeDocument/2006/relationships/image" Target="../media/image30.png"/><Relationship Id="rId4" Type="http://schemas.openxmlformats.org/officeDocument/2006/relationships/image" Target="../media/image23.png"/><Relationship Id="rId9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0.png"/><Relationship Id="rId5" Type="http://schemas.openxmlformats.org/officeDocument/2006/relationships/image" Target="../media/image60.png"/><Relationship Id="rId4" Type="http://schemas.openxmlformats.org/officeDocument/2006/relationships/image" Target="../media/image5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GCSE 2015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Higher</a:t>
            </a:r>
          </a:p>
          <a:p>
            <a:r>
              <a:rPr lang="en-GB" sz="4400" dirty="0" smtClean="0"/>
              <a:t> </a:t>
            </a:r>
            <a:r>
              <a:rPr lang="en-GB" sz="4400" dirty="0"/>
              <a:t>facts and formulae to memorise</a:t>
            </a:r>
          </a:p>
        </p:txBody>
      </p:sp>
    </p:spTree>
    <p:extLst>
      <p:ext uri="{BB962C8B-B14F-4D97-AF65-F5344CB8AC3E}">
        <p14:creationId xmlns:p14="http://schemas.microsoft.com/office/powerpoint/2010/main" val="3106070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Compound measures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71061" y="1181818"/>
                <a:ext cx="5011821" cy="5460522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𝐷𝑒𝑛𝑠𝑖𝑡𝑦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𝑚𝑎𝑠𝑠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𝑣𝑜𝑙𝑢𝑚𝑒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𝑆𝑝𝑒𝑒𝑑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𝑑𝑖𝑠𝑡𝑎𝑛𝑐𝑒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𝑡𝑖𝑚𝑒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𝑃𝑟𝑒𝑠𝑠𝑢𝑟𝑒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𝐹𝑜𝑟𝑐𝑒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𝐴𝑟𝑒𝑎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71061" y="1181818"/>
                <a:ext cx="5011821" cy="5460522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itle 1"/>
          <p:cNvSpPr txBox="1">
            <a:spLocks/>
          </p:cNvSpPr>
          <p:nvPr/>
        </p:nvSpPr>
        <p:spPr>
          <a:xfrm>
            <a:off x="5665397" y="-1"/>
            <a:ext cx="6526603" cy="66260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Converting units of measure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6357730" y="1181819"/>
                <a:ext cx="5648739" cy="5043252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GB" i="1" baseline="30000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100 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×100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             =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10 000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i="1" dirty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GB" i="1" baseline="30000" dirty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i="1" dirty="0">
                          <a:latin typeface="Cambria Math" panose="02040503050406030204" pitchFamily="18" charset="0"/>
                        </a:rPr>
                        <m:t>=10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𝑚𝑚</m:t>
                      </m:r>
                      <m:r>
                        <a:rPr lang="en-GB" i="1" dirty="0">
                          <a:latin typeface="Cambria Math" panose="02040503050406030204" pitchFamily="18" charset="0"/>
                        </a:rPr>
                        <m:t>×10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𝑚𝑚</m:t>
                      </m:r>
                    </m:oMath>
                  </m:oMathPara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>
                          <a:latin typeface="Cambria Math" panose="02040503050406030204" pitchFamily="18" charset="0"/>
                        </a:rPr>
                        <m:t>             =100 </m:t>
                      </m:r>
                      <m:sSup>
                        <m:sSupPr>
                          <m:ctrlPr>
                            <a:rPr lang="en-GB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GB" i="1" dirty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𝑙𝑖𝑡𝑟𝑒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 = 1000 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 dirty="0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357730" y="1181819"/>
                <a:ext cx="5648739" cy="5043252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0288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Circles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71060" y="818459"/>
                <a:ext cx="11671415" cy="5884265"/>
              </a:xfrm>
            </p:spPr>
            <p:txBody>
              <a:bodyPr>
                <a:normAutofit/>
              </a:bodyPr>
              <a:lstStyle/>
              <a:p>
                <a:r>
                  <a:rPr lang="en-GB" dirty="0" smtClean="0"/>
                  <a:t>Circle area  	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/>
              </a:p>
              <a:p>
                <a:r>
                  <a:rPr lang="en-GB" dirty="0"/>
                  <a:t>Circumference 	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GB" dirty="0" smtClean="0"/>
                  <a:t> or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dirty="0"/>
                  <a:t> </a:t>
                </a:r>
              </a:p>
              <a:p>
                <a:endParaRPr lang="en-GB" dirty="0"/>
              </a:p>
              <a:p>
                <a:r>
                  <a:rPr lang="en-GB" dirty="0" smtClean="0"/>
                  <a:t>Arc length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360</m:t>
                        </m:r>
                      </m:den>
                    </m:f>
                  </m:oMath>
                </a14:m>
                <a:r>
                  <a:rPr lang="en-GB" dirty="0" smtClean="0"/>
                  <a:t> x  2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dirty="0" smtClean="0"/>
                  <a:t>     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dirty="0" smtClean="0"/>
                  <a:t> is the angle in the sector</a:t>
                </a:r>
              </a:p>
              <a:p>
                <a:r>
                  <a:rPr lang="en-GB" dirty="0" smtClean="0"/>
                  <a:t>of a sector</a:t>
                </a:r>
              </a:p>
              <a:p>
                <a:endParaRPr lang="en-GB" dirty="0" smtClean="0"/>
              </a:p>
              <a:p>
                <a:r>
                  <a:rPr lang="en-GB" dirty="0" smtClean="0"/>
                  <a:t>Area of a sector 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360</m:t>
                        </m:r>
                      </m:den>
                    </m:f>
                  </m:oMath>
                </a14:m>
                <a:r>
                  <a:rPr lang="en-GB" dirty="0"/>
                  <a:t> x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71060" y="818459"/>
                <a:ext cx="11671415" cy="5884265"/>
              </a:xfrm>
              <a:blipFill rotWithShape="0">
                <a:blip r:embed="rId2"/>
                <a:stretch>
                  <a:fillRect l="-1358" t="-20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8094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Volume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71061" y="818460"/>
                <a:ext cx="5648739" cy="6039540"/>
              </a:xfrm>
            </p:spPr>
            <p:txBody>
              <a:bodyPr/>
              <a:lstStyle/>
              <a:p>
                <a:r>
                  <a:rPr lang="en-GB" dirty="0"/>
                  <a:t>Volume of a cuboid</a:t>
                </a:r>
              </a:p>
              <a:p>
                <a:endParaRPr lang="en-GB" b="0" i="1" dirty="0">
                  <a:latin typeface="Cambria Math" panose="02040503050406030204" pitchFamily="18" charset="0"/>
                </a:endParaRPr>
              </a:p>
              <a:p>
                <a:r>
                  <a:rPr lang="en-GB" i="1" dirty="0">
                    <a:latin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𝑏h𝑙</m:t>
                    </m:r>
                  </m:oMath>
                </a14:m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Volume of a cylinder</a:t>
                </a:r>
              </a:p>
              <a:p>
                <a:endParaRPr lang="en-GB" i="1" dirty="0">
                  <a:latin typeface="Cambria Math" panose="02040503050406030204" pitchFamily="18" charset="0"/>
                </a:endParaRPr>
              </a:p>
              <a:p>
                <a:r>
                  <a:rPr lang="en-GB" b="0" i="1" dirty="0">
                    <a:latin typeface="Cambria Math" panose="02040503050406030204" pitchFamily="18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71061" y="818460"/>
                <a:ext cx="5648739" cy="6039540"/>
              </a:xfrm>
              <a:blipFill>
                <a:blip r:embed="rId2"/>
                <a:stretch>
                  <a:fillRect l="-2805" t="-21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172199" y="77639"/>
                <a:ext cx="5635487" cy="6674464"/>
              </a:xfrm>
            </p:spPr>
            <p:txBody>
              <a:bodyPr/>
              <a:lstStyle/>
              <a:p>
                <a:r>
                  <a:rPr lang="en-GB" dirty="0"/>
                  <a:t>Volume of a prism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𝑏𝑎𝑠𝑒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𝑙𝑒𝑛𝑔𝑡h</m:t>
                      </m:r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Volume of a pyramid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𝑏𝑎𝑠𝑒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h𝑒𝑖𝑔h𝑡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72199" y="77639"/>
                <a:ext cx="5635487" cy="6674464"/>
              </a:xfrm>
              <a:blipFill>
                <a:blip r:embed="rId3"/>
                <a:stretch>
                  <a:fillRect l="-2703" t="-1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4910" y="1443105"/>
            <a:ext cx="2343477" cy="159089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448752" y="2897465"/>
                <a:ext cx="50789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dirty="0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8752" y="2897465"/>
                <a:ext cx="507896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274012" y="2100959"/>
                <a:ext cx="51225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4012" y="2100959"/>
                <a:ext cx="512256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530140" y="2698274"/>
                <a:ext cx="42050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0140" y="2698274"/>
                <a:ext cx="420500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02700" y="4867923"/>
            <a:ext cx="1438476" cy="17909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972189" y="5471010"/>
                <a:ext cx="51225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2189" y="5471010"/>
                <a:ext cx="512256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42236" y="1398179"/>
            <a:ext cx="2619741" cy="171473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569310" y="2146995"/>
            <a:ext cx="8643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base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161977" y="5076576"/>
            <a:ext cx="1857634" cy="178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92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Rules of indices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71061" y="818460"/>
                <a:ext cx="5648739" cy="6039540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4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</m:sSup>
                      <m:r>
                        <a:rPr lang="en-GB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4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  <m:r>
                        <a:rPr lang="en-GB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</m:oMath>
                  </m:oMathPara>
                </a14:m>
                <a:endParaRPr lang="en-GB" sz="4400" b="0" dirty="0">
                  <a:ea typeface="Cambria Math" panose="02040503050406030204" pitchFamily="18" charset="0"/>
                </a:endParaRPr>
              </a:p>
              <a:p>
                <a:endParaRPr lang="en-GB" sz="4400" dirty="0"/>
              </a:p>
              <a:p>
                <a:endParaRPr lang="en-GB" sz="4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4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</m:sSup>
                      <m:r>
                        <a:rPr lang="en-GB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sSup>
                        <m:sSupPr>
                          <m:ctrlPr>
                            <a:rPr lang="en-GB" sz="4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  <m:r>
                        <a:rPr lang="en-GB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</m:oMath>
                  </m:oMathPara>
                </a14:m>
                <a:endParaRPr lang="en-GB" sz="4400" dirty="0"/>
              </a:p>
              <a:p>
                <a:endParaRPr lang="en-GB" sz="4400" dirty="0"/>
              </a:p>
              <a:p>
                <a:endParaRPr lang="en-GB" sz="4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4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4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4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4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sup>
                          </m:sSup>
                        </m:den>
                      </m:f>
                      <m:r>
                        <a:rPr lang="en-GB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</m:oMath>
                  </m:oMathPara>
                </a14:m>
                <a:endParaRPr lang="en-GB" sz="4400" dirty="0"/>
              </a:p>
              <a:p>
                <a:endParaRPr lang="en-GB" sz="44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71061" y="818460"/>
                <a:ext cx="5648739" cy="603954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4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4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</m:sSup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4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4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4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4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4400" b="0" dirty="0"/>
              </a:p>
              <a:p>
                <a:endParaRPr lang="en-GB" sz="4400" dirty="0"/>
              </a:p>
              <a:p>
                <a:endParaRPr lang="en-GB" sz="4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4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4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4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4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GB" sz="4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4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4400" b="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</m:sup>
                      </m:sSup>
                    </m:oMath>
                  </m:oMathPara>
                </a14:m>
                <a:endParaRPr lang="en-GB" sz="4400" dirty="0"/>
              </a:p>
              <a:p>
                <a:endParaRPr lang="en-GB" sz="4400" dirty="0"/>
              </a:p>
              <a:p>
                <a:endParaRPr lang="en-GB" sz="4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4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4400" b="0" dirty="0"/>
              </a:p>
              <a:p>
                <a:endParaRPr lang="en-GB" sz="44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4571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Trigonometry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GB" dirty="0"/>
                  <a:t>For angle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, you label up a triangle like this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0">
                <a:blip r:embed="rId2"/>
                <a:stretch>
                  <a:fillRect l="-2805" t="-22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GB" dirty="0"/>
                  <a:t>For angle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/>
                  <a:t>, you label up a triangle like this</a:t>
                </a: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3"/>
                <a:stretch>
                  <a:fillRect l="-2703" t="-22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ight Triangle 4"/>
          <p:cNvSpPr/>
          <p:nvPr/>
        </p:nvSpPr>
        <p:spPr>
          <a:xfrm>
            <a:off x="8471648" y="2662518"/>
            <a:ext cx="2287168" cy="2877670"/>
          </a:xfrm>
          <a:prstGeom prst="rt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915948" y="4887065"/>
                <a:ext cx="59580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5948" y="4887065"/>
                <a:ext cx="595804" cy="70788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9337308" y="5427477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57939" y="4051231"/>
            <a:ext cx="5245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715333" y="3691055"/>
            <a:ext cx="5036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H</a:t>
            </a:r>
          </a:p>
        </p:txBody>
      </p:sp>
      <p:sp>
        <p:nvSpPr>
          <p:cNvPr id="12" name="Arc 11"/>
          <p:cNvSpPr/>
          <p:nvPr/>
        </p:nvSpPr>
        <p:spPr>
          <a:xfrm>
            <a:off x="9687516" y="4614875"/>
            <a:ext cx="1418082" cy="1613647"/>
          </a:xfrm>
          <a:prstGeom prst="arc">
            <a:avLst>
              <a:gd name="adj1" fmla="val 10270608"/>
              <a:gd name="adj2" fmla="val 1486757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Triangle 12"/>
          <p:cNvSpPr/>
          <p:nvPr/>
        </p:nvSpPr>
        <p:spPr>
          <a:xfrm>
            <a:off x="1290598" y="2357718"/>
            <a:ext cx="2287168" cy="2877670"/>
          </a:xfrm>
          <a:prstGeom prst="rt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187511" y="2675883"/>
                <a:ext cx="58811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511" y="2675883"/>
                <a:ext cx="588110" cy="70788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810003" y="3596118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54952" y="5086166"/>
            <a:ext cx="5245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O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34283" y="3386255"/>
            <a:ext cx="5036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H</a:t>
            </a:r>
          </a:p>
        </p:txBody>
      </p:sp>
      <p:sp>
        <p:nvSpPr>
          <p:cNvPr id="18" name="Arc 17"/>
          <p:cNvSpPr/>
          <p:nvPr/>
        </p:nvSpPr>
        <p:spPr>
          <a:xfrm>
            <a:off x="736870" y="1844713"/>
            <a:ext cx="1418082" cy="1613647"/>
          </a:xfrm>
          <a:prstGeom prst="arc">
            <a:avLst>
              <a:gd name="adj1" fmla="val 2853418"/>
              <a:gd name="adj2" fmla="val 606732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360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Trigonometry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71062" y="818460"/>
                <a:ext cx="3822846" cy="5410062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71062" y="818460"/>
                <a:ext cx="3822846" cy="5410062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ight Triangle 4"/>
          <p:cNvSpPr/>
          <p:nvPr/>
        </p:nvSpPr>
        <p:spPr>
          <a:xfrm>
            <a:off x="9349845" y="3929167"/>
            <a:ext cx="2287168" cy="2066966"/>
          </a:xfrm>
          <a:prstGeom prst="rt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0215505" y="5883422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838296" y="4777057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291643" y="4350530"/>
                <a:ext cx="920701" cy="7804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40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91643" y="4350530"/>
                <a:ext cx="920701" cy="78047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ight Triangle 10"/>
          <p:cNvSpPr/>
          <p:nvPr/>
        </p:nvSpPr>
        <p:spPr>
          <a:xfrm>
            <a:off x="6335841" y="491642"/>
            <a:ext cx="2287168" cy="2877670"/>
          </a:xfrm>
          <a:prstGeom prst="rt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257179" y="1222591"/>
                <a:ext cx="91723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30</m:t>
                    </m:r>
                  </m:oMath>
                </a14:m>
                <a:r>
                  <a:rPr lang="en-GB" sz="4000" dirty="0"/>
                  <a:t>˚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7179" y="1222591"/>
                <a:ext cx="917239" cy="707886"/>
              </a:xfrm>
              <a:prstGeom prst="rect">
                <a:avLst/>
              </a:prstGeom>
              <a:blipFill rotWithShape="0">
                <a:blip r:embed="rId4"/>
                <a:stretch>
                  <a:fillRect t="-15517" r="-22517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494244" y="1782278"/>
                <a:ext cx="920700" cy="7804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40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4244" y="1782278"/>
                <a:ext cx="920700" cy="78047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7200195" y="322009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79526" y="1520179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2</a:t>
            </a:r>
          </a:p>
        </p:txBody>
      </p:sp>
      <p:sp>
        <p:nvSpPr>
          <p:cNvPr id="16" name="Arc 15"/>
          <p:cNvSpPr/>
          <p:nvPr/>
        </p:nvSpPr>
        <p:spPr>
          <a:xfrm>
            <a:off x="5904590" y="346058"/>
            <a:ext cx="1418082" cy="1613647"/>
          </a:xfrm>
          <a:prstGeom prst="arc">
            <a:avLst>
              <a:gd name="adj1" fmla="val 2158743"/>
              <a:gd name="adj2" fmla="val 67387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434004" y="2775435"/>
                <a:ext cx="91723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60</m:t>
                    </m:r>
                  </m:oMath>
                </a14:m>
                <a:r>
                  <a:rPr lang="en-GB" sz="4000" dirty="0"/>
                  <a:t>˚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4004" y="2775435"/>
                <a:ext cx="917239" cy="707886"/>
              </a:xfrm>
              <a:prstGeom prst="rect">
                <a:avLst/>
              </a:prstGeom>
              <a:blipFill rotWithShape="0">
                <a:blip r:embed="rId6"/>
                <a:stretch>
                  <a:fillRect t="-15517" r="-22517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c 17"/>
          <p:cNvSpPr/>
          <p:nvPr/>
        </p:nvSpPr>
        <p:spPr>
          <a:xfrm>
            <a:off x="7339015" y="2568400"/>
            <a:ext cx="1418082" cy="1613647"/>
          </a:xfrm>
          <a:prstGeom prst="arc">
            <a:avLst>
              <a:gd name="adj1" fmla="val 10753055"/>
              <a:gd name="adj2" fmla="val 1602556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6335840" y="3123054"/>
            <a:ext cx="237809" cy="2462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9305047" y="4454311"/>
                <a:ext cx="91723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45</m:t>
                    </m:r>
                  </m:oMath>
                </a14:m>
                <a:r>
                  <a:rPr lang="en-GB" sz="4000" dirty="0"/>
                  <a:t>˚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5047" y="4454311"/>
                <a:ext cx="917239" cy="707886"/>
              </a:xfrm>
              <a:prstGeom prst="rect">
                <a:avLst/>
              </a:prstGeom>
              <a:blipFill rotWithShape="0">
                <a:blip r:embed="rId7"/>
                <a:stretch>
                  <a:fillRect t="-15517" r="-22517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rc 20"/>
          <p:cNvSpPr/>
          <p:nvPr/>
        </p:nvSpPr>
        <p:spPr>
          <a:xfrm>
            <a:off x="8952458" y="3577778"/>
            <a:ext cx="1418082" cy="1613647"/>
          </a:xfrm>
          <a:prstGeom prst="arc">
            <a:avLst>
              <a:gd name="adj1" fmla="val 1973457"/>
              <a:gd name="adj2" fmla="val 67387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0370540" y="5416126"/>
                <a:ext cx="91723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45</m:t>
                    </m:r>
                  </m:oMath>
                </a14:m>
                <a:r>
                  <a:rPr lang="en-GB" sz="4000" dirty="0"/>
                  <a:t>˚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0540" y="5416126"/>
                <a:ext cx="917239" cy="707886"/>
              </a:xfrm>
              <a:prstGeom prst="rect">
                <a:avLst/>
              </a:prstGeom>
              <a:blipFill rotWithShape="0">
                <a:blip r:embed="rId8"/>
                <a:stretch>
                  <a:fillRect t="-15385" r="-22517" b="-350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22"/>
          <p:cNvSpPr/>
          <p:nvPr/>
        </p:nvSpPr>
        <p:spPr>
          <a:xfrm>
            <a:off x="10299911" y="5244353"/>
            <a:ext cx="1418082" cy="1613647"/>
          </a:xfrm>
          <a:prstGeom prst="arc">
            <a:avLst>
              <a:gd name="adj1" fmla="val 11082140"/>
              <a:gd name="adj2" fmla="val 1553279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619917" y="5616238"/>
                <a:ext cx="6136641" cy="677044"/>
              </a:xfrm>
            </p:spPr>
            <p:txBody>
              <a:bodyPr>
                <a:normAutofit fontScale="25000" lnSpcReduction="20000"/>
              </a:bodyPr>
              <a:lstStyle/>
              <a:p>
                <a:r>
                  <a:rPr lang="en-GB" sz="12800" b="0" dirty="0" smtClean="0"/>
                  <a:t>Pythagoras theorem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GB" sz="1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1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28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1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2800" dirty="0" smtClean="0"/>
              </a:p>
              <a:p>
                <a:r>
                  <a:rPr lang="en-GB" sz="12800" dirty="0" smtClean="0"/>
                  <a:t>where c is the hypotenuse</a:t>
                </a:r>
                <a:endParaRPr lang="en-GB" sz="12800" dirty="0"/>
              </a:p>
              <a:p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24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19917" y="5616238"/>
                <a:ext cx="6136641" cy="677044"/>
              </a:xfrm>
              <a:blipFill rotWithShape="0">
                <a:blip r:embed="rId9"/>
                <a:stretch>
                  <a:fillRect l="-2584" t="-29730" b="-6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0628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" y="45728"/>
            <a:ext cx="12192000" cy="66260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Exact Trig Values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71061" y="818460"/>
                <a:ext cx="3054719" cy="5410062"/>
              </a:xfrm>
            </p:spPr>
            <p:txBody>
              <a:bodyPr/>
              <a:lstStyle/>
              <a:p>
                <a:r>
                  <a:rPr lang="en-GB" dirty="0" smtClean="0"/>
                  <a:t>sin 30</a:t>
                </a:r>
                <a:r>
                  <a:rPr lang="en-GB" baseline="30000" dirty="0" smtClean="0"/>
                  <a:t>0</a:t>
                </a:r>
                <a:r>
                  <a:rPr lang="en-GB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 smtClean="0"/>
              </a:p>
              <a:p>
                <a:endParaRPr lang="en-GB" dirty="0" smtClean="0"/>
              </a:p>
              <a:p>
                <a:r>
                  <a:rPr lang="en-GB" dirty="0" smtClean="0"/>
                  <a:t>cos </a:t>
                </a:r>
                <a:r>
                  <a:rPr lang="en-GB" dirty="0"/>
                  <a:t>30</a:t>
                </a:r>
                <a:r>
                  <a:rPr lang="en-GB" baseline="30000" dirty="0"/>
                  <a:t>0</a:t>
                </a:r>
                <a:r>
                  <a:rPr lang="en-GB" dirty="0"/>
                  <a:t> </a:t>
                </a:r>
                <a:r>
                  <a:rPr lang="en-GB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 smtClean="0"/>
              </a:p>
              <a:p>
                <a:endParaRPr lang="en-GB" dirty="0"/>
              </a:p>
              <a:p>
                <a:r>
                  <a:rPr lang="en-GB" dirty="0" smtClean="0"/>
                  <a:t>tan </a:t>
                </a:r>
                <a:r>
                  <a:rPr lang="en-GB" dirty="0"/>
                  <a:t>30</a:t>
                </a:r>
                <a:r>
                  <a:rPr lang="en-GB" baseline="30000" dirty="0"/>
                  <a:t>0</a:t>
                </a:r>
                <a:r>
                  <a:rPr lang="en-GB" dirty="0"/>
                  <a:t> </a:t>
                </a:r>
                <a:r>
                  <a:rPr lang="en-GB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71061" y="818460"/>
                <a:ext cx="3054719" cy="5410062"/>
              </a:xfrm>
              <a:blipFill rotWithShape="0">
                <a:blip r:embed="rId2"/>
                <a:stretch>
                  <a:fillRect l="-5190" t="-4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7369936" y="708337"/>
                <a:ext cx="3345288" cy="5410062"/>
              </a:xfrm>
            </p:spPr>
            <p:txBody>
              <a:bodyPr/>
              <a:lstStyle/>
              <a:p>
                <a:r>
                  <a:rPr lang="en-GB" dirty="0" smtClean="0"/>
                  <a:t>sin 60</a:t>
                </a:r>
                <a:r>
                  <a:rPr lang="en-GB" baseline="30000" dirty="0" smtClean="0"/>
                  <a:t>0</a:t>
                </a:r>
                <a:r>
                  <a:rPr lang="en-GB" dirty="0" smtClean="0"/>
                  <a:t> </a:t>
                </a:r>
                <a:r>
                  <a:rPr lang="en-GB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 smtClean="0"/>
              </a:p>
              <a:p>
                <a:endParaRPr lang="en-GB" dirty="0"/>
              </a:p>
              <a:p>
                <a:r>
                  <a:rPr lang="en-GB" dirty="0" smtClean="0"/>
                  <a:t>cos 60</a:t>
                </a:r>
                <a:r>
                  <a:rPr lang="en-GB" baseline="30000" dirty="0" smtClean="0"/>
                  <a:t>0</a:t>
                </a:r>
                <a:r>
                  <a:rPr lang="en-GB" dirty="0" smtClean="0"/>
                  <a:t> </a:t>
                </a:r>
                <a:r>
                  <a:rPr lang="en-GB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 smtClean="0"/>
              </a:p>
              <a:p>
                <a:endParaRPr lang="en-GB" dirty="0"/>
              </a:p>
              <a:p>
                <a:r>
                  <a:rPr lang="en-GB" dirty="0"/>
                  <a:t>tan </a:t>
                </a:r>
                <a:r>
                  <a:rPr lang="en-GB" dirty="0" smtClean="0"/>
                  <a:t>60</a:t>
                </a:r>
                <a:r>
                  <a:rPr lang="en-GB" baseline="30000" dirty="0" smtClean="0"/>
                  <a:t>0</a:t>
                </a:r>
                <a:r>
                  <a:rPr lang="en-GB" dirty="0" smtClean="0"/>
                  <a:t>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7369936" y="708337"/>
                <a:ext cx="3345288" cy="5410062"/>
              </a:xfrm>
              <a:blipFill rotWithShape="0">
                <a:blip r:embed="rId3"/>
                <a:stretch>
                  <a:fillRect l="-47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760631" y="940158"/>
                <a:ext cx="3232597" cy="30814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 smtClean="0"/>
                  <a:t>sin 45</a:t>
                </a:r>
                <a:r>
                  <a:rPr lang="en-GB" sz="3200" baseline="30000" dirty="0" smtClean="0"/>
                  <a:t>0</a:t>
                </a:r>
                <a:r>
                  <a:rPr lang="en-GB" sz="32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32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endParaRPr lang="en-GB" sz="3200" dirty="0"/>
              </a:p>
              <a:p>
                <a:endParaRPr lang="en-GB" sz="3200" dirty="0"/>
              </a:p>
              <a:p>
                <a:r>
                  <a:rPr lang="en-GB" sz="3200" dirty="0"/>
                  <a:t>cos </a:t>
                </a:r>
                <a:r>
                  <a:rPr lang="en-GB" sz="3200" dirty="0" smtClean="0"/>
                  <a:t>45</a:t>
                </a:r>
                <a:r>
                  <a:rPr lang="en-GB" sz="3200" baseline="30000" dirty="0" smtClean="0"/>
                  <a:t>0</a:t>
                </a:r>
                <a:r>
                  <a:rPr lang="en-GB" sz="3200" dirty="0" smtClean="0"/>
                  <a:t> </a:t>
                </a:r>
                <a:r>
                  <a:rPr lang="en-GB" sz="32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32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endParaRPr lang="en-GB" sz="3200" dirty="0"/>
              </a:p>
              <a:p>
                <a:endParaRPr lang="en-GB" sz="3200" dirty="0"/>
              </a:p>
              <a:p>
                <a:r>
                  <a:rPr lang="en-GB" sz="3200" dirty="0"/>
                  <a:t>tan </a:t>
                </a:r>
                <a:r>
                  <a:rPr lang="en-GB" sz="3200" dirty="0" smtClean="0"/>
                  <a:t>45</a:t>
                </a:r>
                <a:r>
                  <a:rPr lang="en-GB" sz="3200" baseline="30000" dirty="0" smtClean="0"/>
                  <a:t>0</a:t>
                </a:r>
                <a:r>
                  <a:rPr lang="en-GB" sz="3200" dirty="0" smtClean="0"/>
                  <a:t> </a:t>
                </a:r>
                <a:r>
                  <a:rPr lang="en-GB" sz="3200" dirty="0"/>
                  <a:t>=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0631" y="940158"/>
                <a:ext cx="3232597" cy="3081485"/>
              </a:xfrm>
              <a:prstGeom prst="rect">
                <a:avLst/>
              </a:prstGeom>
              <a:blipFill rotWithShape="0">
                <a:blip r:embed="rId4"/>
                <a:stretch>
                  <a:fillRect l="-4906" b="-3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1602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Trigonometry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GB" dirty="0"/>
                  <a:t>Sine rule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  <m:r>
                            <a:rPr lang="en-GB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func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Cosine rule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𝑏𝑐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0">
                <a:blip r:embed="rId2"/>
                <a:stretch>
                  <a:fillRect l="-2805" t="-23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GB" dirty="0"/>
                  <a:t>Area of a triangle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Area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𝑎𝑏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3"/>
                <a:stretch>
                  <a:fillRect l="-2703" t="-23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reeform 5"/>
          <p:cNvSpPr/>
          <p:nvPr/>
        </p:nvSpPr>
        <p:spPr>
          <a:xfrm>
            <a:off x="7005918" y="3415553"/>
            <a:ext cx="3563470" cy="2770094"/>
          </a:xfrm>
          <a:custGeom>
            <a:avLst/>
            <a:gdLst>
              <a:gd name="connsiteX0" fmla="*/ 3563470 w 3563470"/>
              <a:gd name="connsiteY0" fmla="*/ 0 h 2770094"/>
              <a:gd name="connsiteX1" fmla="*/ 0 w 3563470"/>
              <a:gd name="connsiteY1" fmla="*/ 2070847 h 2770094"/>
              <a:gd name="connsiteX2" fmla="*/ 3119717 w 3563470"/>
              <a:gd name="connsiteY2" fmla="*/ 2770094 h 2770094"/>
              <a:gd name="connsiteX3" fmla="*/ 3563470 w 3563470"/>
              <a:gd name="connsiteY3" fmla="*/ 0 h 2770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63470" h="2770094">
                <a:moveTo>
                  <a:pt x="3563470" y="0"/>
                </a:moveTo>
                <a:lnTo>
                  <a:pt x="0" y="2070847"/>
                </a:lnTo>
                <a:lnTo>
                  <a:pt x="3119717" y="2770094"/>
                </a:lnTo>
                <a:lnTo>
                  <a:pt x="3563470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392022" y="3859305"/>
                <a:ext cx="59792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dirty="0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2022" y="3859305"/>
                <a:ext cx="597920" cy="70788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9996281" y="6002249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189733" y="5630161"/>
                <a:ext cx="55201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dirty="0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9733" y="5630161"/>
                <a:ext cx="552011" cy="70788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278154" y="4719591"/>
                <a:ext cx="58868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dirty="0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8154" y="4719591"/>
                <a:ext cx="588686" cy="70788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6524696" y="5218975"/>
            <a:ext cx="463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484752" y="2832617"/>
            <a:ext cx="458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636341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Area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71062" y="818460"/>
                <a:ext cx="4882426" cy="5410062"/>
              </a:xfrm>
            </p:spPr>
            <p:txBody>
              <a:bodyPr>
                <a:normAutofit/>
              </a:bodyPr>
              <a:lstStyle/>
              <a:p>
                <a:r>
                  <a:rPr lang="en-GB" dirty="0"/>
                  <a:t>Area of a triangle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𝑏h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Area of a trapezium</a:t>
                </a:r>
              </a:p>
              <a:p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71062" y="818460"/>
                <a:ext cx="4882426" cy="5410062"/>
              </a:xfrm>
              <a:blipFill>
                <a:blip r:embed="rId2"/>
                <a:stretch>
                  <a:fillRect l="-3246" t="-23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943600" y="112143"/>
                <a:ext cx="6248400" cy="6116379"/>
              </a:xfrm>
            </p:spPr>
            <p:txBody>
              <a:bodyPr>
                <a:normAutofit/>
              </a:bodyPr>
              <a:lstStyle/>
              <a:p>
                <a:r>
                  <a:rPr lang="en-GB" dirty="0"/>
                  <a:t>Area of a square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Area of a rectangle, parallelogram, rhombus</a:t>
                </a:r>
              </a:p>
              <a:p>
                <a:endParaRPr lang="en-GB" dirty="0"/>
              </a:p>
              <a:p>
                <a:r>
                  <a:rPr lang="en-GB" dirty="0"/>
                  <a:t>	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𝑏h</m:t>
                    </m:r>
                  </m:oMath>
                </a14:m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Where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GB" dirty="0"/>
                  <a:t> is perpendicular height</a:t>
                </a: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943600" y="112143"/>
                <a:ext cx="6248400" cy="6116379"/>
              </a:xfrm>
              <a:blipFill>
                <a:blip r:embed="rId3"/>
                <a:stretch>
                  <a:fillRect l="-2439" t="-2092" b="-2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4290" y="4593423"/>
            <a:ext cx="2676899" cy="17909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28243" y="3170332"/>
            <a:ext cx="3820058" cy="177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205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Quadratics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GB" dirty="0"/>
                  <a:t>Quadratic formula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GB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GB" i="1" smtClean="0">
                                  <a:latin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0">
                <a:blip r:embed="rId2"/>
                <a:stretch>
                  <a:fillRect l="-2805" t="-23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0"/>
            <a:ext cx="5635487" cy="6736976"/>
          </a:xfrm>
        </p:spPr>
        <p:txBody>
          <a:bodyPr>
            <a:norm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6876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Trapezium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GB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+…+</m:t>
                          </m:r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GB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GB" dirty="0"/>
                  <a:t> is the width of each trapezium.</a:t>
                </a:r>
              </a:p>
              <a:p>
                <a:endParaRPr lang="en-GB" dirty="0"/>
              </a:p>
              <a:p>
                <a:r>
                  <a:rPr lang="en-GB" b="1" dirty="0">
                    <a:solidFill>
                      <a:srgbClr val="FF0000"/>
                    </a:solidFill>
                  </a:rPr>
                  <a:t>NB.  All your trapeziums must be the same width.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1860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159</Words>
  <Application>Microsoft Office PowerPoint</Application>
  <PresentationFormat>Widescreen</PresentationFormat>
  <Paragraphs>159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GCSE 2015</vt:lpstr>
      <vt:lpstr>Rules of indices</vt:lpstr>
      <vt:lpstr>Trigonometry</vt:lpstr>
      <vt:lpstr>Trigonometry</vt:lpstr>
      <vt:lpstr>Exact Trig Values</vt:lpstr>
      <vt:lpstr>Trigonometry</vt:lpstr>
      <vt:lpstr>Area</vt:lpstr>
      <vt:lpstr>Quadratics</vt:lpstr>
      <vt:lpstr>Trapezium rule</vt:lpstr>
      <vt:lpstr>Compound measures</vt:lpstr>
      <vt:lpstr>Circles</vt:lpstr>
      <vt:lpstr>Volume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 2015</dc:title>
  <dc:creator>Mary Atherton</dc:creator>
  <cp:lastModifiedBy>Marie Newbould</cp:lastModifiedBy>
  <cp:revision>16</cp:revision>
  <dcterms:created xsi:type="dcterms:W3CDTF">2017-02-02T08:21:11Z</dcterms:created>
  <dcterms:modified xsi:type="dcterms:W3CDTF">2018-10-17T15:23:11Z</dcterms:modified>
</cp:coreProperties>
</file>