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1"/>
  </p:sldMasterIdLst>
  <p:sldIdLst>
    <p:sldId id="256" r:id="rId2"/>
    <p:sldId id="257" r:id="rId3"/>
    <p:sldId id="258" r:id="rId4"/>
    <p:sldId id="275" r:id="rId5"/>
    <p:sldId id="274" r:id="rId6"/>
    <p:sldId id="259" r:id="rId7"/>
    <p:sldId id="260" r:id="rId8"/>
    <p:sldId id="262" r:id="rId9"/>
    <p:sldId id="263" r:id="rId10"/>
    <p:sldId id="264" r:id="rId11"/>
    <p:sldId id="265" r:id="rId12"/>
    <p:sldId id="261" r:id="rId13"/>
    <p:sldId id="266" r:id="rId14"/>
    <p:sldId id="267" r:id="rId15"/>
    <p:sldId id="268" r:id="rId16"/>
    <p:sldId id="269" r:id="rId17"/>
    <p:sldId id="276" r:id="rId18"/>
    <p:sldId id="270" r:id="rId19"/>
    <p:sldId id="271" r:id="rId20"/>
    <p:sldId id="272" r:id="rId21"/>
    <p:sldId id="273" r:id="rId2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350E3-28FB-2C44-BFD3-C92DF996C2FB}" v="710" dt="2024-01-06T20:09:53.3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8"/>
  </p:normalViewPr>
  <p:slideViewPr>
    <p:cSldViewPr>
      <p:cViewPr varScale="1">
        <p:scale>
          <a:sx n="101" d="100"/>
          <a:sy n="101" d="100"/>
        </p:scale>
        <p:origin x="13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Cameron" userId="2d8814cd2ea74dd5" providerId="LiveId" clId="{5E0350E3-28FB-2C44-BFD3-C92DF996C2FB}"/>
    <pc:docChg chg="undo custSel addSld modSld sldOrd">
      <pc:chgData name="Stuart Cameron" userId="2d8814cd2ea74dd5" providerId="LiveId" clId="{5E0350E3-28FB-2C44-BFD3-C92DF996C2FB}" dt="2024-01-06T20:16:47.159" v="862" actId="1076"/>
      <pc:docMkLst>
        <pc:docMk/>
      </pc:docMkLst>
      <pc:sldChg chg="delSp modSp mod">
        <pc:chgData name="Stuart Cameron" userId="2d8814cd2ea74dd5" providerId="LiveId" clId="{5E0350E3-28FB-2C44-BFD3-C92DF996C2FB}" dt="2024-01-06T20:16:47.159" v="862" actId="1076"/>
        <pc:sldMkLst>
          <pc:docMk/>
          <pc:sldMk cId="0" sldId="256"/>
        </pc:sldMkLst>
        <pc:spChg chg="mod">
          <ac:chgData name="Stuart Cameron" userId="2d8814cd2ea74dd5" providerId="LiveId" clId="{5E0350E3-28FB-2C44-BFD3-C92DF996C2FB}" dt="2024-01-06T20:16:47.159" v="862" actId="1076"/>
          <ac:spMkLst>
            <pc:docMk/>
            <pc:sldMk cId="0" sldId="256"/>
            <ac:spMk id="5" creationId="{00000000-0000-0000-0000-000000000000}"/>
          </ac:spMkLst>
        </pc:spChg>
        <pc:grpChg chg="del mod">
          <ac:chgData name="Stuart Cameron" userId="2d8814cd2ea74dd5" providerId="LiveId" clId="{5E0350E3-28FB-2C44-BFD3-C92DF996C2FB}" dt="2024-01-06T19:12:09.736" v="3" actId="478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">
        <pc:chgData name="Stuart Cameron" userId="2d8814cd2ea74dd5" providerId="LiveId" clId="{5E0350E3-28FB-2C44-BFD3-C92DF996C2FB}" dt="2024-01-06T19:17:14.977" v="5" actId="207"/>
        <pc:sldMkLst>
          <pc:docMk/>
          <pc:sldMk cId="0" sldId="257"/>
        </pc:sldMkLst>
        <pc:spChg chg="mod">
          <ac:chgData name="Stuart Cameron" userId="2d8814cd2ea74dd5" providerId="LiveId" clId="{5E0350E3-28FB-2C44-BFD3-C92DF996C2FB}" dt="2024-01-06T19:17:14.977" v="5" actId="20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Stuart Cameron" userId="2d8814cd2ea74dd5" providerId="LiveId" clId="{5E0350E3-28FB-2C44-BFD3-C92DF996C2FB}" dt="2024-01-06T19:17:25.426" v="6" actId="207"/>
        <pc:sldMkLst>
          <pc:docMk/>
          <pc:sldMk cId="0" sldId="258"/>
        </pc:sldMkLst>
        <pc:spChg chg="mod">
          <ac:chgData name="Stuart Cameron" userId="2d8814cd2ea74dd5" providerId="LiveId" clId="{5E0350E3-28FB-2C44-BFD3-C92DF996C2FB}" dt="2024-01-06T19:17:25.426" v="6" actId="20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Stuart Cameron" userId="2d8814cd2ea74dd5" providerId="LiveId" clId="{5E0350E3-28FB-2C44-BFD3-C92DF996C2FB}" dt="2024-01-06T19:19:45.311" v="59"/>
        <pc:sldMkLst>
          <pc:docMk/>
          <pc:sldMk cId="0" sldId="259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59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17:39.859" v="8" actId="20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 setBg">
        <pc:chgData name="Stuart Cameron" userId="2d8814cd2ea74dd5" providerId="LiveId" clId="{5E0350E3-28FB-2C44-BFD3-C92DF996C2FB}" dt="2024-01-06T19:48:48.831" v="255" actId="1076"/>
        <pc:sldMkLst>
          <pc:docMk/>
          <pc:sldMk cId="0" sldId="260"/>
        </pc:sldMkLst>
        <pc:spChg chg="mod">
          <ac:chgData name="Stuart Cameron" userId="2d8814cd2ea74dd5" providerId="LiveId" clId="{5E0350E3-28FB-2C44-BFD3-C92DF996C2FB}" dt="2024-01-06T19:48:34.347" v="253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48:48.831" v="255" actId="1076"/>
          <ac:spMkLst>
            <pc:docMk/>
            <pc:sldMk cId="0" sldId="260"/>
            <ac:spMk id="4" creationId="{00000000-0000-0000-0000-000000000000}"/>
          </ac:spMkLst>
        </pc:spChg>
        <pc:picChg chg="del mod">
          <ac:chgData name="Stuart Cameron" userId="2d8814cd2ea74dd5" providerId="LiveId" clId="{5E0350E3-28FB-2C44-BFD3-C92DF996C2FB}" dt="2024-01-06T19:48:25.922" v="249" actId="478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Stuart Cameron" userId="2d8814cd2ea74dd5" providerId="LiveId" clId="{5E0350E3-28FB-2C44-BFD3-C92DF996C2FB}" dt="2024-01-06T19:48:31.148" v="252" actId="1076"/>
          <ac:picMkLst>
            <pc:docMk/>
            <pc:sldMk cId="0" sldId="260"/>
            <ac:picMk id="6" creationId="{8910F003-C129-483F-BB8B-CCBFAE9A001A}"/>
          </ac:picMkLst>
        </pc:picChg>
        <pc:picChg chg="del">
          <ac:chgData name="Stuart Cameron" userId="2d8814cd2ea74dd5" providerId="LiveId" clId="{5E0350E3-28FB-2C44-BFD3-C92DF996C2FB}" dt="2024-01-06T19:44:22.032" v="115" actId="478"/>
          <ac:picMkLst>
            <pc:docMk/>
            <pc:sldMk cId="0" sldId="260"/>
            <ac:picMk id="8" creationId="{00000000-0000-0000-0000-000000000000}"/>
          </ac:picMkLst>
        </pc:picChg>
      </pc:sldChg>
      <pc:sldChg chg="modSp mod">
        <pc:chgData name="Stuart Cameron" userId="2d8814cd2ea74dd5" providerId="LiveId" clId="{5E0350E3-28FB-2C44-BFD3-C92DF996C2FB}" dt="2024-01-06T19:19:06.520" v="54" actId="14100"/>
        <pc:sldMkLst>
          <pc:docMk/>
          <pc:sldMk cId="0" sldId="261"/>
        </pc:sldMkLst>
        <pc:spChg chg="mod">
          <ac:chgData name="Stuart Cameron" userId="2d8814cd2ea74dd5" providerId="LiveId" clId="{5E0350E3-28FB-2C44-BFD3-C92DF996C2FB}" dt="2024-01-06T19:19:01.029" v="53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19:06.520" v="54" actId="14100"/>
          <ac:spMkLst>
            <pc:docMk/>
            <pc:sldMk cId="0" sldId="261"/>
            <ac:spMk id="4" creationId="{00000000-0000-0000-0000-000000000000}"/>
          </ac:spMkLst>
        </pc:spChg>
      </pc:sldChg>
      <pc:sldChg chg="addSp modSp mod">
        <pc:chgData name="Stuart Cameron" userId="2d8814cd2ea74dd5" providerId="LiveId" clId="{5E0350E3-28FB-2C44-BFD3-C92DF996C2FB}" dt="2024-01-06T19:49:21.683" v="257" actId="1076"/>
        <pc:sldMkLst>
          <pc:docMk/>
          <pc:sldMk cId="0" sldId="262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62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18:06.510" v="11" actId="207"/>
          <ac:spMkLst>
            <pc:docMk/>
            <pc:sldMk cId="0" sldId="262"/>
            <ac:spMk id="3" creationId="{00000000-0000-0000-0000-000000000000}"/>
          </ac:spMkLst>
        </pc:spChg>
        <pc:picChg chg="add mod">
          <ac:chgData name="Stuart Cameron" userId="2d8814cd2ea74dd5" providerId="LiveId" clId="{5E0350E3-28FB-2C44-BFD3-C92DF996C2FB}" dt="2024-01-06T19:49:21.683" v="257" actId="1076"/>
          <ac:picMkLst>
            <pc:docMk/>
            <pc:sldMk cId="0" sldId="262"/>
            <ac:picMk id="1026" creationId="{0B7073F8-CF7F-97FD-C388-B7AA1F5DC31D}"/>
          </ac:picMkLst>
        </pc:picChg>
      </pc:sldChg>
      <pc:sldChg chg="modSp mod">
        <pc:chgData name="Stuart Cameron" userId="2d8814cd2ea74dd5" providerId="LiveId" clId="{5E0350E3-28FB-2C44-BFD3-C92DF996C2FB}" dt="2024-01-06T19:19:45.311" v="59"/>
        <pc:sldMkLst>
          <pc:docMk/>
          <pc:sldMk cId="0" sldId="263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63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18:12.343" v="12" actId="207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mod">
        <pc:chgData name="Stuart Cameron" userId="2d8814cd2ea74dd5" providerId="LiveId" clId="{5E0350E3-28FB-2C44-BFD3-C92DF996C2FB}" dt="2024-01-06T20:05:47.397" v="353" actId="1076"/>
        <pc:sldMkLst>
          <pc:docMk/>
          <pc:sldMk cId="0" sldId="265"/>
        </pc:sldMkLst>
        <pc:spChg chg="mod">
          <ac:chgData name="Stuart Cameron" userId="2d8814cd2ea74dd5" providerId="LiveId" clId="{5E0350E3-28FB-2C44-BFD3-C92DF996C2FB}" dt="2024-01-06T19:18:16.827" v="13" actId="207"/>
          <ac:spMkLst>
            <pc:docMk/>
            <pc:sldMk cId="0" sldId="265"/>
            <ac:spMk id="3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19:24.593" v="57" actId="1076"/>
          <ac:spMkLst>
            <pc:docMk/>
            <pc:sldMk cId="0" sldId="265"/>
            <ac:spMk id="4" creationId="{00000000-0000-0000-0000-000000000000}"/>
          </ac:spMkLst>
        </pc:spChg>
        <pc:picChg chg="del">
          <ac:chgData name="Stuart Cameron" userId="2d8814cd2ea74dd5" providerId="LiveId" clId="{5E0350E3-28FB-2C44-BFD3-C92DF996C2FB}" dt="2024-01-06T19:53:41.420" v="263" actId="478"/>
          <ac:picMkLst>
            <pc:docMk/>
            <pc:sldMk cId="0" sldId="265"/>
            <ac:picMk id="5" creationId="{00000000-0000-0000-0000-000000000000}"/>
          </ac:picMkLst>
        </pc:picChg>
        <pc:picChg chg="add mod">
          <ac:chgData name="Stuart Cameron" userId="2d8814cd2ea74dd5" providerId="LiveId" clId="{5E0350E3-28FB-2C44-BFD3-C92DF996C2FB}" dt="2024-01-06T20:05:47.397" v="353" actId="1076"/>
          <ac:picMkLst>
            <pc:docMk/>
            <pc:sldMk cId="0" sldId="265"/>
            <ac:picMk id="6" creationId="{C6ABB57D-9CD2-BC75-D778-A55E7B7676C1}"/>
          </ac:picMkLst>
        </pc:picChg>
        <pc:picChg chg="del mod">
          <ac:chgData name="Stuart Cameron" userId="2d8814cd2ea74dd5" providerId="LiveId" clId="{5E0350E3-28FB-2C44-BFD3-C92DF996C2FB}" dt="2024-01-06T20:05:40.610" v="349" actId="478"/>
          <ac:picMkLst>
            <pc:docMk/>
            <pc:sldMk cId="0" sldId="265"/>
            <ac:picMk id="7" creationId="{00000000-0000-0000-0000-000000000000}"/>
          </ac:picMkLst>
        </pc:picChg>
      </pc:sldChg>
      <pc:sldChg chg="delSp modSp mod">
        <pc:chgData name="Stuart Cameron" userId="2d8814cd2ea74dd5" providerId="LiveId" clId="{5E0350E3-28FB-2C44-BFD3-C92DF996C2FB}" dt="2024-01-06T19:54:58.519" v="265" actId="1076"/>
        <pc:sldMkLst>
          <pc:docMk/>
          <pc:sldMk cId="0" sldId="266"/>
        </pc:sldMkLst>
        <pc:spChg chg="mod">
          <ac:chgData name="Stuart Cameron" userId="2d8814cd2ea74dd5" providerId="LiveId" clId="{5E0350E3-28FB-2C44-BFD3-C92DF996C2FB}" dt="2024-01-06T19:19:51.929" v="61" actId="207"/>
          <ac:spMkLst>
            <pc:docMk/>
            <pc:sldMk cId="0" sldId="266"/>
            <ac:spMk id="3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19:58.714" v="64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20:10.631" v="66" actId="1076"/>
          <ac:spMkLst>
            <pc:docMk/>
            <pc:sldMk cId="0" sldId="266"/>
            <ac:spMk id="5" creationId="{00000000-0000-0000-0000-000000000000}"/>
          </ac:spMkLst>
        </pc:spChg>
        <pc:grpChg chg="del">
          <ac:chgData name="Stuart Cameron" userId="2d8814cd2ea74dd5" providerId="LiveId" clId="{5E0350E3-28FB-2C44-BFD3-C92DF996C2FB}" dt="2024-01-06T19:54:55.468" v="264" actId="478"/>
          <ac:grpSpMkLst>
            <pc:docMk/>
            <pc:sldMk cId="0" sldId="266"/>
            <ac:grpSpMk id="6" creationId="{00000000-0000-0000-0000-000000000000}"/>
          </ac:grpSpMkLst>
        </pc:grpChg>
        <pc:picChg chg="del">
          <ac:chgData name="Stuart Cameron" userId="2d8814cd2ea74dd5" providerId="LiveId" clId="{5E0350E3-28FB-2C44-BFD3-C92DF996C2FB}" dt="2024-01-06T19:19:48.016" v="60" actId="478"/>
          <ac:picMkLst>
            <pc:docMk/>
            <pc:sldMk cId="0" sldId="266"/>
            <ac:picMk id="2" creationId="{00000000-0000-0000-0000-000000000000}"/>
          </ac:picMkLst>
        </pc:picChg>
        <pc:picChg chg="mod topLvl">
          <ac:chgData name="Stuart Cameron" userId="2d8814cd2ea74dd5" providerId="LiveId" clId="{5E0350E3-28FB-2C44-BFD3-C92DF996C2FB}" dt="2024-01-06T19:54:58.519" v="265" actId="1076"/>
          <ac:picMkLst>
            <pc:docMk/>
            <pc:sldMk cId="0" sldId="266"/>
            <ac:picMk id="8" creationId="{00000000-0000-0000-0000-000000000000}"/>
          </ac:picMkLst>
        </pc:picChg>
        <pc:picChg chg="del topLvl">
          <ac:chgData name="Stuart Cameron" userId="2d8814cd2ea74dd5" providerId="LiveId" clId="{5E0350E3-28FB-2C44-BFD3-C92DF996C2FB}" dt="2024-01-06T19:54:55.468" v="264" actId="478"/>
          <ac:picMkLst>
            <pc:docMk/>
            <pc:sldMk cId="0" sldId="266"/>
            <ac:picMk id="9" creationId="{00000000-0000-0000-0000-000000000000}"/>
          </ac:picMkLst>
        </pc:picChg>
      </pc:sldChg>
      <pc:sldChg chg="delSp modSp mod">
        <pc:chgData name="Stuart Cameron" userId="2d8814cd2ea74dd5" providerId="LiveId" clId="{5E0350E3-28FB-2C44-BFD3-C92DF996C2FB}" dt="2024-01-06T19:55:49.988" v="270" actId="14100"/>
        <pc:sldMkLst>
          <pc:docMk/>
          <pc:sldMk cId="0" sldId="267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67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20:29.494" v="72" actId="207"/>
          <ac:spMkLst>
            <pc:docMk/>
            <pc:sldMk cId="0" sldId="267"/>
            <ac:spMk id="3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55:49.988" v="270" actId="14100"/>
          <ac:spMkLst>
            <pc:docMk/>
            <pc:sldMk cId="0" sldId="267"/>
            <ac:spMk id="4" creationId="{00000000-0000-0000-0000-000000000000}"/>
          </ac:spMkLst>
        </pc:spChg>
        <pc:picChg chg="del mod">
          <ac:chgData name="Stuart Cameron" userId="2d8814cd2ea74dd5" providerId="LiveId" clId="{5E0350E3-28FB-2C44-BFD3-C92DF996C2FB}" dt="2024-01-06T19:55:28.970" v="266" actId="478"/>
          <ac:picMkLst>
            <pc:docMk/>
            <pc:sldMk cId="0" sldId="267"/>
            <ac:picMk id="5" creationId="{00000000-0000-0000-0000-000000000000}"/>
          </ac:picMkLst>
        </pc:picChg>
        <pc:picChg chg="del mod">
          <ac:chgData name="Stuart Cameron" userId="2d8814cd2ea74dd5" providerId="LiveId" clId="{5E0350E3-28FB-2C44-BFD3-C92DF996C2FB}" dt="2024-01-06T19:55:31.346" v="267" actId="478"/>
          <ac:picMkLst>
            <pc:docMk/>
            <pc:sldMk cId="0" sldId="267"/>
            <ac:picMk id="6" creationId="{00000000-0000-0000-0000-000000000000}"/>
          </ac:picMkLst>
        </pc:picChg>
      </pc:sldChg>
      <pc:sldChg chg="addSp delSp modSp mod">
        <pc:chgData name="Stuart Cameron" userId="2d8814cd2ea74dd5" providerId="LiveId" clId="{5E0350E3-28FB-2C44-BFD3-C92DF996C2FB}" dt="2024-01-06T20:01:38.354" v="330" actId="1076"/>
        <pc:sldMkLst>
          <pc:docMk/>
          <pc:sldMk cId="0" sldId="268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68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20:37.410" v="73" actId="207"/>
          <ac:spMkLst>
            <pc:docMk/>
            <pc:sldMk cId="0" sldId="268"/>
            <ac:spMk id="3" creationId="{00000000-0000-0000-0000-000000000000}"/>
          </ac:spMkLst>
        </pc:spChg>
        <pc:spChg chg="add">
          <ac:chgData name="Stuart Cameron" userId="2d8814cd2ea74dd5" providerId="LiveId" clId="{5E0350E3-28FB-2C44-BFD3-C92DF996C2FB}" dt="2024-01-06T19:58:52.475" v="296" actId="11529"/>
          <ac:spMkLst>
            <pc:docMk/>
            <pc:sldMk cId="0" sldId="268"/>
            <ac:spMk id="5" creationId="{88D322A5-438A-A6BD-E5B3-957157CDD0AA}"/>
          </ac:spMkLst>
        </pc:spChg>
        <pc:spChg chg="add mod">
          <ac:chgData name="Stuart Cameron" userId="2d8814cd2ea74dd5" providerId="LiveId" clId="{5E0350E3-28FB-2C44-BFD3-C92DF996C2FB}" dt="2024-01-06T19:59:03.718" v="298" actId="1076"/>
          <ac:spMkLst>
            <pc:docMk/>
            <pc:sldMk cId="0" sldId="268"/>
            <ac:spMk id="8" creationId="{39FFD049-CC24-2F9F-A3BA-532596296C99}"/>
          </ac:spMkLst>
        </pc:spChg>
        <pc:spChg chg="add mod">
          <ac:chgData name="Stuart Cameron" userId="2d8814cd2ea74dd5" providerId="LiveId" clId="{5E0350E3-28FB-2C44-BFD3-C92DF996C2FB}" dt="2024-01-06T19:59:14.069" v="300" actId="1076"/>
          <ac:spMkLst>
            <pc:docMk/>
            <pc:sldMk cId="0" sldId="268"/>
            <ac:spMk id="9" creationId="{29844EBD-1759-5CAD-7B1B-12067EA6A50C}"/>
          </ac:spMkLst>
        </pc:spChg>
        <pc:spChg chg="add mod">
          <ac:chgData name="Stuart Cameron" userId="2d8814cd2ea74dd5" providerId="LiveId" clId="{5E0350E3-28FB-2C44-BFD3-C92DF996C2FB}" dt="2024-01-06T19:59:19.036" v="302" actId="1076"/>
          <ac:spMkLst>
            <pc:docMk/>
            <pc:sldMk cId="0" sldId="268"/>
            <ac:spMk id="10" creationId="{78C35588-78BA-74F2-20A3-620CD902F39C}"/>
          </ac:spMkLst>
        </pc:spChg>
        <pc:spChg chg="add mod">
          <ac:chgData name="Stuart Cameron" userId="2d8814cd2ea74dd5" providerId="LiveId" clId="{5E0350E3-28FB-2C44-BFD3-C92DF996C2FB}" dt="2024-01-06T20:01:22.349" v="326" actId="1076"/>
          <ac:spMkLst>
            <pc:docMk/>
            <pc:sldMk cId="0" sldId="268"/>
            <ac:spMk id="11" creationId="{0DCD1B63-8ABC-5350-7431-911BEBDDB1E9}"/>
          </ac:spMkLst>
        </pc:spChg>
        <pc:spChg chg="add mod">
          <ac:chgData name="Stuart Cameron" userId="2d8814cd2ea74dd5" providerId="LiveId" clId="{5E0350E3-28FB-2C44-BFD3-C92DF996C2FB}" dt="2024-01-06T19:59:31.363" v="306" actId="1076"/>
          <ac:spMkLst>
            <pc:docMk/>
            <pc:sldMk cId="0" sldId="268"/>
            <ac:spMk id="12" creationId="{0E10291E-7A43-5561-7466-FA93787C3DB7}"/>
          </ac:spMkLst>
        </pc:spChg>
        <pc:spChg chg="add mod">
          <ac:chgData name="Stuart Cameron" userId="2d8814cd2ea74dd5" providerId="LiveId" clId="{5E0350E3-28FB-2C44-BFD3-C92DF996C2FB}" dt="2024-01-06T19:59:38.873" v="309" actId="1076"/>
          <ac:spMkLst>
            <pc:docMk/>
            <pc:sldMk cId="0" sldId="268"/>
            <ac:spMk id="13" creationId="{1575F0E2-C9B4-2D6A-1033-3013E30B2B3B}"/>
          </ac:spMkLst>
        </pc:spChg>
        <pc:spChg chg="add mod">
          <ac:chgData name="Stuart Cameron" userId="2d8814cd2ea74dd5" providerId="LiveId" clId="{5E0350E3-28FB-2C44-BFD3-C92DF996C2FB}" dt="2024-01-06T20:01:22.349" v="326" actId="1076"/>
          <ac:spMkLst>
            <pc:docMk/>
            <pc:sldMk cId="0" sldId="268"/>
            <ac:spMk id="14" creationId="{CC1AE2F5-AFAF-E2A9-76C0-C4B885F4B15B}"/>
          </ac:spMkLst>
        </pc:spChg>
        <pc:spChg chg="add mod">
          <ac:chgData name="Stuart Cameron" userId="2d8814cd2ea74dd5" providerId="LiveId" clId="{5E0350E3-28FB-2C44-BFD3-C92DF996C2FB}" dt="2024-01-06T20:01:22.349" v="326" actId="1076"/>
          <ac:spMkLst>
            <pc:docMk/>
            <pc:sldMk cId="0" sldId="268"/>
            <ac:spMk id="15" creationId="{55EB103C-9C02-67A5-952C-29B8DCBF4D81}"/>
          </ac:spMkLst>
        </pc:spChg>
        <pc:spChg chg="add mod">
          <ac:chgData name="Stuart Cameron" userId="2d8814cd2ea74dd5" providerId="LiveId" clId="{5E0350E3-28FB-2C44-BFD3-C92DF996C2FB}" dt="2024-01-06T20:01:22.349" v="326" actId="1076"/>
          <ac:spMkLst>
            <pc:docMk/>
            <pc:sldMk cId="0" sldId="268"/>
            <ac:spMk id="16" creationId="{D9892E89-2925-55D1-C26B-AB3AADBBBA8C}"/>
          </ac:spMkLst>
        </pc:spChg>
        <pc:spChg chg="add mod">
          <ac:chgData name="Stuart Cameron" userId="2d8814cd2ea74dd5" providerId="LiveId" clId="{5E0350E3-28FB-2C44-BFD3-C92DF996C2FB}" dt="2024-01-06T20:01:22.349" v="326" actId="1076"/>
          <ac:spMkLst>
            <pc:docMk/>
            <pc:sldMk cId="0" sldId="268"/>
            <ac:spMk id="17" creationId="{FF9D43D9-D84B-BB3A-763F-8079D6305646}"/>
          </ac:spMkLst>
        </pc:spChg>
        <pc:spChg chg="add mod">
          <ac:chgData name="Stuart Cameron" userId="2d8814cd2ea74dd5" providerId="LiveId" clId="{5E0350E3-28FB-2C44-BFD3-C92DF996C2FB}" dt="2024-01-06T20:01:22.349" v="326" actId="1076"/>
          <ac:spMkLst>
            <pc:docMk/>
            <pc:sldMk cId="0" sldId="268"/>
            <ac:spMk id="18" creationId="{14C98DFF-AE8D-2560-1AAF-3B26880D5FBA}"/>
          </ac:spMkLst>
        </pc:spChg>
        <pc:spChg chg="add mod">
          <ac:chgData name="Stuart Cameron" userId="2d8814cd2ea74dd5" providerId="LiveId" clId="{5E0350E3-28FB-2C44-BFD3-C92DF996C2FB}" dt="2024-01-06T20:01:29.767" v="328" actId="1076"/>
          <ac:spMkLst>
            <pc:docMk/>
            <pc:sldMk cId="0" sldId="268"/>
            <ac:spMk id="19" creationId="{00E52017-0F35-824A-FADD-539B2CBAB4FB}"/>
          </ac:spMkLst>
        </pc:spChg>
        <pc:spChg chg="add mod">
          <ac:chgData name="Stuart Cameron" userId="2d8814cd2ea74dd5" providerId="LiveId" clId="{5E0350E3-28FB-2C44-BFD3-C92DF996C2FB}" dt="2024-01-06T20:01:38.354" v="330" actId="1076"/>
          <ac:spMkLst>
            <pc:docMk/>
            <pc:sldMk cId="0" sldId="268"/>
            <ac:spMk id="20" creationId="{AAFF7775-F5FF-AF33-3B49-200920CE3BE2}"/>
          </ac:spMkLst>
        </pc:spChg>
        <pc:picChg chg="del">
          <ac:chgData name="Stuart Cameron" userId="2d8814cd2ea74dd5" providerId="LiveId" clId="{5E0350E3-28FB-2C44-BFD3-C92DF996C2FB}" dt="2024-01-06T19:55:59.809" v="272" actId="478"/>
          <ac:picMkLst>
            <pc:docMk/>
            <pc:sldMk cId="0" sldId="268"/>
            <ac:picMk id="6" creationId="{00000000-0000-0000-0000-000000000000}"/>
          </ac:picMkLst>
        </pc:picChg>
        <pc:picChg chg="del">
          <ac:chgData name="Stuart Cameron" userId="2d8814cd2ea74dd5" providerId="LiveId" clId="{5E0350E3-28FB-2C44-BFD3-C92DF996C2FB}" dt="2024-01-06T19:55:58.662" v="271" actId="478"/>
          <ac:picMkLst>
            <pc:docMk/>
            <pc:sldMk cId="0" sldId="268"/>
            <ac:picMk id="7" creationId="{00000000-0000-0000-0000-000000000000}"/>
          </ac:picMkLst>
        </pc:picChg>
        <pc:picChg chg="add mod">
          <ac:chgData name="Stuart Cameron" userId="2d8814cd2ea74dd5" providerId="LiveId" clId="{5E0350E3-28FB-2C44-BFD3-C92DF996C2FB}" dt="2024-01-06T19:58:16.238" v="295" actId="1076"/>
          <ac:picMkLst>
            <pc:docMk/>
            <pc:sldMk cId="0" sldId="268"/>
            <ac:picMk id="2050" creationId="{3C83F41A-32D6-DF14-2573-E9D665C3D3F9}"/>
          </ac:picMkLst>
        </pc:picChg>
        <pc:picChg chg="add del mod">
          <ac:chgData name="Stuart Cameron" userId="2d8814cd2ea74dd5" providerId="LiveId" clId="{5E0350E3-28FB-2C44-BFD3-C92DF996C2FB}" dt="2024-01-06T19:58:13.126" v="293" actId="478"/>
          <ac:picMkLst>
            <pc:docMk/>
            <pc:sldMk cId="0" sldId="268"/>
            <ac:picMk id="2052" creationId="{4D1A5AD6-DADB-0B39-9290-EE546127C280}"/>
          </ac:picMkLst>
        </pc:picChg>
      </pc:sldChg>
      <pc:sldChg chg="delSp modSp mod">
        <pc:chgData name="Stuart Cameron" userId="2d8814cd2ea74dd5" providerId="LiveId" clId="{5E0350E3-28FB-2C44-BFD3-C92DF996C2FB}" dt="2024-01-06T20:02:49.038" v="345" actId="12"/>
        <pc:sldMkLst>
          <pc:docMk/>
          <pc:sldMk cId="0" sldId="269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69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20:49.411" v="74" actId="207"/>
          <ac:spMkLst>
            <pc:docMk/>
            <pc:sldMk cId="0" sldId="269"/>
            <ac:spMk id="3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20:02:49.038" v="345" actId="12"/>
          <ac:spMkLst>
            <pc:docMk/>
            <pc:sldMk cId="0" sldId="269"/>
            <ac:spMk id="4" creationId="{00000000-0000-0000-0000-000000000000}"/>
          </ac:spMkLst>
        </pc:spChg>
        <pc:grpChg chg="del mod">
          <ac:chgData name="Stuart Cameron" userId="2d8814cd2ea74dd5" providerId="LiveId" clId="{5E0350E3-28FB-2C44-BFD3-C92DF996C2FB}" dt="2024-01-06T20:01:56.995" v="334" actId="478"/>
          <ac:grpSpMkLst>
            <pc:docMk/>
            <pc:sldMk cId="0" sldId="269"/>
            <ac:grpSpMk id="7" creationId="{00000000-0000-0000-0000-000000000000}"/>
          </ac:grpSpMkLst>
        </pc:grpChg>
        <pc:picChg chg="del mod">
          <ac:chgData name="Stuart Cameron" userId="2d8814cd2ea74dd5" providerId="LiveId" clId="{5E0350E3-28FB-2C44-BFD3-C92DF996C2FB}" dt="2024-01-06T20:01:46.342" v="332" actId="478"/>
          <ac:picMkLst>
            <pc:docMk/>
            <pc:sldMk cId="0" sldId="269"/>
            <ac:picMk id="6" creationId="{00000000-0000-0000-0000-000000000000}"/>
          </ac:picMkLst>
        </pc:picChg>
        <pc:picChg chg="del topLvl">
          <ac:chgData name="Stuart Cameron" userId="2d8814cd2ea74dd5" providerId="LiveId" clId="{5E0350E3-28FB-2C44-BFD3-C92DF996C2FB}" dt="2024-01-06T20:01:56.995" v="334" actId="478"/>
          <ac:picMkLst>
            <pc:docMk/>
            <pc:sldMk cId="0" sldId="269"/>
            <ac:picMk id="8" creationId="{00000000-0000-0000-0000-000000000000}"/>
          </ac:picMkLst>
        </pc:picChg>
        <pc:picChg chg="del mod topLvl">
          <ac:chgData name="Stuart Cameron" userId="2d8814cd2ea74dd5" providerId="LiveId" clId="{5E0350E3-28FB-2C44-BFD3-C92DF996C2FB}" dt="2024-01-06T20:02:20.906" v="338" actId="478"/>
          <ac:picMkLst>
            <pc:docMk/>
            <pc:sldMk cId="0" sldId="269"/>
            <ac:picMk id="9" creationId="{00000000-0000-0000-0000-000000000000}"/>
          </ac:picMkLst>
        </pc:picChg>
      </pc:sldChg>
      <pc:sldChg chg="modSp mod">
        <pc:chgData name="Stuart Cameron" userId="2d8814cd2ea74dd5" providerId="LiveId" clId="{5E0350E3-28FB-2C44-BFD3-C92DF996C2FB}" dt="2024-01-06T19:20:58.211" v="75" actId="207"/>
        <pc:sldMkLst>
          <pc:docMk/>
          <pc:sldMk cId="0" sldId="270"/>
        </pc:sldMkLst>
        <pc:spChg chg="mod">
          <ac:chgData name="Stuart Cameron" userId="2d8814cd2ea74dd5" providerId="LiveId" clId="{5E0350E3-28FB-2C44-BFD3-C92DF996C2FB}" dt="2024-01-06T19:20:58.211" v="75" actId="207"/>
          <ac:spMkLst>
            <pc:docMk/>
            <pc:sldMk cId="0" sldId="270"/>
            <ac:spMk id="3" creationId="{00000000-0000-0000-0000-000000000000}"/>
          </ac:spMkLst>
        </pc:spChg>
      </pc:sldChg>
      <pc:sldChg chg="addSp delSp modSp mod">
        <pc:chgData name="Stuart Cameron" userId="2d8814cd2ea74dd5" providerId="LiveId" clId="{5E0350E3-28FB-2C44-BFD3-C92DF996C2FB}" dt="2024-01-06T20:10:43.328" v="403" actId="1076"/>
        <pc:sldMkLst>
          <pc:docMk/>
          <pc:sldMk cId="0" sldId="271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71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21:06.863" v="77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21:15.181" v="80" actId="1076"/>
          <ac:spMkLst>
            <pc:docMk/>
            <pc:sldMk cId="0" sldId="271"/>
            <ac:spMk id="4" creationId="{00000000-0000-0000-0000-000000000000}"/>
          </ac:spMkLst>
        </pc:spChg>
        <pc:spChg chg="add mod">
          <ac:chgData name="Stuart Cameron" userId="2d8814cd2ea74dd5" providerId="LiveId" clId="{5E0350E3-28FB-2C44-BFD3-C92DF996C2FB}" dt="2024-01-06T20:10:43.328" v="403" actId="1076"/>
          <ac:spMkLst>
            <pc:docMk/>
            <pc:sldMk cId="0" sldId="271"/>
            <ac:spMk id="9" creationId="{02B88BC1-B3D1-2CA1-EE70-A8F52232D666}"/>
          </ac:spMkLst>
        </pc:spChg>
        <pc:picChg chg="del mod">
          <ac:chgData name="Stuart Cameron" userId="2d8814cd2ea74dd5" providerId="LiveId" clId="{5E0350E3-28FB-2C44-BFD3-C92DF996C2FB}" dt="2024-01-06T19:21:23.896" v="83" actId="478"/>
          <ac:picMkLst>
            <pc:docMk/>
            <pc:sldMk cId="0" sldId="271"/>
            <ac:picMk id="5" creationId="{00000000-0000-0000-0000-000000000000}"/>
          </ac:picMkLst>
        </pc:picChg>
        <pc:picChg chg="add mod">
          <ac:chgData name="Stuart Cameron" userId="2d8814cd2ea74dd5" providerId="LiveId" clId="{5E0350E3-28FB-2C44-BFD3-C92DF996C2FB}" dt="2024-01-06T20:06:54.014" v="356" actId="1076"/>
          <ac:picMkLst>
            <pc:docMk/>
            <pc:sldMk cId="0" sldId="271"/>
            <ac:picMk id="6" creationId="{853EC262-4307-8553-2A91-F06962FE9361}"/>
          </ac:picMkLst>
        </pc:picChg>
        <pc:picChg chg="add mod">
          <ac:chgData name="Stuart Cameron" userId="2d8814cd2ea74dd5" providerId="LiveId" clId="{5E0350E3-28FB-2C44-BFD3-C92DF996C2FB}" dt="2024-01-06T20:07:32.665" v="362" actId="1076"/>
          <ac:picMkLst>
            <pc:docMk/>
            <pc:sldMk cId="0" sldId="271"/>
            <ac:picMk id="7" creationId="{F049318A-654F-A048-92E3-3B5C4A1472C7}"/>
          </ac:picMkLst>
        </pc:picChg>
        <pc:picChg chg="add mod">
          <ac:chgData name="Stuart Cameron" userId="2d8814cd2ea74dd5" providerId="LiveId" clId="{5E0350E3-28FB-2C44-BFD3-C92DF996C2FB}" dt="2024-01-06T20:06:59.764" v="358" actId="1076"/>
          <ac:picMkLst>
            <pc:docMk/>
            <pc:sldMk cId="0" sldId="271"/>
            <ac:picMk id="3074" creationId="{6368A7CD-2301-C8CD-AB2E-8F69EB32C478}"/>
          </ac:picMkLst>
        </pc:picChg>
        <pc:picChg chg="add mod">
          <ac:chgData name="Stuart Cameron" userId="2d8814cd2ea74dd5" providerId="LiveId" clId="{5E0350E3-28FB-2C44-BFD3-C92DF996C2FB}" dt="2024-01-06T20:09:53.344" v="370" actId="1076"/>
          <ac:picMkLst>
            <pc:docMk/>
            <pc:sldMk cId="0" sldId="271"/>
            <ac:picMk id="3076" creationId="{C0CF5664-0CB8-CCCB-50A8-8BC306CCC939}"/>
          </ac:picMkLst>
        </pc:picChg>
      </pc:sldChg>
      <pc:sldChg chg="modSp mod">
        <pc:chgData name="Stuart Cameron" userId="2d8814cd2ea74dd5" providerId="LiveId" clId="{5E0350E3-28FB-2C44-BFD3-C92DF996C2FB}" dt="2024-01-06T20:11:40.731" v="452" actId="14100"/>
        <pc:sldMkLst>
          <pc:docMk/>
          <pc:sldMk cId="0" sldId="272"/>
        </pc:sldMkLst>
        <pc:spChg chg="mod">
          <ac:chgData name="Stuart Cameron" userId="2d8814cd2ea74dd5" providerId="LiveId" clId="{5E0350E3-28FB-2C44-BFD3-C92DF996C2FB}" dt="2024-01-06T19:19:45.311" v="59"/>
          <ac:spMkLst>
            <pc:docMk/>
            <pc:sldMk cId="0" sldId="272"/>
            <ac:spMk id="2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19:21:29.026" v="84" actId="207"/>
          <ac:spMkLst>
            <pc:docMk/>
            <pc:sldMk cId="0" sldId="272"/>
            <ac:spMk id="3" creationId="{00000000-0000-0000-0000-000000000000}"/>
          </ac:spMkLst>
        </pc:spChg>
        <pc:spChg chg="mod">
          <ac:chgData name="Stuart Cameron" userId="2d8814cd2ea74dd5" providerId="LiveId" clId="{5E0350E3-28FB-2C44-BFD3-C92DF996C2FB}" dt="2024-01-06T20:11:40.731" v="452" actId="14100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Stuart Cameron" userId="2d8814cd2ea74dd5" providerId="LiveId" clId="{5E0350E3-28FB-2C44-BFD3-C92DF996C2FB}" dt="2024-01-06T19:21:45.910" v="87" actId="207"/>
        <pc:sldMkLst>
          <pc:docMk/>
          <pc:sldMk cId="0" sldId="273"/>
        </pc:sldMkLst>
        <pc:spChg chg="mod">
          <ac:chgData name="Stuart Cameron" userId="2d8814cd2ea74dd5" providerId="LiveId" clId="{5E0350E3-28FB-2C44-BFD3-C92DF996C2FB}" dt="2024-01-06T19:21:45.910" v="87" actId="207"/>
          <ac:spMkLst>
            <pc:docMk/>
            <pc:sldMk cId="0" sldId="273"/>
            <ac:spMk id="3" creationId="{00000000-0000-0000-0000-000000000000}"/>
          </ac:spMkLst>
        </pc:spChg>
      </pc:sldChg>
      <pc:sldChg chg="addSp delSp modSp mod">
        <pc:chgData name="Stuart Cameron" userId="2d8814cd2ea74dd5" providerId="LiveId" clId="{5E0350E3-28FB-2C44-BFD3-C92DF996C2FB}" dt="2024-01-06T20:13:10.611" v="480" actId="1076"/>
        <pc:sldMkLst>
          <pc:docMk/>
          <pc:sldMk cId="1924629691" sldId="274"/>
        </pc:sldMkLst>
        <pc:spChg chg="mod">
          <ac:chgData name="Stuart Cameron" userId="2d8814cd2ea74dd5" providerId="LiveId" clId="{5E0350E3-28FB-2C44-BFD3-C92DF996C2FB}" dt="2024-01-06T20:12:48.077" v="474" actId="1076"/>
          <ac:spMkLst>
            <pc:docMk/>
            <pc:sldMk cId="1924629691" sldId="274"/>
            <ac:spMk id="4" creationId="{DE635DA2-07E3-3BA1-9710-8E77C7345178}"/>
          </ac:spMkLst>
        </pc:spChg>
        <pc:spChg chg="mod">
          <ac:chgData name="Stuart Cameron" userId="2d8814cd2ea74dd5" providerId="LiveId" clId="{5E0350E3-28FB-2C44-BFD3-C92DF996C2FB}" dt="2024-01-06T20:12:57.444" v="477" actId="1076"/>
          <ac:spMkLst>
            <pc:docMk/>
            <pc:sldMk cId="1924629691" sldId="274"/>
            <ac:spMk id="5" creationId="{2DE04782-D161-EE8A-78B1-149D7600A997}"/>
          </ac:spMkLst>
        </pc:spChg>
        <pc:picChg chg="add mod">
          <ac:chgData name="Stuart Cameron" userId="2d8814cd2ea74dd5" providerId="LiveId" clId="{5E0350E3-28FB-2C44-BFD3-C92DF996C2FB}" dt="2024-01-06T20:13:02.444" v="478" actId="1076"/>
          <ac:picMkLst>
            <pc:docMk/>
            <pc:sldMk cId="1924629691" sldId="274"/>
            <ac:picMk id="3" creationId="{BBF47D98-45EA-B063-0A64-C82BE1642C9E}"/>
          </ac:picMkLst>
        </pc:picChg>
        <pc:picChg chg="add del mod">
          <ac:chgData name="Stuart Cameron" userId="2d8814cd2ea74dd5" providerId="LiveId" clId="{5E0350E3-28FB-2C44-BFD3-C92DF996C2FB}" dt="2024-01-06T19:44:10.922" v="114" actId="21"/>
          <ac:picMkLst>
            <pc:docMk/>
            <pc:sldMk cId="1924629691" sldId="274"/>
            <ac:picMk id="7" creationId="{6571A4EF-C914-79F5-574D-28B21788DC21}"/>
          </ac:picMkLst>
        </pc:picChg>
        <pc:picChg chg="add mod">
          <ac:chgData name="Stuart Cameron" userId="2d8814cd2ea74dd5" providerId="LiveId" clId="{5E0350E3-28FB-2C44-BFD3-C92DF996C2FB}" dt="2024-01-06T20:13:10.611" v="480" actId="1076"/>
          <ac:picMkLst>
            <pc:docMk/>
            <pc:sldMk cId="1924629691" sldId="274"/>
            <ac:picMk id="9" creationId="{F56940BC-1710-D40A-1223-2E7399884D05}"/>
          </ac:picMkLst>
        </pc:picChg>
      </pc:sldChg>
      <pc:sldChg chg="modSp mod ord">
        <pc:chgData name="Stuart Cameron" userId="2d8814cd2ea74dd5" providerId="LiveId" clId="{5E0350E3-28FB-2C44-BFD3-C92DF996C2FB}" dt="2024-01-06T19:50:07.807" v="258" actId="20578"/>
        <pc:sldMkLst>
          <pc:docMk/>
          <pc:sldMk cId="3835357616" sldId="275"/>
        </pc:sldMkLst>
        <pc:spChg chg="mod">
          <ac:chgData name="Stuart Cameron" userId="2d8814cd2ea74dd5" providerId="LiveId" clId="{5E0350E3-28FB-2C44-BFD3-C92DF996C2FB}" dt="2024-01-06T19:17:33.143" v="7" actId="207"/>
          <ac:spMkLst>
            <pc:docMk/>
            <pc:sldMk cId="3835357616" sldId="275"/>
            <ac:spMk id="3" creationId="{00000000-0000-0000-0000-000000000000}"/>
          </ac:spMkLst>
        </pc:spChg>
      </pc:sldChg>
      <pc:sldChg chg="modSp new mod">
        <pc:chgData name="Stuart Cameron" userId="2d8814cd2ea74dd5" providerId="LiveId" clId="{5E0350E3-28FB-2C44-BFD3-C92DF996C2FB}" dt="2024-01-06T20:16:26.431" v="860" actId="20577"/>
        <pc:sldMkLst>
          <pc:docMk/>
          <pc:sldMk cId="2703872169" sldId="276"/>
        </pc:sldMkLst>
        <pc:spChg chg="mod">
          <ac:chgData name="Stuart Cameron" userId="2d8814cd2ea74dd5" providerId="LiveId" clId="{5E0350E3-28FB-2C44-BFD3-C92DF996C2FB}" dt="2024-01-06T20:13:52.680" v="490" actId="20577"/>
          <ac:spMkLst>
            <pc:docMk/>
            <pc:sldMk cId="2703872169" sldId="276"/>
            <ac:spMk id="2" creationId="{B99F2468-FCB9-BDA8-49C8-FC3DA663A629}"/>
          </ac:spMkLst>
        </pc:spChg>
        <pc:spChg chg="mod">
          <ac:chgData name="Stuart Cameron" userId="2d8814cd2ea74dd5" providerId="LiveId" clId="{5E0350E3-28FB-2C44-BFD3-C92DF996C2FB}" dt="2024-01-06T20:16:26.431" v="860" actId="20577"/>
          <ac:spMkLst>
            <pc:docMk/>
            <pc:sldMk cId="2703872169" sldId="276"/>
            <ac:spMk id="3" creationId="{20B8A192-AC00-1912-477D-7749102459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8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6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59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72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8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2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7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6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2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9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7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chemeClr val="accent2"/>
                </a:solidFill>
              </a:rPr>
              <a:t>Early Years </a:t>
            </a:r>
            <a:br>
              <a:rPr lang="en-US" altLang="en-US" sz="4800" dirty="0">
                <a:solidFill>
                  <a:schemeClr val="accent2"/>
                </a:solidFill>
              </a:rPr>
            </a:br>
            <a:r>
              <a:rPr lang="en-US" altLang="en-US" sz="4800" dirty="0" err="1" smtClean="0">
                <a:solidFill>
                  <a:schemeClr val="accent2"/>
                </a:solidFill>
              </a:rPr>
              <a:t>Maths</a:t>
            </a:r>
            <a:r>
              <a:rPr lang="en-US" altLang="en-US" sz="4800" dirty="0" smtClean="0">
                <a:solidFill>
                  <a:schemeClr val="accent2"/>
                </a:solidFill>
              </a:rPr>
              <a:t> </a:t>
            </a:r>
            <a:r>
              <a:rPr lang="en-US" altLang="en-US" sz="4800" dirty="0">
                <a:solidFill>
                  <a:schemeClr val="accent2"/>
                </a:solidFill>
              </a:rPr>
              <a:t>Meeting for Parents </a:t>
            </a:r>
            <a:r>
              <a:rPr lang="en-US" altLang="en-US" sz="4800" dirty="0" smtClean="0">
                <a:solidFill>
                  <a:schemeClr val="accent2"/>
                </a:solidFill>
              </a:rPr>
              <a:t>January 2024</a:t>
            </a:r>
            <a:endParaRPr lang="en-GB" sz="4800" dirty="0"/>
          </a:p>
        </p:txBody>
      </p:sp>
      <p:pic>
        <p:nvPicPr>
          <p:cNvPr id="6" name="Picture 4" descr="Castle_Hill_Inf_Logo_Silver_no_word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28797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10358120" cy="99527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ELG:</a:t>
            </a:r>
            <a:r>
              <a:rPr spc="-30" dirty="0"/>
              <a:t> </a:t>
            </a:r>
            <a:r>
              <a:rPr dirty="0"/>
              <a:t>Numerical</a:t>
            </a:r>
            <a:r>
              <a:rPr spc="-30" dirty="0"/>
              <a:t> </a:t>
            </a:r>
            <a:r>
              <a:rPr spc="-10" dirty="0"/>
              <a:t>Pattern</a:t>
            </a:r>
            <a:r>
              <a:rPr lang="en-GB" spc="-10" dirty="0"/>
              <a:t>s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838200" y="1825751"/>
            <a:ext cx="10515600" cy="4723130"/>
          </a:xfrm>
          <a:custGeom>
            <a:avLst/>
            <a:gdLst/>
            <a:ahLst/>
            <a:cxnLst/>
            <a:rect l="l" t="t" r="r" b="b"/>
            <a:pathLst>
              <a:path w="10515600" h="4723130">
                <a:moveTo>
                  <a:pt x="10515600" y="0"/>
                </a:moveTo>
                <a:lnTo>
                  <a:pt x="0" y="0"/>
                </a:lnTo>
                <a:lnTo>
                  <a:pt x="0" y="4722876"/>
                </a:lnTo>
                <a:lnTo>
                  <a:pt x="10515600" y="4722876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717547"/>
            <a:ext cx="10170160" cy="4544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at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expected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level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development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will:</a:t>
            </a:r>
            <a:endParaRPr sz="2800" dirty="0">
              <a:latin typeface="Comic Sans MS"/>
              <a:cs typeface="Comic Sans MS"/>
            </a:endParaRPr>
          </a:p>
          <a:p>
            <a:pPr marL="241300" marR="460375" indent="-229235">
              <a:lnSpc>
                <a:spcPts val="2690"/>
              </a:lnSpc>
              <a:spcBef>
                <a:spcPts val="975"/>
              </a:spcBef>
              <a:buChar char="-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Verbally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count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beyond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20,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recognising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pattern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the </a:t>
            </a:r>
            <a:r>
              <a:rPr sz="2800" dirty="0">
                <a:latin typeface="Comic Sans MS"/>
                <a:cs typeface="Comic Sans MS"/>
              </a:rPr>
              <a:t>counting</a:t>
            </a:r>
            <a:r>
              <a:rPr sz="2800" spc="-1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system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omic Sans MS"/>
              <a:buChar char="-"/>
            </a:pPr>
            <a:endParaRPr sz="3350" dirty="0">
              <a:latin typeface="Comic Sans MS"/>
              <a:cs typeface="Comic Sans MS"/>
            </a:endParaRPr>
          </a:p>
          <a:p>
            <a:pPr marL="241300" marR="227965" indent="-229235">
              <a:lnSpc>
                <a:spcPct val="80000"/>
              </a:lnSpc>
              <a:buChar char="-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Compare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quantities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up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10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in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different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contexts, </a:t>
            </a:r>
            <a:r>
              <a:rPr sz="2800" dirty="0">
                <a:latin typeface="Comic Sans MS"/>
                <a:cs typeface="Comic Sans MS"/>
              </a:rPr>
              <a:t>recognising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when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one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quantity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is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greater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than,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less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than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or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same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as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other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quantity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mic Sans MS"/>
              <a:buChar char="-"/>
            </a:pPr>
            <a:endParaRPr sz="2850" dirty="0">
              <a:latin typeface="Comic Sans MS"/>
              <a:cs typeface="Comic Sans MS"/>
            </a:endParaRPr>
          </a:p>
          <a:p>
            <a:pPr marL="267335" indent="-254635">
              <a:lnSpc>
                <a:spcPts val="3025"/>
              </a:lnSpc>
              <a:buChar char="-"/>
              <a:tabLst>
                <a:tab pos="267335" algn="l"/>
              </a:tabLst>
            </a:pPr>
            <a:r>
              <a:rPr sz="2800" dirty="0">
                <a:latin typeface="Comic Sans MS"/>
                <a:cs typeface="Comic Sans MS"/>
              </a:rPr>
              <a:t>Explore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represent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patterns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within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numbers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up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10,</a:t>
            </a:r>
            <a:endParaRPr sz="2800" dirty="0">
              <a:latin typeface="Comic Sans MS"/>
              <a:cs typeface="Comic Sans MS"/>
            </a:endParaRPr>
          </a:p>
          <a:p>
            <a:pPr marL="12700" marR="5080">
              <a:lnSpc>
                <a:spcPts val="2690"/>
              </a:lnSpc>
              <a:spcBef>
                <a:spcPts val="310"/>
              </a:spcBef>
            </a:pPr>
            <a:r>
              <a:rPr sz="2800" dirty="0">
                <a:latin typeface="Comic Sans MS"/>
                <a:cs typeface="Comic Sans MS"/>
              </a:rPr>
              <a:t>including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evens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odds,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double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facts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how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quantities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can </a:t>
            </a:r>
            <a:r>
              <a:rPr sz="2800" dirty="0">
                <a:latin typeface="Comic Sans MS"/>
                <a:cs typeface="Comic Sans MS"/>
              </a:rPr>
              <a:t>be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distributed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equally.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10358120" cy="99527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Counting</a:t>
            </a:r>
            <a:r>
              <a:rPr spc="-20" dirty="0"/>
              <a:t> </a:t>
            </a:r>
            <a:r>
              <a:rPr lang="en-GB" dirty="0"/>
              <a:t>to 10</a:t>
            </a:r>
            <a:r>
              <a:rPr spc="-10" dirty="0"/>
              <a:t> </a:t>
            </a:r>
            <a:r>
              <a:rPr lang="en-GB" spc="-10" dirty="0"/>
              <a:t>and beyond</a:t>
            </a:r>
            <a:endParaRPr spc="-35" dirty="0"/>
          </a:p>
        </p:txBody>
      </p:sp>
      <p:sp>
        <p:nvSpPr>
          <p:cNvPr id="3" name="object 3"/>
          <p:cNvSpPr/>
          <p:nvPr/>
        </p:nvSpPr>
        <p:spPr>
          <a:xfrm>
            <a:off x="7277100" y="1825751"/>
            <a:ext cx="4076700" cy="4459776"/>
          </a:xfrm>
          <a:custGeom>
            <a:avLst/>
            <a:gdLst/>
            <a:ahLst/>
            <a:cxnLst/>
            <a:rect l="l" t="t" r="r" b="b"/>
            <a:pathLst>
              <a:path w="4076700" h="4351020">
                <a:moveTo>
                  <a:pt x="4076700" y="0"/>
                </a:moveTo>
                <a:lnTo>
                  <a:pt x="0" y="0"/>
                </a:lnTo>
                <a:lnTo>
                  <a:pt x="0" y="4351020"/>
                </a:lnTo>
                <a:lnTo>
                  <a:pt x="4076700" y="4351020"/>
                </a:lnTo>
                <a:lnTo>
                  <a:pt x="40767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1317" y="1960742"/>
            <a:ext cx="7746809" cy="254877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2065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Once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know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names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0-</a:t>
            </a:r>
            <a:r>
              <a:rPr sz="2800" spc="-25" dirty="0">
                <a:latin typeface="Comic Sans MS"/>
                <a:cs typeface="Comic Sans MS"/>
              </a:rPr>
              <a:t>10, </a:t>
            </a:r>
            <a:r>
              <a:rPr sz="2800" dirty="0">
                <a:latin typeface="Comic Sans MS"/>
                <a:cs typeface="Comic Sans MS"/>
              </a:rPr>
              <a:t>they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begin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extending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larger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numbers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600" dirty="0">
              <a:latin typeface="Comic Sans MS"/>
              <a:cs typeface="Comic Sans MS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Being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able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count </a:t>
            </a:r>
            <a:r>
              <a:rPr sz="2800" dirty="0">
                <a:latin typeface="Comic Sans MS"/>
                <a:cs typeface="Comic Sans MS"/>
              </a:rPr>
              <a:t>verbally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20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and </a:t>
            </a:r>
            <a:r>
              <a:rPr sz="2800" dirty="0">
                <a:latin typeface="Comic Sans MS"/>
                <a:cs typeface="Comic Sans MS"/>
              </a:rPr>
              <a:t>then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30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is </a:t>
            </a:r>
            <a:r>
              <a:rPr sz="2800" dirty="0">
                <a:latin typeface="Comic Sans MS"/>
                <a:cs typeface="Comic Sans MS"/>
              </a:rPr>
              <a:t>important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prepare</a:t>
            </a:r>
            <a:r>
              <a:rPr lang="en-GB" sz="2800" spc="-10" dirty="0">
                <a:latin typeface="Comic Sans MS"/>
                <a:cs typeface="Comic Sans MS"/>
              </a:rPr>
              <a:t> the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for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Year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50" dirty="0">
                <a:latin typeface="Comic Sans MS"/>
                <a:cs typeface="Comic Sans MS"/>
              </a:rPr>
              <a:t>1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6ABB57D-9CD2-BC75-D778-A55E7B767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 b="24357"/>
          <a:stretch/>
        </p:blipFill>
        <p:spPr bwMode="auto">
          <a:xfrm>
            <a:off x="3886200" y="4644507"/>
            <a:ext cx="4076700" cy="2082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10358120" cy="6580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lang="en-GB" dirty="0"/>
              <a:t>Cardinal Value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981663" y="1828800"/>
            <a:ext cx="4055745" cy="4351020"/>
          </a:xfrm>
          <a:custGeom>
            <a:avLst/>
            <a:gdLst/>
            <a:ahLst/>
            <a:cxnLst/>
            <a:rect l="l" t="t" r="r" b="b"/>
            <a:pathLst>
              <a:path w="4055745" h="4351020">
                <a:moveTo>
                  <a:pt x="4055364" y="0"/>
                </a:moveTo>
                <a:lnTo>
                  <a:pt x="0" y="0"/>
                </a:lnTo>
                <a:lnTo>
                  <a:pt x="0" y="4351020"/>
                </a:lnTo>
                <a:lnTo>
                  <a:pt x="4055364" y="4351020"/>
                </a:lnTo>
                <a:lnTo>
                  <a:pt x="4055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4530" y="1981200"/>
            <a:ext cx="7012669" cy="21609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cardinal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value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of 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refers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to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quantity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things </a:t>
            </a:r>
            <a:r>
              <a:rPr sz="2800" dirty="0">
                <a:latin typeface="Comic Sans MS"/>
                <a:cs typeface="Comic Sans MS"/>
              </a:rPr>
              <a:t>it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represents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600" dirty="0">
              <a:latin typeface="Comic Sans MS"/>
              <a:cs typeface="Comic Sans MS"/>
            </a:endParaRPr>
          </a:p>
          <a:p>
            <a:pPr marL="241300" marR="64769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Knowing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last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12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counted</a:t>
            </a:r>
            <a:r>
              <a:rPr sz="2800" spc="-1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gives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total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so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far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944489"/>
          </a:xfrm>
          <a:prstGeom prst="rect">
            <a:avLst/>
          </a:prstGeom>
          <a:noFill/>
        </p:spPr>
        <p:txBody>
          <a:bodyPr vert="horz" wrap="square" lIns="0" tIns="2647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85"/>
              </a:spcBef>
            </a:pPr>
            <a:r>
              <a:rPr dirty="0" err="1"/>
              <a:t>Compar</a:t>
            </a:r>
            <a:r>
              <a:rPr lang="en-GB" dirty="0" err="1"/>
              <a:t>ing</a:t>
            </a:r>
            <a:r>
              <a:rPr spc="-20" dirty="0"/>
              <a:t> </a:t>
            </a:r>
            <a:r>
              <a:rPr spc="-10" dirty="0"/>
              <a:t>numbers</a:t>
            </a:r>
          </a:p>
        </p:txBody>
      </p:sp>
      <p:sp>
        <p:nvSpPr>
          <p:cNvPr id="4" name="object 4"/>
          <p:cNvSpPr/>
          <p:nvPr/>
        </p:nvSpPr>
        <p:spPr>
          <a:xfrm>
            <a:off x="6629400" y="1825751"/>
            <a:ext cx="4724400" cy="4351020"/>
          </a:xfrm>
          <a:custGeom>
            <a:avLst/>
            <a:gdLst/>
            <a:ahLst/>
            <a:cxnLst/>
            <a:rect l="l" t="t" r="r" b="b"/>
            <a:pathLst>
              <a:path w="4724400" h="4351020">
                <a:moveTo>
                  <a:pt x="4724400" y="0"/>
                </a:moveTo>
                <a:lnTo>
                  <a:pt x="0" y="0"/>
                </a:lnTo>
                <a:lnTo>
                  <a:pt x="0" y="4351020"/>
                </a:lnTo>
                <a:lnTo>
                  <a:pt x="4724400" y="4351020"/>
                </a:lnTo>
                <a:lnTo>
                  <a:pt x="47244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1600" y="1825751"/>
            <a:ext cx="4323080" cy="3780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Comparing</a:t>
            </a:r>
            <a:r>
              <a:rPr sz="2800" spc="-15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numbers </a:t>
            </a:r>
            <a:r>
              <a:rPr sz="2800" dirty="0">
                <a:latin typeface="Comic Sans MS"/>
                <a:cs typeface="Comic Sans MS"/>
              </a:rPr>
              <a:t>involves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knowing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which </a:t>
            </a:r>
            <a:r>
              <a:rPr sz="2800" dirty="0">
                <a:latin typeface="Comic Sans MS"/>
                <a:cs typeface="Comic Sans MS"/>
              </a:rPr>
              <a:t>numbers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are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worth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more </a:t>
            </a:r>
            <a:r>
              <a:rPr sz="2800" dirty="0">
                <a:latin typeface="Comic Sans MS"/>
                <a:cs typeface="Comic Sans MS"/>
              </a:rPr>
              <a:t>or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less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than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each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other</a:t>
            </a:r>
            <a:endParaRPr sz="2800" dirty="0">
              <a:latin typeface="Comic Sans MS"/>
              <a:cs typeface="Comic Sans MS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omic Sans MS"/>
                <a:cs typeface="Comic Sans MS"/>
              </a:rPr>
              <a:t>More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than/Less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than</a:t>
            </a:r>
            <a:endParaRPr sz="2800" dirty="0">
              <a:latin typeface="Comic Sans MS"/>
              <a:cs typeface="Comic Sans MS"/>
            </a:endParaRPr>
          </a:p>
          <a:p>
            <a:pPr marL="241300" marR="41783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Knowing</a:t>
            </a:r>
            <a:r>
              <a:rPr lang="en-GB" sz="2800" dirty="0">
                <a:latin typeface="Comic Sans MS"/>
                <a:cs typeface="Comic Sans MS"/>
              </a:rPr>
              <a:t> </a:t>
            </a:r>
            <a:r>
              <a:rPr lang="en-GB" sz="2800" spc="-55" dirty="0">
                <a:latin typeface="Comic Sans MS"/>
                <a:cs typeface="Comic Sans MS"/>
              </a:rPr>
              <a:t>the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‘one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more </a:t>
            </a:r>
            <a:r>
              <a:rPr sz="2800" dirty="0">
                <a:latin typeface="Comic Sans MS"/>
                <a:cs typeface="Comic Sans MS"/>
              </a:rPr>
              <a:t>than/less</a:t>
            </a:r>
            <a:r>
              <a:rPr sz="2800" spc="-114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than’ </a:t>
            </a:r>
            <a:r>
              <a:rPr sz="2800" dirty="0">
                <a:latin typeface="Comic Sans MS"/>
                <a:cs typeface="Comic Sans MS"/>
              </a:rPr>
              <a:t>relationship</a:t>
            </a:r>
            <a:r>
              <a:rPr sz="2800" spc="-1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between </a:t>
            </a:r>
            <a:r>
              <a:rPr sz="2800" dirty="0">
                <a:latin typeface="Comic Sans MS"/>
                <a:cs typeface="Comic Sans MS"/>
              </a:rPr>
              <a:t>sequential</a:t>
            </a:r>
            <a:r>
              <a:rPr sz="2800" spc="-114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numbers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60" y="2514600"/>
            <a:ext cx="3177540" cy="2118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Explore</a:t>
            </a:r>
            <a:r>
              <a:rPr spc="-2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represent</a:t>
            </a:r>
            <a:r>
              <a:rPr spc="-45" dirty="0"/>
              <a:t> </a:t>
            </a:r>
            <a:r>
              <a:rPr dirty="0"/>
              <a:t>number</a:t>
            </a:r>
            <a:r>
              <a:rPr spc="-50" dirty="0"/>
              <a:t> </a:t>
            </a:r>
            <a:r>
              <a:rPr spc="-10" dirty="0"/>
              <a:t>patterns</a:t>
            </a:r>
          </a:p>
        </p:txBody>
      </p:sp>
      <p:sp>
        <p:nvSpPr>
          <p:cNvPr id="3" name="object 3"/>
          <p:cNvSpPr/>
          <p:nvPr/>
        </p:nvSpPr>
        <p:spPr>
          <a:xfrm>
            <a:off x="6720840" y="1825751"/>
            <a:ext cx="4632960" cy="4351020"/>
          </a:xfrm>
          <a:custGeom>
            <a:avLst/>
            <a:gdLst/>
            <a:ahLst/>
            <a:cxnLst/>
            <a:rect l="l" t="t" r="r" b="b"/>
            <a:pathLst>
              <a:path w="4632959" h="4351020">
                <a:moveTo>
                  <a:pt x="4632959" y="0"/>
                </a:moveTo>
                <a:lnTo>
                  <a:pt x="0" y="0"/>
                </a:lnTo>
                <a:lnTo>
                  <a:pt x="0" y="4351020"/>
                </a:lnTo>
                <a:lnTo>
                  <a:pt x="4632959" y="4351020"/>
                </a:lnTo>
                <a:lnTo>
                  <a:pt x="463295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7334" y="2015617"/>
            <a:ext cx="9000066" cy="27811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Developing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awareness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pattern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helps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young </a:t>
            </a: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notice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and </a:t>
            </a:r>
            <a:r>
              <a:rPr sz="2800" dirty="0">
                <a:latin typeface="Comic Sans MS"/>
                <a:cs typeface="Comic Sans MS"/>
              </a:rPr>
              <a:t>understand</a:t>
            </a:r>
            <a:r>
              <a:rPr sz="2800" spc="-1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mathematical relationships</a:t>
            </a:r>
            <a:endParaRPr sz="2800" dirty="0">
              <a:latin typeface="Comic Sans MS"/>
              <a:cs typeface="Comic Sans MS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omic Sans MS"/>
                <a:cs typeface="Comic Sans MS"/>
              </a:rPr>
              <a:t>Evens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Odds</a:t>
            </a:r>
            <a:endParaRPr sz="2800" dirty="0">
              <a:latin typeface="Comic Sans MS"/>
              <a:cs typeface="Comic Sans MS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omic Sans MS"/>
                <a:cs typeface="Comic Sans MS"/>
              </a:rPr>
              <a:t>Doubling</a:t>
            </a:r>
            <a:endParaRPr sz="2800" dirty="0">
              <a:latin typeface="Comic Sans MS"/>
              <a:cs typeface="Comic Sans MS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omic Sans MS"/>
                <a:cs typeface="Comic Sans MS"/>
              </a:rPr>
              <a:t>Sharing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grouping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Repeating</a:t>
            </a:r>
            <a:r>
              <a:rPr spc="-35" dirty="0"/>
              <a:t> </a:t>
            </a:r>
            <a:r>
              <a:rPr spc="-10" dirty="0"/>
              <a:t>patterns</a:t>
            </a:r>
          </a:p>
        </p:txBody>
      </p:sp>
      <p:sp>
        <p:nvSpPr>
          <p:cNvPr id="3" name="object 3"/>
          <p:cNvSpPr/>
          <p:nvPr/>
        </p:nvSpPr>
        <p:spPr>
          <a:xfrm>
            <a:off x="6720840" y="1825751"/>
            <a:ext cx="4632960" cy="4351020"/>
          </a:xfrm>
          <a:custGeom>
            <a:avLst/>
            <a:gdLst/>
            <a:ahLst/>
            <a:cxnLst/>
            <a:rect l="l" t="t" r="r" b="b"/>
            <a:pathLst>
              <a:path w="4632959" h="4351020">
                <a:moveTo>
                  <a:pt x="4632959" y="0"/>
                </a:moveTo>
                <a:lnTo>
                  <a:pt x="0" y="0"/>
                </a:lnTo>
                <a:lnTo>
                  <a:pt x="0" y="4351020"/>
                </a:lnTo>
                <a:lnTo>
                  <a:pt x="4632959" y="4351020"/>
                </a:lnTo>
                <a:lnTo>
                  <a:pt x="463295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00468" y="1797761"/>
            <a:ext cx="4454525" cy="3780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Make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patterns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with </a:t>
            </a:r>
            <a:r>
              <a:rPr sz="2800" dirty="0">
                <a:latin typeface="Comic Sans MS"/>
                <a:cs typeface="Comic Sans MS"/>
              </a:rPr>
              <a:t>varying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rules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e.g.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AB,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or </a:t>
            </a:r>
            <a:r>
              <a:rPr sz="2800" dirty="0">
                <a:latin typeface="Comic Sans MS"/>
                <a:cs typeface="Comic Sans MS"/>
              </a:rPr>
              <a:t>ABB,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ABBC.</a:t>
            </a:r>
            <a:endParaRPr sz="2800" dirty="0">
              <a:latin typeface="Comic Sans MS"/>
              <a:cs typeface="Comic Sans MS"/>
            </a:endParaRPr>
          </a:p>
          <a:p>
            <a:pPr marL="241300" marR="39179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Patterns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can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made </a:t>
            </a:r>
            <a:r>
              <a:rPr sz="2800" dirty="0">
                <a:latin typeface="Comic Sans MS"/>
                <a:cs typeface="Comic Sans MS"/>
              </a:rPr>
              <a:t>with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objects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e.g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cubes, </a:t>
            </a:r>
            <a:r>
              <a:rPr sz="2800" dirty="0">
                <a:latin typeface="Comic Sans MS"/>
                <a:cs typeface="Comic Sans MS"/>
              </a:rPr>
              <a:t>small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toys,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outdoor </a:t>
            </a:r>
            <a:r>
              <a:rPr sz="2800" dirty="0">
                <a:latin typeface="Comic Sans MS"/>
                <a:cs typeface="Comic Sans MS"/>
              </a:rPr>
              <a:t>materials,</a:t>
            </a:r>
            <a:r>
              <a:rPr sz="2800" spc="-1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movements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sounds</a:t>
            </a:r>
            <a:endParaRPr sz="2800" dirty="0">
              <a:latin typeface="Comic Sans MS"/>
              <a:cs typeface="Comic Sans MS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omic Sans MS"/>
                <a:cs typeface="Comic Sans MS"/>
              </a:rPr>
              <a:t>Printed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patterns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2050" name="Picture 2" descr="Simple Repeating Patterns Photo Cards">
            <a:extLst>
              <a:ext uri="{FF2B5EF4-FFF2-40B4-BE49-F238E27FC236}">
                <a16:creationId xmlns:a16="http://schemas.microsoft.com/office/drawing/2014/main" id="{3C83F41A-32D6-DF14-2573-E9D665C3D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45816" r="36191" b="38946"/>
          <a:stretch/>
        </p:blipFill>
        <p:spPr bwMode="auto">
          <a:xfrm>
            <a:off x="927359" y="1797761"/>
            <a:ext cx="3981277" cy="9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8D322A5-438A-A6BD-E5B3-957157CDD0AA}"/>
              </a:ext>
            </a:extLst>
          </p:cNvPr>
          <p:cNvSpPr/>
          <p:nvPr/>
        </p:nvSpPr>
        <p:spPr>
          <a:xfrm>
            <a:off x="677334" y="4001261"/>
            <a:ext cx="770466" cy="7231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39FFD049-CC24-2F9F-A3BA-532596296C99}"/>
              </a:ext>
            </a:extLst>
          </p:cNvPr>
          <p:cNvSpPr/>
          <p:nvPr/>
        </p:nvSpPr>
        <p:spPr>
          <a:xfrm>
            <a:off x="1676400" y="3981241"/>
            <a:ext cx="838200" cy="66695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9844EBD-1759-5CAD-7B1B-12067EA6A50C}"/>
              </a:ext>
            </a:extLst>
          </p:cNvPr>
          <p:cNvSpPr/>
          <p:nvPr/>
        </p:nvSpPr>
        <p:spPr>
          <a:xfrm>
            <a:off x="2743200" y="3952338"/>
            <a:ext cx="838200" cy="66695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C35588-78BA-74F2-20A3-620CD902F39C}"/>
              </a:ext>
            </a:extLst>
          </p:cNvPr>
          <p:cNvSpPr/>
          <p:nvPr/>
        </p:nvSpPr>
        <p:spPr>
          <a:xfrm>
            <a:off x="3847254" y="3927689"/>
            <a:ext cx="770466" cy="72313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CD1B63-8ABC-5350-7431-911BEBDDB1E9}"/>
              </a:ext>
            </a:extLst>
          </p:cNvPr>
          <p:cNvSpPr/>
          <p:nvPr/>
        </p:nvSpPr>
        <p:spPr>
          <a:xfrm>
            <a:off x="672478" y="5721598"/>
            <a:ext cx="770466" cy="7231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0E10291E-7A43-5561-7466-FA93787C3DB7}"/>
              </a:ext>
            </a:extLst>
          </p:cNvPr>
          <p:cNvSpPr/>
          <p:nvPr/>
        </p:nvSpPr>
        <p:spPr>
          <a:xfrm>
            <a:off x="4815606" y="3945492"/>
            <a:ext cx="838200" cy="66695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1575F0E2-C9B4-2D6A-1033-3013E30B2B3B}"/>
              </a:ext>
            </a:extLst>
          </p:cNvPr>
          <p:cNvSpPr/>
          <p:nvPr/>
        </p:nvSpPr>
        <p:spPr>
          <a:xfrm>
            <a:off x="5834262" y="3925285"/>
            <a:ext cx="838200" cy="66695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CC1AE2F5-AFAF-E2A9-76C0-C4B885F4B15B}"/>
              </a:ext>
            </a:extLst>
          </p:cNvPr>
          <p:cNvSpPr/>
          <p:nvPr/>
        </p:nvSpPr>
        <p:spPr>
          <a:xfrm>
            <a:off x="1671778" y="5749687"/>
            <a:ext cx="838200" cy="66695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55EB103C-9C02-67A5-952C-29B8DCBF4D81}"/>
              </a:ext>
            </a:extLst>
          </p:cNvPr>
          <p:cNvSpPr/>
          <p:nvPr/>
        </p:nvSpPr>
        <p:spPr>
          <a:xfrm>
            <a:off x="2738812" y="5749686"/>
            <a:ext cx="838200" cy="66695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892E89-2925-55D1-C26B-AB3AADBBBA8C}"/>
              </a:ext>
            </a:extLst>
          </p:cNvPr>
          <p:cNvSpPr/>
          <p:nvPr/>
        </p:nvSpPr>
        <p:spPr>
          <a:xfrm>
            <a:off x="3847945" y="5749686"/>
            <a:ext cx="648546" cy="6669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9D43D9-D84B-BB3A-763F-8079D6305646}"/>
              </a:ext>
            </a:extLst>
          </p:cNvPr>
          <p:cNvSpPr/>
          <p:nvPr/>
        </p:nvSpPr>
        <p:spPr>
          <a:xfrm>
            <a:off x="4662358" y="5749686"/>
            <a:ext cx="770466" cy="7231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14C98DFF-AE8D-2560-1AAF-3B26880D5FBA}"/>
              </a:ext>
            </a:extLst>
          </p:cNvPr>
          <p:cNvSpPr/>
          <p:nvPr/>
        </p:nvSpPr>
        <p:spPr>
          <a:xfrm>
            <a:off x="5653806" y="5713715"/>
            <a:ext cx="838200" cy="66695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00E52017-0F35-824A-FADD-539B2CBAB4FB}"/>
              </a:ext>
            </a:extLst>
          </p:cNvPr>
          <p:cNvSpPr/>
          <p:nvPr/>
        </p:nvSpPr>
        <p:spPr>
          <a:xfrm>
            <a:off x="6697744" y="5721598"/>
            <a:ext cx="838200" cy="66695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FF7775-F5FF-AF33-3B49-200920CE3BE2}"/>
              </a:ext>
            </a:extLst>
          </p:cNvPr>
          <p:cNvSpPr/>
          <p:nvPr/>
        </p:nvSpPr>
        <p:spPr>
          <a:xfrm>
            <a:off x="7928106" y="5713714"/>
            <a:ext cx="648546" cy="6669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Shape,</a:t>
            </a:r>
            <a:r>
              <a:rPr spc="-45" dirty="0"/>
              <a:t> </a:t>
            </a:r>
            <a:r>
              <a:rPr dirty="0"/>
              <a:t>space</a:t>
            </a:r>
            <a:r>
              <a:rPr spc="-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measures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359579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marR="288925" indent="-457200">
              <a:lnSpc>
                <a:spcPts val="2690"/>
              </a:lnSpc>
              <a:spcBef>
                <a:spcPts val="74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Positional</a:t>
            </a:r>
            <a:r>
              <a:rPr sz="2800" spc="-5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language</a:t>
            </a:r>
            <a:r>
              <a:rPr sz="2800" spc="-6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–</a:t>
            </a:r>
            <a:r>
              <a:rPr sz="2800" spc="-8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GB" sz="2800" spc="-80" dirty="0">
                <a:solidFill>
                  <a:schemeClr val="tx1"/>
                </a:solidFill>
                <a:latin typeface="Comic Sans MS" panose="030F0902030302020204" pitchFamily="66" charset="0"/>
              </a:rPr>
              <a:t>in, on, </a:t>
            </a:r>
            <a:r>
              <a:rPr sz="2800" spc="-2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unde</a:t>
            </a:r>
            <a:r>
              <a:rPr lang="en-GB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r,</a:t>
            </a:r>
            <a:r>
              <a:rPr sz="2800" spc="-9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up</a:t>
            </a:r>
            <a:r>
              <a:rPr lang="en-GB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,</a:t>
            </a:r>
            <a:r>
              <a:rPr sz="2800" spc="-8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down</a:t>
            </a:r>
            <a:r>
              <a:rPr lang="en-GB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,</a:t>
            </a:r>
            <a:r>
              <a:rPr sz="2800" spc="-8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omic Sans MS" panose="030F0902030302020204" pitchFamily="66" charset="0"/>
              </a:rPr>
              <a:t>across</a:t>
            </a:r>
          </a:p>
          <a:p>
            <a:pPr marL="241300" marR="508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shape</a:t>
            </a:r>
            <a:r>
              <a:rPr sz="2800" spc="-9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properties</a:t>
            </a:r>
            <a:r>
              <a:rPr sz="2800" spc="-7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50" dirty="0">
                <a:solidFill>
                  <a:schemeClr val="tx1"/>
                </a:solidFill>
                <a:latin typeface="Comic Sans MS" panose="030F0902030302020204" pitchFamily="66" charset="0"/>
              </a:rPr>
              <a:t>–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describing</a:t>
            </a:r>
            <a:r>
              <a:rPr sz="2800" spc="-9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and</a:t>
            </a:r>
            <a:r>
              <a:rPr sz="2800" spc="-114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comparing</a:t>
            </a:r>
            <a:r>
              <a:rPr sz="2800" spc="-114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Comic Sans MS" panose="030F0902030302020204" pitchFamily="66" charset="0"/>
              </a:rPr>
              <a:t>2D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and</a:t>
            </a:r>
            <a:r>
              <a:rPr sz="2800" spc="-4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3D</a:t>
            </a:r>
            <a:r>
              <a:rPr sz="2800" spc="-4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omic Sans MS" panose="030F0902030302020204" pitchFamily="66" charset="0"/>
              </a:rPr>
              <a:t>shapes</a:t>
            </a:r>
          </a:p>
          <a:p>
            <a:pPr marL="241300" marR="60833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Comparing</a:t>
            </a:r>
            <a:r>
              <a:rPr sz="2800" spc="-9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weight,</a:t>
            </a:r>
            <a:r>
              <a:rPr sz="2800" spc="-9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omic Sans MS" panose="030F0902030302020204" pitchFamily="66" charset="0"/>
              </a:rPr>
              <a:t>length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and</a:t>
            </a:r>
            <a:r>
              <a:rPr sz="2800" spc="-6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capacity</a:t>
            </a:r>
            <a:r>
              <a:rPr sz="2800" spc="-2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e.g</a:t>
            </a:r>
            <a:r>
              <a:rPr sz="2800" spc="-6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omic Sans MS" panose="030F0902030302020204" pitchFamily="66" charset="0"/>
              </a:rPr>
              <a:t>‘shorter’</a:t>
            </a:r>
          </a:p>
          <a:p>
            <a:pPr marR="787400">
              <a:lnSpc>
                <a:spcPct val="801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‘taller’</a:t>
            </a:r>
            <a:r>
              <a:rPr sz="2800" spc="-9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‘long’</a:t>
            </a:r>
            <a:r>
              <a:rPr sz="2800" spc="-11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‘full’</a:t>
            </a:r>
            <a:r>
              <a:rPr sz="2800" spc="-9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omic Sans MS" panose="030F0902030302020204" pitchFamily="66" charset="0"/>
              </a:rPr>
              <a:t>‘empty’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‘heavy’</a:t>
            </a:r>
            <a:r>
              <a:rPr sz="2800" spc="-8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omic Sans MS" panose="030F0902030302020204" pitchFamily="66" charset="0"/>
              </a:rPr>
              <a:t>‘light’</a:t>
            </a:r>
          </a:p>
          <a:p>
            <a:pPr marL="241300" marR="1651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Time</a:t>
            </a:r>
            <a:r>
              <a:rPr sz="2800" spc="-5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–</a:t>
            </a:r>
            <a:r>
              <a:rPr sz="2800" spc="-6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comparing</a:t>
            </a:r>
            <a:r>
              <a:rPr sz="2800" spc="-3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the</a:t>
            </a:r>
            <a:r>
              <a:rPr sz="2800" spc="-6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time</a:t>
            </a:r>
            <a:r>
              <a:rPr sz="2800" spc="-6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Comic Sans MS" panose="030F0902030302020204" pitchFamily="66" charset="0"/>
              </a:rPr>
              <a:t>it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takes</a:t>
            </a:r>
            <a:r>
              <a:rPr sz="2800" spc="-6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to</a:t>
            </a:r>
            <a:r>
              <a:rPr sz="2800" spc="-65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dirty="0">
                <a:solidFill>
                  <a:schemeClr val="tx1"/>
                </a:solidFill>
                <a:latin typeface="Comic Sans MS" panose="030F0902030302020204" pitchFamily="66" charset="0"/>
              </a:rPr>
              <a:t>complete</a:t>
            </a:r>
            <a:r>
              <a:rPr sz="2800" spc="-7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omic Sans MS" panose="030F0902030302020204" pitchFamily="66" charset="0"/>
              </a:rPr>
              <a:t>activities</a:t>
            </a:r>
          </a:p>
        </p:txBody>
      </p:sp>
      <p:sp>
        <p:nvSpPr>
          <p:cNvPr id="3" name="object 3"/>
          <p:cNvSpPr/>
          <p:nvPr/>
        </p:nvSpPr>
        <p:spPr>
          <a:xfrm>
            <a:off x="6150573" y="1616659"/>
            <a:ext cx="5212080" cy="4351020"/>
          </a:xfrm>
          <a:custGeom>
            <a:avLst/>
            <a:gdLst/>
            <a:ahLst/>
            <a:cxnLst/>
            <a:rect l="l" t="t" r="r" b="b"/>
            <a:pathLst>
              <a:path w="5212080" h="4351020">
                <a:moveTo>
                  <a:pt x="5212080" y="0"/>
                </a:moveTo>
                <a:lnTo>
                  <a:pt x="0" y="0"/>
                </a:lnTo>
                <a:lnTo>
                  <a:pt x="0" y="4351020"/>
                </a:lnTo>
                <a:lnTo>
                  <a:pt x="5212080" y="4351020"/>
                </a:lnTo>
                <a:lnTo>
                  <a:pt x="521208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2468-FCB9-BDA8-49C8-FC3DA663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A192-AC00-1912-477D-77491024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762066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902030302020204" pitchFamily="66" charset="0"/>
              </a:rPr>
              <a:t>Reasoning, by asking the children to explain their ideas,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902030302020204" pitchFamily="66" charset="0"/>
              </a:rPr>
              <a:t>is an important part of development. It helps them to </a:t>
            </a:r>
            <a:r>
              <a:rPr lang="en-US" sz="2800" dirty="0" err="1">
                <a:latin typeface="Comic Sans MS" panose="030F0902030302020204" pitchFamily="66" charset="0"/>
              </a:rPr>
              <a:t>organise</a:t>
            </a:r>
            <a:r>
              <a:rPr lang="en-US" sz="2800" dirty="0">
                <a:latin typeface="Comic Sans MS" panose="030F0902030302020204" pitchFamily="66" charset="0"/>
              </a:rPr>
              <a:t> their thinking and gives us an insight into their knowledge and understanding of the concepts taught in maths.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omic Sans MS" panose="030F0902030302020204" pitchFamily="66" charset="0"/>
              </a:rPr>
              <a:t>We constantly ask the children, ”How do you know?”</a:t>
            </a:r>
          </a:p>
        </p:txBody>
      </p:sp>
    </p:spTree>
    <p:extLst>
      <p:ext uri="{BB962C8B-B14F-4D97-AF65-F5344CB8AC3E}">
        <p14:creationId xmlns:p14="http://schemas.microsoft.com/office/powerpoint/2010/main" val="270387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10358120" cy="99527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Math</a:t>
            </a:r>
            <a:r>
              <a:rPr spc="-10" dirty="0"/>
              <a:t> Sessions</a:t>
            </a:r>
            <a:r>
              <a:rPr lang="en-GB" spc="-10" dirty="0"/>
              <a:t> – </a:t>
            </a:r>
            <a:r>
              <a:rPr lang="en-GB" sz="4000" spc="-10" dirty="0"/>
              <a:t>How are they delivered?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838200" y="1825751"/>
            <a:ext cx="10515600" cy="3825240"/>
          </a:xfrm>
          <a:custGeom>
            <a:avLst/>
            <a:gdLst/>
            <a:ahLst/>
            <a:cxnLst/>
            <a:rect l="l" t="t" r="r" b="b"/>
            <a:pathLst>
              <a:path w="10515600" h="3825240">
                <a:moveTo>
                  <a:pt x="10515600" y="0"/>
                </a:moveTo>
                <a:lnTo>
                  <a:pt x="0" y="0"/>
                </a:lnTo>
                <a:lnTo>
                  <a:pt x="0" y="3825240"/>
                </a:lnTo>
                <a:lnTo>
                  <a:pt x="10515600" y="3825240"/>
                </a:lnTo>
                <a:lnTo>
                  <a:pt x="105156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825751"/>
            <a:ext cx="9601835" cy="365709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5" dirty="0">
                <a:latin typeface="Comic Sans MS"/>
                <a:cs typeface="Comic Sans MS"/>
              </a:rPr>
              <a:t>15-</a:t>
            </a:r>
            <a:r>
              <a:rPr sz="2800" dirty="0">
                <a:latin typeface="Comic Sans MS"/>
                <a:cs typeface="Comic Sans MS"/>
              </a:rPr>
              <a:t>20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Min</a:t>
            </a:r>
            <a:r>
              <a:rPr lang="en-GB" sz="2800" spc="-25" dirty="0" err="1">
                <a:latin typeface="Comic Sans MS"/>
                <a:cs typeface="Comic Sans MS"/>
              </a:rPr>
              <a:t>utes</a:t>
            </a:r>
            <a:endParaRPr sz="2800" dirty="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Counting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e.g.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songs</a:t>
            </a:r>
            <a:endParaRPr sz="2800" dirty="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Quick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starter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game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e.g.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subitising,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recognition</a:t>
            </a:r>
            <a:endParaRPr sz="2800" dirty="0">
              <a:latin typeface="Comic Sans MS"/>
              <a:cs typeface="Comic Sans MS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omic Sans MS"/>
                <a:cs typeface="Comic Sans MS"/>
              </a:rPr>
              <a:t>Introduce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new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learning</a:t>
            </a:r>
            <a:endParaRPr sz="2800" dirty="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I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Teacher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model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first</a:t>
            </a:r>
            <a:endParaRPr sz="2800" dirty="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We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Teacher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model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with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class,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with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LSA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support</a:t>
            </a:r>
            <a:endParaRPr sz="2800" dirty="0">
              <a:latin typeface="Comic Sans MS"/>
              <a:cs typeface="Comic Sans MS"/>
            </a:endParaRPr>
          </a:p>
          <a:p>
            <a:pPr marL="241300" marR="650875" indent="-229235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You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Individual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work,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pairs,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small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groups,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lang="en-GB" sz="2800" spc="-10" dirty="0">
                <a:latin typeface="Comic Sans MS"/>
                <a:cs typeface="Comic Sans MS"/>
              </a:rPr>
              <a:t>enhanced and continuous</a:t>
            </a:r>
            <a:r>
              <a:rPr sz="2800" spc="-10" dirty="0">
                <a:latin typeface="Comic Sans MS"/>
                <a:cs typeface="Comic Sans MS"/>
              </a:rPr>
              <a:t> provision</a:t>
            </a:r>
            <a:r>
              <a:rPr lang="en-GB" sz="2800" spc="-10" dirty="0">
                <a:latin typeface="Comic Sans MS"/>
                <a:cs typeface="Comic Sans MS"/>
              </a:rPr>
              <a:t> (Sparkle Time)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Concrete,</a:t>
            </a:r>
            <a:r>
              <a:rPr spc="-25" dirty="0"/>
              <a:t> </a:t>
            </a:r>
            <a:r>
              <a:rPr dirty="0"/>
              <a:t>Pictorial</a:t>
            </a:r>
            <a:r>
              <a:rPr spc="-2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Abstract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3670670"/>
            <a:ext cx="3455035" cy="2656840"/>
          </a:xfrm>
          <a:custGeom>
            <a:avLst/>
            <a:gdLst/>
            <a:ahLst/>
            <a:cxnLst/>
            <a:rect l="l" t="t" r="r" b="b"/>
            <a:pathLst>
              <a:path w="3455034" h="2656840">
                <a:moveTo>
                  <a:pt x="3454907" y="0"/>
                </a:moveTo>
                <a:lnTo>
                  <a:pt x="0" y="0"/>
                </a:lnTo>
                <a:lnTo>
                  <a:pt x="0" y="2656332"/>
                </a:lnTo>
                <a:lnTo>
                  <a:pt x="3454907" y="2656332"/>
                </a:lnTo>
                <a:lnTo>
                  <a:pt x="3454907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2267857"/>
            <a:ext cx="3018155" cy="25006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</a:pP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Concrete </a:t>
            </a:r>
            <a:r>
              <a:rPr sz="2800" dirty="0">
                <a:latin typeface="Comic Sans MS"/>
                <a:cs typeface="Comic Sans MS"/>
              </a:rPr>
              <a:t>Pictorial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Abstract </a:t>
            </a:r>
            <a:r>
              <a:rPr sz="2800" dirty="0">
                <a:latin typeface="Comic Sans MS"/>
                <a:cs typeface="Comic Sans MS"/>
              </a:rPr>
              <a:t>(CPA)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approach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ts val="2370"/>
              </a:lnSpc>
              <a:spcBef>
                <a:spcPts val="5"/>
              </a:spcBef>
            </a:pPr>
            <a:r>
              <a:rPr sz="2800" dirty="0">
                <a:latin typeface="Comic Sans MS"/>
                <a:cs typeface="Comic Sans MS"/>
              </a:rPr>
              <a:t>attempts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help</a:t>
            </a:r>
            <a:endParaRPr sz="2800" dirty="0">
              <a:latin typeface="Comic Sans MS"/>
              <a:cs typeface="Comic Sans MS"/>
            </a:endParaRPr>
          </a:p>
          <a:p>
            <a:pPr marL="12700" marR="182880">
              <a:lnSpc>
                <a:spcPct val="80000"/>
              </a:lnSpc>
              <a:spcBef>
                <a:spcPts val="335"/>
              </a:spcBef>
            </a:pPr>
            <a:r>
              <a:rPr sz="2800" dirty="0">
                <a:latin typeface="Comic Sans MS"/>
                <a:cs typeface="Comic Sans MS"/>
              </a:rPr>
              <a:t>improve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the </a:t>
            </a:r>
            <a:r>
              <a:rPr sz="2800" dirty="0">
                <a:latin typeface="Comic Sans MS"/>
                <a:cs typeface="Comic Sans MS"/>
              </a:rPr>
              <a:t>understanding</a:t>
            </a:r>
            <a:r>
              <a:rPr sz="2800" spc="-14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of </a:t>
            </a:r>
            <a:r>
              <a:rPr sz="2800" spc="-10" dirty="0">
                <a:latin typeface="Comic Sans MS"/>
                <a:cs typeface="Comic Sans MS"/>
              </a:rPr>
              <a:t>topics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3074" name="Picture 2" descr="Factors Using Multilink Cubes – In Pursuit of Great Mathematics Teaching">
            <a:extLst>
              <a:ext uri="{FF2B5EF4-FFF2-40B4-BE49-F238E27FC236}">
                <a16:creationId xmlns:a16="http://schemas.microsoft.com/office/drawing/2014/main" id="{6368A7CD-2301-C8CD-AB2E-8F69EB32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07" y="1780670"/>
            <a:ext cx="2319655" cy="17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colorful plastic blocks&#10;&#10;Description automatically generated">
            <a:extLst>
              <a:ext uri="{FF2B5EF4-FFF2-40B4-BE49-F238E27FC236}">
                <a16:creationId xmlns:a16="http://schemas.microsoft.com/office/drawing/2014/main" id="{853EC262-4307-8553-2A91-F06962FE9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8542" r="9441"/>
          <a:stretch/>
        </p:blipFill>
        <p:spPr bwMode="auto">
          <a:xfrm>
            <a:off x="4386188" y="3670670"/>
            <a:ext cx="2319655" cy="2209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metal box with a dinosaur on it next to coins&#10;&#10;Description automatically generated">
            <a:extLst>
              <a:ext uri="{FF2B5EF4-FFF2-40B4-BE49-F238E27FC236}">
                <a16:creationId xmlns:a16="http://schemas.microsoft.com/office/drawing/2014/main" id="{F049318A-654F-A048-92E3-3B5C4A147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12367" r="13513" b="22483"/>
          <a:stretch/>
        </p:blipFill>
        <p:spPr bwMode="auto">
          <a:xfrm>
            <a:off x="1905000" y="4927601"/>
            <a:ext cx="2134235" cy="1501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CPA Concrete, Pictorial, Abstract approach for Early Years.">
            <a:extLst>
              <a:ext uri="{FF2B5EF4-FFF2-40B4-BE49-F238E27FC236}">
                <a16:creationId xmlns:a16="http://schemas.microsoft.com/office/drawing/2014/main" id="{C0CF5664-0CB8-CCCB-50A8-8BC306CCC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45224" r="33620" b="16035"/>
          <a:stretch/>
        </p:blipFill>
        <p:spPr bwMode="auto">
          <a:xfrm>
            <a:off x="7607828" y="2030943"/>
            <a:ext cx="3455035" cy="14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88BC1-B3D1-2CA1-EE70-A8F52232D666}"/>
              </a:ext>
            </a:extLst>
          </p:cNvPr>
          <p:cNvSpPr txBox="1"/>
          <p:nvPr/>
        </p:nvSpPr>
        <p:spPr>
          <a:xfrm>
            <a:off x="7859616" y="4775437"/>
            <a:ext cx="6101254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</a:pPr>
            <a:r>
              <a:rPr lang="en-GB" sz="7200" dirty="0">
                <a:latin typeface="Comic Sans MS"/>
                <a:cs typeface="Comic Sans MS"/>
              </a:rPr>
              <a:t>5+1=6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10358120" cy="99527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0" dirty="0"/>
              <a:t>Why is Early Maths Important?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838200" y="1825751"/>
            <a:ext cx="10515600" cy="4351020"/>
          </a:xfrm>
          <a:custGeom>
            <a:avLst/>
            <a:gdLst/>
            <a:ahLst/>
            <a:cxnLst/>
            <a:rect l="l" t="t" r="r" b="b"/>
            <a:pathLst>
              <a:path w="10515600" h="4351020">
                <a:moveTo>
                  <a:pt x="10515600" y="0"/>
                </a:moveTo>
                <a:lnTo>
                  <a:pt x="0" y="0"/>
                </a:lnTo>
                <a:lnTo>
                  <a:pt x="0" y="4351020"/>
                </a:lnTo>
                <a:lnTo>
                  <a:pt x="10515600" y="4351020"/>
                </a:lnTo>
                <a:lnTo>
                  <a:pt x="105156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2228214"/>
            <a:ext cx="10245090" cy="403495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240665">
              <a:lnSpc>
                <a:spcPts val="2690"/>
              </a:lnSpc>
              <a:spcBef>
                <a:spcPts val="740"/>
              </a:spcBef>
            </a:pPr>
            <a:r>
              <a:rPr sz="2800" i="1" spc="-10" dirty="0">
                <a:latin typeface="Arial"/>
                <a:cs typeface="Arial"/>
              </a:rPr>
              <a:t>‘Developing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spc="100" dirty="0">
                <a:latin typeface="Arial"/>
                <a:cs typeface="Arial"/>
              </a:rPr>
              <a:t>strong </a:t>
            </a:r>
            <a:r>
              <a:rPr sz="2800" i="1" dirty="0">
                <a:latin typeface="Arial"/>
                <a:cs typeface="Arial"/>
              </a:rPr>
              <a:t>grounding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number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spc="60" dirty="0">
                <a:latin typeface="Arial"/>
                <a:cs typeface="Arial"/>
              </a:rPr>
              <a:t>is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essential</a:t>
            </a:r>
            <a:r>
              <a:rPr sz="2800" i="1" spc="1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so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that </a:t>
            </a:r>
            <a:r>
              <a:rPr sz="2800" i="1" dirty="0">
                <a:latin typeface="Arial"/>
                <a:cs typeface="Arial"/>
              </a:rPr>
              <a:t>all</a:t>
            </a:r>
            <a:r>
              <a:rPr sz="2800" i="1" spc="145" dirty="0">
                <a:latin typeface="Arial"/>
                <a:cs typeface="Arial"/>
              </a:rPr>
              <a:t> </a:t>
            </a:r>
            <a:r>
              <a:rPr sz="2800" i="1" spc="90" dirty="0">
                <a:latin typeface="Arial"/>
                <a:cs typeface="Arial"/>
              </a:rPr>
              <a:t>children</a:t>
            </a:r>
            <a:r>
              <a:rPr sz="2800" i="1" spc="14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develop</a:t>
            </a:r>
            <a:r>
              <a:rPr sz="2800" i="1" spc="155" dirty="0">
                <a:latin typeface="Arial"/>
                <a:cs typeface="Arial"/>
              </a:rPr>
              <a:t> </a:t>
            </a:r>
            <a:r>
              <a:rPr sz="2800" i="1" spc="185" dirty="0">
                <a:latin typeface="Arial"/>
                <a:cs typeface="Arial"/>
              </a:rPr>
              <a:t>the</a:t>
            </a:r>
            <a:r>
              <a:rPr sz="2800" i="1" spc="1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necessary</a:t>
            </a:r>
            <a:r>
              <a:rPr sz="2800" i="1" spc="18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building</a:t>
            </a:r>
            <a:r>
              <a:rPr sz="2800" i="1" spc="17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blocks</a:t>
            </a:r>
            <a:r>
              <a:rPr sz="2800" i="1" spc="145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to</a:t>
            </a:r>
            <a:r>
              <a:rPr sz="2800" i="1" spc="120" dirty="0">
                <a:latin typeface="Arial"/>
                <a:cs typeface="Arial"/>
              </a:rPr>
              <a:t> </a:t>
            </a:r>
            <a:r>
              <a:rPr sz="2800" i="1" spc="60" dirty="0">
                <a:latin typeface="Arial"/>
                <a:cs typeface="Arial"/>
              </a:rPr>
              <a:t>excel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2710"/>
              </a:lnSpc>
              <a:spcBef>
                <a:spcPts val="5"/>
              </a:spcBef>
            </a:pPr>
            <a:r>
              <a:rPr sz="2800" i="1" spc="-10" dirty="0">
                <a:latin typeface="Arial"/>
                <a:cs typeface="Arial"/>
              </a:rPr>
              <a:t>mathematically.’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Arial"/>
              <a:cs typeface="Arial"/>
            </a:endParaRPr>
          </a:p>
          <a:p>
            <a:pPr marL="12700">
              <a:lnSpc>
                <a:spcPts val="3025"/>
              </a:lnSpc>
            </a:pPr>
            <a:r>
              <a:rPr sz="2800" i="1" spc="380" dirty="0">
                <a:latin typeface="Arial"/>
                <a:cs typeface="Arial"/>
              </a:rPr>
              <a:t>‘It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60" dirty="0">
                <a:latin typeface="Arial"/>
                <a:cs typeface="Arial"/>
              </a:rPr>
              <a:t>is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114" dirty="0">
                <a:latin typeface="Arial"/>
                <a:cs typeface="Arial"/>
              </a:rPr>
              <a:t>important</a:t>
            </a:r>
            <a:r>
              <a:rPr sz="2800" i="1" spc="110" dirty="0">
                <a:latin typeface="Arial"/>
                <a:cs typeface="Arial"/>
              </a:rPr>
              <a:t> </a:t>
            </a:r>
            <a:r>
              <a:rPr sz="2800" i="1" spc="240" dirty="0">
                <a:latin typeface="Arial"/>
                <a:cs typeface="Arial"/>
              </a:rPr>
              <a:t>that</a:t>
            </a:r>
            <a:r>
              <a:rPr sz="2800" i="1" spc="75" dirty="0">
                <a:latin typeface="Arial"/>
                <a:cs typeface="Arial"/>
              </a:rPr>
              <a:t> </a:t>
            </a:r>
            <a:r>
              <a:rPr sz="2800" i="1" spc="85" dirty="0">
                <a:latin typeface="Arial"/>
                <a:cs typeface="Arial"/>
              </a:rPr>
              <a:t>children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develop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spc="70" dirty="0">
                <a:latin typeface="Arial"/>
                <a:cs typeface="Arial"/>
              </a:rPr>
              <a:t>positive</a:t>
            </a:r>
            <a:r>
              <a:rPr sz="2800" i="1" spc="110" dirty="0">
                <a:latin typeface="Arial"/>
                <a:cs typeface="Arial"/>
              </a:rPr>
              <a:t> </a:t>
            </a:r>
            <a:r>
              <a:rPr sz="2800" i="1" spc="160" dirty="0">
                <a:latin typeface="Arial"/>
                <a:cs typeface="Arial"/>
              </a:rPr>
              <a:t>attitudes</a:t>
            </a:r>
            <a:r>
              <a:rPr sz="2800" i="1" spc="11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and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340"/>
              </a:spcBef>
            </a:pPr>
            <a:r>
              <a:rPr sz="2800" i="1" spc="155" dirty="0">
                <a:latin typeface="Arial"/>
                <a:cs typeface="Arial"/>
              </a:rPr>
              <a:t>interests</a:t>
            </a:r>
            <a:r>
              <a:rPr sz="2800" i="1" spc="10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50" dirty="0">
                <a:latin typeface="Arial"/>
                <a:cs typeface="Arial"/>
              </a:rPr>
              <a:t>mathematics,</a:t>
            </a:r>
            <a:r>
              <a:rPr sz="2800" i="1" spc="1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look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315" dirty="0">
                <a:latin typeface="Arial"/>
                <a:cs typeface="Arial"/>
              </a:rPr>
              <a:t>for</a:t>
            </a:r>
            <a:r>
              <a:rPr sz="2800" i="1" spc="75" dirty="0">
                <a:latin typeface="Arial"/>
                <a:cs typeface="Arial"/>
              </a:rPr>
              <a:t> </a:t>
            </a:r>
            <a:r>
              <a:rPr sz="2800" i="1" spc="135" dirty="0">
                <a:latin typeface="Arial"/>
                <a:cs typeface="Arial"/>
              </a:rPr>
              <a:t>patterns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and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55" dirty="0">
                <a:latin typeface="Arial"/>
                <a:cs typeface="Arial"/>
              </a:rPr>
              <a:t>relationships, </a:t>
            </a:r>
            <a:r>
              <a:rPr sz="2800" i="1" spc="75" dirty="0">
                <a:latin typeface="Arial"/>
                <a:cs typeface="Arial"/>
              </a:rPr>
              <a:t>spot</a:t>
            </a:r>
            <a:r>
              <a:rPr sz="2800" i="1" spc="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connections,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‘have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</a:t>
            </a:r>
            <a:r>
              <a:rPr sz="2800" i="1" spc="4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go’,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i="1" spc="155" dirty="0">
                <a:latin typeface="Arial"/>
                <a:cs typeface="Arial"/>
              </a:rPr>
              <a:t>talk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to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spc="70" dirty="0">
                <a:latin typeface="Arial"/>
                <a:cs typeface="Arial"/>
              </a:rPr>
              <a:t>adults</a:t>
            </a:r>
            <a:r>
              <a:rPr sz="2800" i="1" spc="5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and</a:t>
            </a:r>
            <a:r>
              <a:rPr sz="2800" i="1" spc="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peers</a:t>
            </a:r>
            <a:r>
              <a:rPr sz="2800" i="1" spc="40" dirty="0">
                <a:latin typeface="Arial"/>
                <a:cs typeface="Arial"/>
              </a:rPr>
              <a:t> about </a:t>
            </a:r>
            <a:r>
              <a:rPr sz="2800" i="1" spc="85" dirty="0">
                <a:latin typeface="Arial"/>
                <a:cs typeface="Arial"/>
              </a:rPr>
              <a:t>what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spc="150" dirty="0">
                <a:latin typeface="Arial"/>
                <a:cs typeface="Arial"/>
              </a:rPr>
              <a:t>they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i="1" spc="80" dirty="0">
                <a:latin typeface="Arial"/>
                <a:cs typeface="Arial"/>
              </a:rPr>
              <a:t>notice</a:t>
            </a:r>
            <a:r>
              <a:rPr sz="2800" i="1" spc="4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and</a:t>
            </a:r>
            <a:r>
              <a:rPr sz="2800" i="1" spc="45" dirty="0">
                <a:latin typeface="Arial"/>
                <a:cs typeface="Arial"/>
              </a:rPr>
              <a:t> </a:t>
            </a:r>
            <a:r>
              <a:rPr sz="2800" i="1" spc="114" dirty="0">
                <a:latin typeface="Arial"/>
                <a:cs typeface="Arial"/>
              </a:rPr>
              <a:t>not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be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spc="155" dirty="0">
                <a:latin typeface="Arial"/>
                <a:cs typeface="Arial"/>
              </a:rPr>
              <a:t>afraid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to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make</a:t>
            </a:r>
            <a:r>
              <a:rPr sz="2800" i="1" spc="4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mistakes.’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i="1" spc="220" dirty="0">
                <a:latin typeface="Arial"/>
                <a:cs typeface="Arial"/>
              </a:rPr>
              <a:t>-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spc="200" dirty="0">
                <a:latin typeface="Arial"/>
                <a:cs typeface="Arial"/>
              </a:rPr>
              <a:t>Statutory</a:t>
            </a:r>
            <a:r>
              <a:rPr sz="2800" i="1" spc="65" dirty="0">
                <a:latin typeface="Arial"/>
                <a:cs typeface="Arial"/>
              </a:rPr>
              <a:t> </a:t>
            </a:r>
            <a:r>
              <a:rPr sz="2800" i="1" spc="110" dirty="0">
                <a:latin typeface="Arial"/>
                <a:cs typeface="Arial"/>
              </a:rPr>
              <a:t>framework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310" dirty="0">
                <a:latin typeface="Arial"/>
                <a:cs typeface="Arial"/>
              </a:rPr>
              <a:t>for</a:t>
            </a:r>
            <a:r>
              <a:rPr sz="2800" i="1" spc="50" dirty="0">
                <a:latin typeface="Arial"/>
                <a:cs typeface="Arial"/>
              </a:rPr>
              <a:t> </a:t>
            </a:r>
            <a:r>
              <a:rPr sz="2800" i="1" spc="180" dirty="0">
                <a:latin typeface="Arial"/>
                <a:cs typeface="Arial"/>
              </a:rPr>
              <a:t>the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lang="en-GB" sz="2800" i="1" spc="114" dirty="0">
                <a:latin typeface="Arial"/>
                <a:cs typeface="Arial"/>
              </a:rPr>
              <a:t>EYFS</a:t>
            </a:r>
            <a:r>
              <a:rPr sz="2800" i="1" spc="114" dirty="0">
                <a:latin typeface="Arial"/>
                <a:cs typeface="Arial"/>
              </a:rPr>
              <a:t>,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gov.uk,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lang="en-GB" sz="2800" i="1" spc="35" dirty="0">
                <a:latin typeface="Arial"/>
                <a:cs typeface="Arial"/>
              </a:rPr>
              <a:t>updated </a:t>
            </a:r>
            <a:r>
              <a:rPr sz="2800" i="1" spc="-20" dirty="0">
                <a:latin typeface="Arial"/>
                <a:cs typeface="Arial"/>
              </a:rPr>
              <a:t>202</a:t>
            </a:r>
            <a:r>
              <a:rPr lang="en-GB" sz="2800" i="1" spc="-20" dirty="0">
                <a:latin typeface="Arial"/>
                <a:cs typeface="Arial"/>
              </a:rPr>
              <a:t>3/24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Common</a:t>
            </a:r>
            <a:r>
              <a:rPr spc="-70" dirty="0"/>
              <a:t> </a:t>
            </a:r>
            <a:r>
              <a:rPr spc="-10" dirty="0"/>
              <a:t>Misconceptions</a:t>
            </a:r>
          </a:p>
        </p:txBody>
      </p:sp>
      <p:sp>
        <p:nvSpPr>
          <p:cNvPr id="3" name="object 3"/>
          <p:cNvSpPr/>
          <p:nvPr/>
        </p:nvSpPr>
        <p:spPr>
          <a:xfrm>
            <a:off x="6202680" y="1614649"/>
            <a:ext cx="5684520" cy="5243352"/>
          </a:xfrm>
          <a:custGeom>
            <a:avLst/>
            <a:gdLst/>
            <a:ahLst/>
            <a:cxnLst/>
            <a:rect l="l" t="t" r="r" b="b"/>
            <a:pathLst>
              <a:path w="5151120" h="4401820">
                <a:moveTo>
                  <a:pt x="5151120" y="0"/>
                </a:moveTo>
                <a:lnTo>
                  <a:pt x="0" y="0"/>
                </a:lnTo>
                <a:lnTo>
                  <a:pt x="0" y="4401312"/>
                </a:lnTo>
                <a:lnTo>
                  <a:pt x="5151120" y="4401312"/>
                </a:lnTo>
                <a:lnTo>
                  <a:pt x="515112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5866" y="1930400"/>
            <a:ext cx="9491134" cy="301454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45085">
              <a:lnSpc>
                <a:spcPct val="90000"/>
              </a:lnSpc>
              <a:spcBef>
                <a:spcPts val="434"/>
              </a:spcBef>
            </a:pPr>
            <a:r>
              <a:rPr sz="2800" dirty="0">
                <a:latin typeface="Comic Sans MS"/>
                <a:cs typeface="Comic Sans MS"/>
              </a:rPr>
              <a:t>Counting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-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Missing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out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an </a:t>
            </a:r>
            <a:r>
              <a:rPr sz="2800" dirty="0">
                <a:latin typeface="Comic Sans MS"/>
                <a:cs typeface="Comic Sans MS"/>
              </a:rPr>
              <a:t>object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counting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object twice</a:t>
            </a:r>
            <a:endParaRPr lang="en-GB" sz="2800" spc="-10" dirty="0">
              <a:latin typeface="Comic Sans MS"/>
              <a:cs typeface="Comic Sans MS"/>
            </a:endParaRPr>
          </a:p>
          <a:p>
            <a:pPr marL="12700" marR="45085">
              <a:lnSpc>
                <a:spcPct val="90000"/>
              </a:lnSpc>
              <a:spcBef>
                <a:spcPts val="434"/>
              </a:spcBef>
            </a:pPr>
            <a:endParaRPr lang="en-GB" sz="1600" spc="-10" dirty="0">
              <a:latin typeface="Comic Sans MS"/>
              <a:cs typeface="Comic Sans MS"/>
            </a:endParaRPr>
          </a:p>
          <a:p>
            <a:pPr marL="12700" marR="45085">
              <a:lnSpc>
                <a:spcPct val="90000"/>
              </a:lnSpc>
              <a:spcBef>
                <a:spcPts val="434"/>
              </a:spcBef>
            </a:pPr>
            <a:r>
              <a:rPr lang="en-GB" sz="2800" spc="-10" dirty="0">
                <a:latin typeface="Comic Sans MS"/>
                <a:cs typeface="Comic Sans MS"/>
              </a:rPr>
              <a:t>Saying a teen number instead of a tens number </a:t>
            </a:r>
            <a:r>
              <a:rPr lang="en-GB" sz="2800" spc="-10" dirty="0" err="1">
                <a:latin typeface="Comic Sans MS"/>
                <a:cs typeface="Comic Sans MS"/>
              </a:rPr>
              <a:t>e.g</a:t>
            </a:r>
            <a:r>
              <a:rPr lang="en-GB" sz="2800" spc="-10" dirty="0">
                <a:latin typeface="Comic Sans MS"/>
                <a:cs typeface="Comic Sans MS"/>
              </a:rPr>
              <a:t> saying, thirteen instead of thirty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Comic Sans MS"/>
              <a:cs typeface="Comic Sans MS"/>
            </a:endParaRPr>
          </a:p>
          <a:p>
            <a:pPr marL="12700" marR="5080">
              <a:lnSpc>
                <a:spcPct val="90000"/>
              </a:lnSpc>
            </a:pPr>
            <a:r>
              <a:rPr sz="2800" dirty="0">
                <a:latin typeface="Comic Sans MS"/>
                <a:cs typeface="Comic Sans MS"/>
              </a:rPr>
              <a:t>Comparing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–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not </a:t>
            </a:r>
            <a:r>
              <a:rPr sz="2800" dirty="0">
                <a:latin typeface="Comic Sans MS"/>
                <a:cs typeface="Comic Sans MS"/>
              </a:rPr>
              <a:t>comparing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105" dirty="0">
                <a:latin typeface="Comic Sans MS"/>
                <a:cs typeface="Comic Sans MS"/>
              </a:rPr>
              <a:t> </a:t>
            </a:r>
            <a:r>
              <a:rPr lang="en-GB" sz="2800" spc="-105" dirty="0">
                <a:latin typeface="Comic Sans MS"/>
                <a:cs typeface="Comic Sans MS"/>
              </a:rPr>
              <a:t>quantity within a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lang="en-GB" sz="2800" spc="-25" dirty="0">
                <a:latin typeface="Comic Sans MS"/>
                <a:cs typeface="Comic Sans MS"/>
              </a:rPr>
              <a:t>group of objects but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considering </a:t>
            </a:r>
            <a:r>
              <a:rPr lang="en-GB" sz="2800" dirty="0">
                <a:latin typeface="Comic Sans MS"/>
                <a:cs typeface="Comic Sans MS"/>
              </a:rPr>
              <a:t>the size of the objects</a:t>
            </a:r>
            <a:endParaRPr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7388861" cy="99527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25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lang="en-GB" spc="-5" dirty="0"/>
              <a:t>you</a:t>
            </a:r>
            <a:r>
              <a:rPr spc="-5" dirty="0"/>
              <a:t> </a:t>
            </a:r>
            <a:r>
              <a:rPr dirty="0"/>
              <a:t>help</a:t>
            </a:r>
            <a:r>
              <a:rPr spc="-25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spc="-10" dirty="0"/>
              <a:t>home?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825750"/>
            <a:ext cx="10515600" cy="4716705"/>
          </a:xfrm>
          <a:custGeom>
            <a:avLst/>
            <a:gdLst/>
            <a:ahLst/>
            <a:cxnLst/>
            <a:rect l="l" t="t" r="r" b="b"/>
            <a:pathLst>
              <a:path w="10515600" h="4351020">
                <a:moveTo>
                  <a:pt x="10515600" y="0"/>
                </a:moveTo>
                <a:lnTo>
                  <a:pt x="0" y="0"/>
                </a:lnTo>
                <a:lnTo>
                  <a:pt x="0" y="4351020"/>
                </a:lnTo>
                <a:lnTo>
                  <a:pt x="10515600" y="4351020"/>
                </a:lnTo>
                <a:lnTo>
                  <a:pt x="105156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8" y="1876995"/>
            <a:ext cx="1011681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mic Sans MS"/>
                <a:cs typeface="Comic Sans MS"/>
              </a:rPr>
              <a:t>Play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games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which involve</a:t>
            </a:r>
            <a:r>
              <a:rPr sz="2400" spc="-10" dirty="0">
                <a:latin typeface="Comic Sans MS"/>
                <a:cs typeface="Comic Sans MS"/>
              </a:rPr>
              <a:t> counting</a:t>
            </a:r>
            <a:r>
              <a:rPr lang="en-GB" sz="2400" spc="-10" dirty="0">
                <a:latin typeface="Comic Sans MS"/>
                <a:cs typeface="Comic Sans MS"/>
              </a:rPr>
              <a:t>, like snakes and ladders</a:t>
            </a:r>
            <a:endParaRPr sz="2400" dirty="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mic Sans MS"/>
                <a:cs typeface="Comic Sans MS"/>
              </a:rPr>
              <a:t>Sing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lang="en-GB" sz="2400" dirty="0">
                <a:latin typeface="Comic Sans MS"/>
                <a:cs typeface="Comic Sans MS"/>
              </a:rPr>
              <a:t>counting songs 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8" y="2643220"/>
            <a:ext cx="10116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mic Sans MS"/>
                <a:cs typeface="Comic Sans MS"/>
              </a:rPr>
              <a:t>Talk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children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about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groups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everyday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objects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 talk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about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how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44" y="2982549"/>
            <a:ext cx="988791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3410" algn="l"/>
              </a:tabLst>
            </a:pPr>
            <a:r>
              <a:rPr sz="2400" dirty="0">
                <a:latin typeface="Comic Sans MS"/>
                <a:cs typeface="Comic Sans MS"/>
              </a:rPr>
              <a:t>many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lang="en-GB" sz="2400" dirty="0">
                <a:latin typeface="Comic Sans MS"/>
                <a:cs typeface="Comic Sans MS"/>
              </a:rPr>
              <a:t>are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that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group</a:t>
            </a:r>
            <a:r>
              <a:rPr sz="2400" dirty="0">
                <a:latin typeface="Comic Sans MS"/>
                <a:cs typeface="Comic Sans MS"/>
              </a:rPr>
              <a:t>	-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who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has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more?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Who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has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bigger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group?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974" y="3051564"/>
            <a:ext cx="10245725" cy="228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  <a:tabLst>
                <a:tab pos="240665" algn="l"/>
              </a:tabLst>
            </a:pPr>
            <a:endParaRPr lang="en-GB" sz="2400" spc="-25" dirty="0">
              <a:latin typeface="Comic Sans MS"/>
              <a:cs typeface="Comic Sans MS"/>
            </a:endParaRPr>
          </a:p>
          <a:p>
            <a:pPr marL="230188" indent="-230188">
              <a:lnSpc>
                <a:spcPts val="245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39713" algn="l"/>
              </a:tabLst>
            </a:pPr>
            <a:r>
              <a:rPr lang="en-GB" sz="2400" dirty="0">
                <a:latin typeface="Comic Sans MS"/>
                <a:cs typeface="Comic Sans MS"/>
              </a:rPr>
              <a:t>C</a:t>
            </a:r>
            <a:r>
              <a:rPr sz="2400" dirty="0" err="1">
                <a:latin typeface="Comic Sans MS"/>
                <a:cs typeface="Comic Sans MS"/>
              </a:rPr>
              <a:t>ounting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their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everyday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routine,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how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many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toys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did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you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tidy</a:t>
            </a:r>
            <a:endParaRPr sz="2400" dirty="0">
              <a:latin typeface="Comic Sans MS"/>
              <a:cs typeface="Comic Sans MS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omic Sans MS"/>
                <a:cs typeface="Comic Sans MS"/>
              </a:rPr>
              <a:t>away?</a:t>
            </a:r>
            <a:endParaRPr sz="2400" dirty="0">
              <a:latin typeface="Comic Sans MS"/>
              <a:cs typeface="Comic Sans MS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mic Sans MS"/>
                <a:cs typeface="Comic Sans MS"/>
              </a:rPr>
              <a:t>Draw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lang="en-GB" sz="2400" dirty="0">
                <a:latin typeface="Comic Sans MS"/>
                <a:cs typeface="Comic Sans MS"/>
              </a:rPr>
              <a:t>their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attention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time,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how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long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will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it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take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cake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to </a:t>
            </a:r>
            <a:r>
              <a:rPr sz="2400" dirty="0">
                <a:latin typeface="Comic Sans MS"/>
                <a:cs typeface="Comic Sans MS"/>
              </a:rPr>
              <a:t>bake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in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oven?</a:t>
            </a:r>
            <a:endParaRPr sz="2400" dirty="0">
              <a:latin typeface="Comic Sans MS"/>
              <a:cs typeface="Comic Sans MS"/>
            </a:endParaRPr>
          </a:p>
          <a:p>
            <a:pPr marL="240665" indent="-22796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omic Sans MS"/>
                <a:cs typeface="Comic Sans MS"/>
              </a:rPr>
              <a:t>Encourage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lang="en-GB" sz="2400" dirty="0">
                <a:latin typeface="Comic Sans MS"/>
                <a:cs typeface="Comic Sans MS"/>
              </a:rPr>
              <a:t>activities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that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develop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shape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awareness</a:t>
            </a:r>
            <a:r>
              <a:rPr sz="2400" spc="-4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e.g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building </a:t>
            </a:r>
            <a:r>
              <a:rPr sz="2400" spc="-10" dirty="0">
                <a:latin typeface="Comic Sans MS"/>
                <a:cs typeface="Comic Sans MS"/>
              </a:rPr>
              <a:t>blocks,</a:t>
            </a:r>
            <a:endParaRPr sz="2400" dirty="0">
              <a:latin typeface="Comic Sans MS"/>
              <a:cs typeface="Comic Sans MS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Comic Sans MS"/>
                <a:cs typeface="Comic Sans MS"/>
              </a:rPr>
              <a:t>shape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puzzles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etc.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8709" y="5339870"/>
            <a:ext cx="9351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mic Sans MS"/>
                <a:cs typeface="Comic Sans MS"/>
              </a:rPr>
              <a:t>Play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games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which involve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quickly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revealing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hiding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numbers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of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844" y="5657698"/>
            <a:ext cx="1001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objects.</a:t>
            </a:r>
            <a:r>
              <a:rPr sz="2400" spc="-5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When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you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play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these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games,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encourage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children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keep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track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7128" y="6052879"/>
            <a:ext cx="6901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score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using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dots,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lang="en-GB" sz="2400" dirty="0">
                <a:latin typeface="Comic Sans MS"/>
                <a:cs typeface="Comic Sans MS"/>
              </a:rPr>
              <a:t>a tally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or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numeral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cards.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704"/>
            <a:ext cx="10358120" cy="1672381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Early</a:t>
            </a:r>
            <a:r>
              <a:rPr spc="-25" dirty="0"/>
              <a:t> </a:t>
            </a:r>
            <a:r>
              <a:rPr dirty="0"/>
              <a:t>Years</a:t>
            </a:r>
            <a:r>
              <a:rPr spc="-10" dirty="0"/>
              <a:t> </a:t>
            </a:r>
            <a:r>
              <a:rPr dirty="0"/>
              <a:t>Statutory</a:t>
            </a:r>
            <a:r>
              <a:rPr spc="-30" dirty="0"/>
              <a:t> </a:t>
            </a:r>
            <a:r>
              <a:rPr spc="-10" dirty="0"/>
              <a:t>Framework</a:t>
            </a:r>
            <a:r>
              <a:rPr lang="en-GB" spc="-10" dirty="0"/>
              <a:t> (EYFS)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838200" y="1825751"/>
            <a:ext cx="10515600" cy="4351020"/>
          </a:xfrm>
          <a:custGeom>
            <a:avLst/>
            <a:gdLst/>
            <a:ahLst/>
            <a:cxnLst/>
            <a:rect l="l" t="t" r="r" b="b"/>
            <a:pathLst>
              <a:path w="10515600" h="4351020">
                <a:moveTo>
                  <a:pt x="10515600" y="0"/>
                </a:moveTo>
                <a:lnTo>
                  <a:pt x="0" y="0"/>
                </a:lnTo>
                <a:lnTo>
                  <a:pt x="0" y="4351020"/>
                </a:lnTo>
                <a:lnTo>
                  <a:pt x="10515600" y="4351020"/>
                </a:lnTo>
                <a:lnTo>
                  <a:pt x="105156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759661"/>
            <a:ext cx="9967595" cy="41429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715">
              <a:lnSpc>
                <a:spcPct val="80000"/>
              </a:lnSpc>
              <a:spcBef>
                <a:spcPts val="770"/>
              </a:spcBef>
            </a:pPr>
            <a:r>
              <a:rPr lang="en-GB" sz="2800" i="1" dirty="0">
                <a:latin typeface="Arial"/>
                <a:cs typeface="Arial"/>
              </a:rPr>
              <a:t>‘</a:t>
            </a:r>
            <a:r>
              <a:rPr sz="2800" i="1" dirty="0">
                <a:latin typeface="Arial"/>
                <a:cs typeface="Arial"/>
              </a:rPr>
              <a:t>Children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should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be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able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to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spc="50" dirty="0">
                <a:latin typeface="Arial"/>
                <a:cs typeface="Arial"/>
              </a:rPr>
              <a:t>count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105" dirty="0">
                <a:latin typeface="Arial"/>
                <a:cs typeface="Arial"/>
              </a:rPr>
              <a:t>confidently, </a:t>
            </a:r>
            <a:r>
              <a:rPr sz="2800" i="1" dirty="0">
                <a:latin typeface="Arial"/>
                <a:cs typeface="Arial"/>
              </a:rPr>
              <a:t>develop</a:t>
            </a:r>
            <a:r>
              <a:rPr sz="2800" i="1" spc="10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deep </a:t>
            </a:r>
            <a:r>
              <a:rPr sz="2800" i="1" dirty="0">
                <a:latin typeface="Arial"/>
                <a:cs typeface="Arial"/>
              </a:rPr>
              <a:t>understanding</a:t>
            </a:r>
            <a:r>
              <a:rPr sz="2800" i="1" spc="150" dirty="0">
                <a:latin typeface="Arial"/>
                <a:cs typeface="Arial"/>
              </a:rPr>
              <a:t> </a:t>
            </a:r>
            <a:r>
              <a:rPr sz="2800" i="1" spc="265" dirty="0">
                <a:latin typeface="Arial"/>
                <a:cs typeface="Arial"/>
              </a:rPr>
              <a:t>of</a:t>
            </a:r>
            <a:r>
              <a:rPr sz="2800" i="1" spc="130" dirty="0">
                <a:latin typeface="Arial"/>
                <a:cs typeface="Arial"/>
              </a:rPr>
              <a:t> </a:t>
            </a:r>
            <a:r>
              <a:rPr sz="2800" i="1" spc="185" dirty="0">
                <a:latin typeface="Arial"/>
                <a:cs typeface="Arial"/>
              </a:rPr>
              <a:t>the</a:t>
            </a:r>
            <a:r>
              <a:rPr sz="2800" i="1" spc="10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numbers</a:t>
            </a:r>
            <a:r>
              <a:rPr sz="2800" i="1" spc="135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to</a:t>
            </a:r>
            <a:r>
              <a:rPr sz="2800" i="1" spc="114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10,</a:t>
            </a:r>
            <a:r>
              <a:rPr sz="2800" i="1" spc="114" dirty="0">
                <a:latin typeface="Arial"/>
                <a:cs typeface="Arial"/>
              </a:rPr>
              <a:t> </a:t>
            </a:r>
            <a:r>
              <a:rPr sz="2800" i="1" spc="185" dirty="0">
                <a:latin typeface="Arial"/>
                <a:cs typeface="Arial"/>
              </a:rPr>
              <a:t>the</a:t>
            </a:r>
            <a:r>
              <a:rPr sz="2800" i="1" spc="114" dirty="0">
                <a:latin typeface="Arial"/>
                <a:cs typeface="Arial"/>
              </a:rPr>
              <a:t> </a:t>
            </a:r>
            <a:r>
              <a:rPr sz="2800" i="1" spc="60" dirty="0">
                <a:latin typeface="Arial"/>
                <a:cs typeface="Arial"/>
              </a:rPr>
              <a:t>relationships </a:t>
            </a:r>
            <a:r>
              <a:rPr sz="2800" i="1" dirty="0">
                <a:latin typeface="Arial"/>
                <a:cs typeface="Arial"/>
              </a:rPr>
              <a:t>between</a:t>
            </a:r>
            <a:r>
              <a:rPr sz="2800" i="1" spc="95" dirty="0">
                <a:latin typeface="Arial"/>
                <a:cs typeface="Arial"/>
              </a:rPr>
              <a:t> them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and</a:t>
            </a:r>
            <a:r>
              <a:rPr sz="2800" i="1" spc="100" dirty="0">
                <a:latin typeface="Arial"/>
                <a:cs typeface="Arial"/>
              </a:rPr>
              <a:t> </a:t>
            </a:r>
            <a:r>
              <a:rPr sz="2800" i="1" spc="185" dirty="0">
                <a:latin typeface="Arial"/>
                <a:cs typeface="Arial"/>
              </a:rPr>
              <a:t>the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spc="135" dirty="0">
                <a:latin typeface="Arial"/>
                <a:cs typeface="Arial"/>
              </a:rPr>
              <a:t>patterns</a:t>
            </a:r>
            <a:r>
              <a:rPr sz="2800" i="1" spc="105" dirty="0">
                <a:latin typeface="Arial"/>
                <a:cs typeface="Arial"/>
              </a:rPr>
              <a:t> </a:t>
            </a:r>
            <a:r>
              <a:rPr sz="2800" i="1" spc="114" dirty="0">
                <a:latin typeface="Arial"/>
                <a:cs typeface="Arial"/>
              </a:rPr>
              <a:t>within</a:t>
            </a:r>
            <a:r>
              <a:rPr sz="2800" i="1" spc="120" dirty="0">
                <a:latin typeface="Arial"/>
                <a:cs typeface="Arial"/>
              </a:rPr>
              <a:t> </a:t>
            </a:r>
            <a:r>
              <a:rPr sz="2800" i="1" spc="80" dirty="0">
                <a:latin typeface="Arial"/>
                <a:cs typeface="Arial"/>
              </a:rPr>
              <a:t>those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numbers.</a:t>
            </a:r>
            <a:r>
              <a:rPr lang="en-GB" sz="2800" i="1" spc="-10" dirty="0">
                <a:latin typeface="Arial"/>
                <a:cs typeface="Arial"/>
              </a:rPr>
              <a:t>’</a:t>
            </a:r>
          </a:p>
          <a:p>
            <a:pPr marL="12700" marR="5080" indent="106680">
              <a:lnSpc>
                <a:spcPct val="80000"/>
              </a:lnSpc>
            </a:pPr>
            <a:r>
              <a:rPr lang="en-GB" sz="2800" i="1" spc="345" dirty="0">
                <a:latin typeface="Arial"/>
                <a:cs typeface="Arial"/>
              </a:rPr>
              <a:t/>
            </a:r>
            <a:br>
              <a:rPr lang="en-GB" sz="2800" i="1" spc="345" dirty="0">
                <a:latin typeface="Arial"/>
                <a:cs typeface="Arial"/>
              </a:rPr>
            </a:br>
            <a:r>
              <a:rPr lang="en-GB" sz="2800" i="1" spc="345" dirty="0">
                <a:latin typeface="Arial"/>
                <a:cs typeface="Arial"/>
              </a:rPr>
              <a:t>‘I</a:t>
            </a:r>
            <a:r>
              <a:rPr sz="2800" i="1" spc="345" dirty="0">
                <a:latin typeface="Arial"/>
                <a:cs typeface="Arial"/>
              </a:rPr>
              <a:t>t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spc="60" dirty="0">
                <a:latin typeface="Arial"/>
                <a:cs typeface="Arial"/>
              </a:rPr>
              <a:t>is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spc="114" dirty="0">
                <a:latin typeface="Arial"/>
                <a:cs typeface="Arial"/>
              </a:rPr>
              <a:t>important</a:t>
            </a:r>
            <a:r>
              <a:rPr sz="2800" i="1" spc="110" dirty="0">
                <a:latin typeface="Arial"/>
                <a:cs typeface="Arial"/>
              </a:rPr>
              <a:t> </a:t>
            </a:r>
            <a:r>
              <a:rPr sz="2800" i="1" spc="245" dirty="0">
                <a:latin typeface="Arial"/>
                <a:cs typeface="Arial"/>
              </a:rPr>
              <a:t>that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spc="185" dirty="0">
                <a:latin typeface="Arial"/>
                <a:cs typeface="Arial"/>
              </a:rPr>
              <a:t>the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spc="65" dirty="0">
                <a:latin typeface="Arial"/>
                <a:cs typeface="Arial"/>
              </a:rPr>
              <a:t>curriculum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includes</a:t>
            </a:r>
            <a:r>
              <a:rPr sz="2800" i="1" spc="85" dirty="0">
                <a:latin typeface="Arial"/>
                <a:cs typeface="Arial"/>
              </a:rPr>
              <a:t> </a:t>
            </a:r>
            <a:r>
              <a:rPr sz="2800" i="1" spc="135" dirty="0">
                <a:latin typeface="Arial"/>
                <a:cs typeface="Arial"/>
              </a:rPr>
              <a:t>rich </a:t>
            </a:r>
            <a:r>
              <a:rPr sz="2800" i="1" spc="90" dirty="0">
                <a:latin typeface="Arial"/>
                <a:cs typeface="Arial"/>
              </a:rPr>
              <a:t>opportunities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spc="310" dirty="0">
                <a:latin typeface="Arial"/>
                <a:cs typeface="Arial"/>
              </a:rPr>
              <a:t>for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90" dirty="0">
                <a:latin typeface="Arial"/>
                <a:cs typeface="Arial"/>
              </a:rPr>
              <a:t>children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to</a:t>
            </a:r>
            <a:r>
              <a:rPr sz="2800" i="1" spc="7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develop</a:t>
            </a:r>
            <a:r>
              <a:rPr sz="2800" i="1" spc="70" dirty="0">
                <a:latin typeface="Arial"/>
                <a:cs typeface="Arial"/>
              </a:rPr>
              <a:t> </a:t>
            </a:r>
            <a:r>
              <a:rPr sz="2800" i="1" spc="220" dirty="0">
                <a:latin typeface="Arial"/>
                <a:cs typeface="Arial"/>
              </a:rPr>
              <a:t>their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65" dirty="0">
                <a:latin typeface="Arial"/>
                <a:cs typeface="Arial"/>
              </a:rPr>
              <a:t>spatial</a:t>
            </a:r>
            <a:r>
              <a:rPr sz="2800" i="1" spc="10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reasoning </a:t>
            </a:r>
            <a:r>
              <a:rPr sz="2800" i="1" spc="70" dirty="0">
                <a:latin typeface="Arial"/>
                <a:cs typeface="Arial"/>
              </a:rPr>
              <a:t>skills</a:t>
            </a:r>
            <a:r>
              <a:rPr sz="2800" i="1" spc="10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across</a:t>
            </a:r>
            <a:r>
              <a:rPr sz="2800" i="1" spc="114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all</a:t>
            </a:r>
            <a:r>
              <a:rPr sz="2800" i="1" spc="9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areas</a:t>
            </a:r>
            <a:r>
              <a:rPr sz="2800" i="1" spc="130" dirty="0">
                <a:latin typeface="Arial"/>
                <a:cs typeface="Arial"/>
              </a:rPr>
              <a:t> </a:t>
            </a:r>
            <a:r>
              <a:rPr sz="2800" i="1" spc="265" dirty="0">
                <a:latin typeface="Arial"/>
                <a:cs typeface="Arial"/>
              </a:rPr>
              <a:t>of</a:t>
            </a:r>
            <a:r>
              <a:rPr sz="2800" i="1" spc="95" dirty="0">
                <a:latin typeface="Arial"/>
                <a:cs typeface="Arial"/>
              </a:rPr>
              <a:t> </a:t>
            </a:r>
            <a:r>
              <a:rPr sz="2800" i="1" spc="50" dirty="0">
                <a:latin typeface="Arial"/>
                <a:cs typeface="Arial"/>
              </a:rPr>
              <a:t>mathematics</a:t>
            </a:r>
            <a:r>
              <a:rPr sz="2800" i="1" spc="12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including</a:t>
            </a:r>
            <a:r>
              <a:rPr sz="2800" i="1" spc="114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shape,</a:t>
            </a:r>
            <a:r>
              <a:rPr sz="2800" i="1" spc="10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space </a:t>
            </a:r>
            <a:r>
              <a:rPr sz="2800" i="1" dirty="0">
                <a:latin typeface="Arial"/>
                <a:cs typeface="Arial"/>
              </a:rPr>
              <a:t>and</a:t>
            </a:r>
            <a:r>
              <a:rPr sz="2800" i="1" spc="-8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measures</a:t>
            </a:r>
            <a:r>
              <a:rPr lang="en-GB" sz="2800" i="1" spc="-10" dirty="0">
                <a:latin typeface="Arial"/>
                <a:cs typeface="Arial"/>
              </a:rPr>
              <a:t>.’</a:t>
            </a:r>
          </a:p>
          <a:p>
            <a:pPr marL="12700" marR="5080" indent="106680">
              <a:lnSpc>
                <a:spcPct val="80000"/>
              </a:lnSpc>
            </a:pPr>
            <a:endParaRPr sz="3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spc="220" dirty="0">
                <a:latin typeface="Arial"/>
                <a:cs typeface="Arial"/>
              </a:rPr>
              <a:t>-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spc="200" dirty="0">
                <a:latin typeface="Arial"/>
                <a:cs typeface="Arial"/>
              </a:rPr>
              <a:t>Statutory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110" dirty="0">
                <a:latin typeface="Arial"/>
                <a:cs typeface="Arial"/>
              </a:rPr>
              <a:t>framework</a:t>
            </a:r>
            <a:r>
              <a:rPr sz="2800" i="1" spc="80" dirty="0">
                <a:latin typeface="Arial"/>
                <a:cs typeface="Arial"/>
              </a:rPr>
              <a:t> </a:t>
            </a:r>
            <a:r>
              <a:rPr sz="2800" i="1" spc="310" dirty="0">
                <a:latin typeface="Arial"/>
                <a:cs typeface="Arial"/>
              </a:rPr>
              <a:t>for</a:t>
            </a:r>
            <a:r>
              <a:rPr sz="2800" i="1" spc="50" dirty="0">
                <a:latin typeface="Arial"/>
                <a:cs typeface="Arial"/>
              </a:rPr>
              <a:t> </a:t>
            </a:r>
            <a:r>
              <a:rPr sz="2800" i="1" spc="180" dirty="0">
                <a:latin typeface="Arial"/>
                <a:cs typeface="Arial"/>
              </a:rPr>
              <a:t>the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114" dirty="0">
                <a:latin typeface="Arial"/>
                <a:cs typeface="Arial"/>
              </a:rPr>
              <a:t>eyfs,</a:t>
            </a:r>
            <a:r>
              <a:rPr sz="2800" i="1" spc="6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gov.uk,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lang="en-GB" sz="2800" i="1" spc="-20" dirty="0">
                <a:latin typeface="Arial"/>
                <a:cs typeface="Arial"/>
              </a:rPr>
              <a:t>updated 2023/24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10358120" cy="99527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</a:t>
            </a:r>
            <a:r>
              <a:rPr lang="en-GB" dirty="0" err="1"/>
              <a:t>arly</a:t>
            </a:r>
            <a:r>
              <a:rPr lang="en-GB" dirty="0"/>
              <a:t> Learning Goals (ELGs)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838200" y="1825751"/>
            <a:ext cx="10515600" cy="4351020"/>
          </a:xfrm>
          <a:custGeom>
            <a:avLst/>
            <a:gdLst/>
            <a:ahLst/>
            <a:cxnLst/>
            <a:rect l="l" t="t" r="r" b="b"/>
            <a:pathLst>
              <a:path w="10515600" h="4351020">
                <a:moveTo>
                  <a:pt x="10515600" y="0"/>
                </a:moveTo>
                <a:lnTo>
                  <a:pt x="0" y="0"/>
                </a:lnTo>
                <a:lnTo>
                  <a:pt x="0" y="4351020"/>
                </a:lnTo>
                <a:lnTo>
                  <a:pt x="10515600" y="4351020"/>
                </a:lnTo>
                <a:lnTo>
                  <a:pt x="105156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711413"/>
            <a:ext cx="10216515" cy="459292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en-GB"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GB" sz="2800" dirty="0">
                <a:latin typeface="Comic Sans MS"/>
                <a:cs typeface="Comic Sans MS"/>
              </a:rPr>
              <a:t>The framework is split into ELGs which are statements that define the expected level of development in each area of the EYFS.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en-GB"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GB" sz="2800" dirty="0">
                <a:latin typeface="Comic Sans MS"/>
                <a:cs typeface="Comic Sans MS"/>
              </a:rPr>
              <a:t>For maths this is split into: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GB" sz="2800" dirty="0">
                <a:latin typeface="Comic Sans MS"/>
                <a:cs typeface="Comic Sans MS"/>
              </a:rPr>
              <a:t>- Number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en-GB" sz="2800" dirty="0">
                <a:latin typeface="Comic Sans MS"/>
                <a:cs typeface="Comic Sans MS"/>
              </a:rPr>
              <a:t>- Numerical Patterns</a:t>
            </a: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endParaRPr lang="en-GB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53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E635DA2-07E3-3BA1-9710-8E77C73451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3952" y="-176900"/>
            <a:ext cx="10358120" cy="87216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0" dirty="0"/>
              <a:t>How do we do this?</a:t>
            </a:r>
            <a:endParaRPr spc="-10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DE04782-D161-EE8A-78B1-149D7600A997}"/>
              </a:ext>
            </a:extLst>
          </p:cNvPr>
          <p:cNvSpPr txBox="1"/>
          <p:nvPr/>
        </p:nvSpPr>
        <p:spPr>
          <a:xfrm>
            <a:off x="624712" y="711028"/>
            <a:ext cx="10896600" cy="4510017"/>
          </a:xfrm>
          <a:prstGeom prst="rect">
            <a:avLst/>
          </a:prstGeom>
          <a:noFill/>
        </p:spPr>
        <p:txBody>
          <a:bodyPr vert="horz" wrap="square" lIns="0" tIns="97790" rIns="0" bIns="0" rtlCol="0">
            <a:spAutoFit/>
          </a:bodyPr>
          <a:lstStyle/>
          <a:p>
            <a:pPr marL="12700" marR="5715">
              <a:lnSpc>
                <a:spcPct val="80000"/>
              </a:lnSpc>
              <a:spcBef>
                <a:spcPts val="770"/>
              </a:spcBef>
            </a:pPr>
            <a:r>
              <a:rPr lang="en-GB" sz="2800" dirty="0">
                <a:latin typeface="Comic Sans MS" panose="030F0902030302020204" pitchFamily="66" charset="0"/>
                <a:cs typeface="Arial"/>
              </a:rPr>
              <a:t>We plan frequent and varied opportunities for the children to explore.</a:t>
            </a:r>
          </a:p>
          <a:p>
            <a:pPr marL="12700" marR="5715">
              <a:lnSpc>
                <a:spcPct val="80000"/>
              </a:lnSpc>
              <a:spcBef>
                <a:spcPts val="770"/>
              </a:spcBef>
            </a:pPr>
            <a:endParaRPr lang="en-GB" sz="2800" dirty="0">
              <a:latin typeface="Comic Sans MS" panose="030F0902030302020204" pitchFamily="66" charset="0"/>
              <a:cs typeface="Arial"/>
            </a:endParaRPr>
          </a:p>
          <a:p>
            <a:pPr marL="12700" marR="5715">
              <a:lnSpc>
                <a:spcPct val="80000"/>
              </a:lnSpc>
              <a:spcBef>
                <a:spcPts val="770"/>
              </a:spcBef>
            </a:pPr>
            <a:r>
              <a:rPr lang="en-GB" sz="2800" dirty="0">
                <a:latin typeface="Comic Sans MS" panose="030F0902030302020204" pitchFamily="66" charset="0"/>
                <a:cs typeface="Arial"/>
              </a:rPr>
              <a:t>We allow them to develop a secure understanding, knowledge and vocabulary through the use of concrete objects and stem sentences.</a:t>
            </a:r>
          </a:p>
          <a:p>
            <a:pPr marL="12700" marR="5715">
              <a:lnSpc>
                <a:spcPct val="80000"/>
              </a:lnSpc>
              <a:spcBef>
                <a:spcPts val="770"/>
              </a:spcBef>
            </a:pPr>
            <a:endParaRPr lang="en-GB" sz="2800" dirty="0">
              <a:latin typeface="Comic Sans MS" panose="030F0902030302020204" pitchFamily="66" charset="0"/>
              <a:cs typeface="Arial"/>
            </a:endParaRPr>
          </a:p>
          <a:p>
            <a:pPr marL="12700" marR="5715">
              <a:lnSpc>
                <a:spcPct val="80000"/>
              </a:lnSpc>
              <a:spcBef>
                <a:spcPts val="770"/>
              </a:spcBef>
            </a:pPr>
            <a:r>
              <a:rPr lang="en-GB" sz="2800" dirty="0">
                <a:latin typeface="Comic Sans MS" panose="030F0902030302020204" pitchFamily="66" charset="0"/>
                <a:cs typeface="Arial"/>
              </a:rPr>
              <a:t>We give them the tools and foundations needed for KS1.</a:t>
            </a:r>
          </a:p>
          <a:p>
            <a:pPr marL="12700" marR="5715">
              <a:lnSpc>
                <a:spcPct val="80000"/>
              </a:lnSpc>
              <a:spcBef>
                <a:spcPts val="770"/>
              </a:spcBef>
            </a:pPr>
            <a:endParaRPr lang="en-GB" sz="2800" dirty="0">
              <a:latin typeface="Comic Sans MS" panose="030F0902030302020204" pitchFamily="66" charset="0"/>
              <a:cs typeface="Arial"/>
            </a:endParaRPr>
          </a:p>
          <a:p>
            <a:pPr marL="12700" marR="5715">
              <a:lnSpc>
                <a:spcPct val="80000"/>
              </a:lnSpc>
              <a:spcBef>
                <a:spcPts val="770"/>
              </a:spcBef>
            </a:pPr>
            <a:r>
              <a:rPr lang="en-GB" sz="2800" dirty="0">
                <a:latin typeface="Comic Sans MS" panose="030F0902030302020204" pitchFamily="66" charset="0"/>
                <a:cs typeface="Arial"/>
              </a:rPr>
              <a:t>We look at each number in depth, using </a:t>
            </a:r>
            <a:r>
              <a:rPr lang="en-GB" sz="2800" dirty="0" err="1">
                <a:latin typeface="Comic Sans MS" panose="030F0902030302020204" pitchFamily="66" charset="0"/>
                <a:cs typeface="Arial"/>
              </a:rPr>
              <a:t>Numberblocks</a:t>
            </a:r>
            <a:r>
              <a:rPr lang="en-GB" sz="2800" dirty="0">
                <a:latin typeface="Comic Sans MS" panose="030F0902030302020204" pitchFamily="66" charset="0"/>
                <a:cs typeface="Arial"/>
              </a:rPr>
              <a:t> to support learning.</a:t>
            </a:r>
          </a:p>
        </p:txBody>
      </p:sp>
      <p:pic>
        <p:nvPicPr>
          <p:cNvPr id="3" name="Picture 2" descr="A teddy bear and a plate of food on a blue and white checkered blanket&#10;&#10;Description automatically generated">
            <a:extLst>
              <a:ext uri="{FF2B5EF4-FFF2-40B4-BE49-F238E27FC236}">
                <a16:creationId xmlns:a16="http://schemas.microsoft.com/office/drawing/2014/main" id="{BBF47D98-45EA-B063-0A64-C82BE1642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24716"/>
            <a:ext cx="2392561" cy="1794421"/>
          </a:xfrm>
          <a:prstGeom prst="rect">
            <a:avLst/>
          </a:prstGeom>
        </p:spPr>
      </p:pic>
      <p:pic>
        <p:nvPicPr>
          <p:cNvPr id="9" name="Picture 8" descr="A group of bowls with numbers and scissors on a table&#10;&#10;Description automatically generated">
            <a:extLst>
              <a:ext uri="{FF2B5EF4-FFF2-40B4-BE49-F238E27FC236}">
                <a16:creationId xmlns:a16="http://schemas.microsoft.com/office/drawing/2014/main" id="{F56940BC-1710-D40A-1223-2E7399884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4715"/>
            <a:ext cx="2392561" cy="17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ELG:</a:t>
            </a:r>
            <a:r>
              <a:rPr spc="-20" dirty="0"/>
              <a:t> </a:t>
            </a:r>
            <a:r>
              <a:rPr spc="-10" dirty="0"/>
              <a:t>Number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825751"/>
            <a:ext cx="10515600" cy="4351020"/>
          </a:xfrm>
          <a:custGeom>
            <a:avLst/>
            <a:gdLst/>
            <a:ahLst/>
            <a:cxnLst/>
            <a:rect l="l" t="t" r="r" b="b"/>
            <a:pathLst>
              <a:path w="10515600" h="4351020">
                <a:moveTo>
                  <a:pt x="10515600" y="0"/>
                </a:moveTo>
                <a:lnTo>
                  <a:pt x="0" y="0"/>
                </a:lnTo>
                <a:lnTo>
                  <a:pt x="0" y="4351020"/>
                </a:lnTo>
                <a:lnTo>
                  <a:pt x="10515600" y="4351020"/>
                </a:lnTo>
                <a:lnTo>
                  <a:pt x="105156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711413"/>
            <a:ext cx="10216515" cy="4247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at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expected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level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development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will:</a:t>
            </a:r>
            <a:endParaRPr sz="2800">
              <a:latin typeface="Comic Sans MS"/>
              <a:cs typeface="Comic Sans MS"/>
            </a:endParaRPr>
          </a:p>
          <a:p>
            <a:pPr marL="241300" marR="448309" indent="-229235">
              <a:lnSpc>
                <a:spcPts val="3020"/>
              </a:lnSpc>
              <a:spcBef>
                <a:spcPts val="1060"/>
              </a:spcBef>
              <a:buChar char="-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Have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deep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understanding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10,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including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the </a:t>
            </a:r>
            <a:r>
              <a:rPr sz="2800" dirty="0">
                <a:latin typeface="Comic Sans MS"/>
                <a:cs typeface="Comic Sans MS"/>
              </a:rPr>
              <a:t>composition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each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number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omic Sans MS"/>
              <a:buChar char="-"/>
            </a:pPr>
            <a:endParaRPr sz="330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buChar char="-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Subitise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(recognise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quantities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without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counting)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up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spc="-50" dirty="0">
                <a:latin typeface="Comic Sans MS"/>
                <a:cs typeface="Comic Sans MS"/>
              </a:rPr>
              <a:t>5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omic Sans MS"/>
              <a:buChar char="-"/>
            </a:pPr>
            <a:endParaRPr sz="3600">
              <a:latin typeface="Comic Sans MS"/>
              <a:cs typeface="Comic Sans MS"/>
            </a:endParaRPr>
          </a:p>
          <a:p>
            <a:pPr marL="12700" marR="5080" indent="254635">
              <a:lnSpc>
                <a:spcPts val="3020"/>
              </a:lnSpc>
              <a:buChar char="-"/>
              <a:tabLst>
                <a:tab pos="267335" algn="l"/>
              </a:tabLst>
            </a:pPr>
            <a:r>
              <a:rPr sz="2800" dirty="0">
                <a:latin typeface="Comic Sans MS"/>
                <a:cs typeface="Comic Sans MS"/>
              </a:rPr>
              <a:t>Automatically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recall</a:t>
            </a:r>
            <a:r>
              <a:rPr sz="2800" spc="-1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(without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reference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1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rhymes,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counting </a:t>
            </a:r>
            <a:r>
              <a:rPr sz="2800" dirty="0">
                <a:latin typeface="Comic Sans MS"/>
                <a:cs typeface="Comic Sans MS"/>
              </a:rPr>
              <a:t>or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other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aids)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bonds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up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5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(including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subtraction </a:t>
            </a:r>
            <a:r>
              <a:rPr sz="2800" dirty="0">
                <a:latin typeface="Comic Sans MS"/>
                <a:cs typeface="Comic Sans MS"/>
              </a:rPr>
              <a:t>facts)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some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bonds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10,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including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double</a:t>
            </a:r>
            <a:r>
              <a:rPr sz="2800" spc="-8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facts.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5544"/>
            <a:ext cx="10358120" cy="99527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0" dirty="0"/>
              <a:t>Numbers 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5883910" y="1310816"/>
            <a:ext cx="5241290" cy="4872228"/>
          </a:xfrm>
          <a:custGeom>
            <a:avLst/>
            <a:gdLst/>
            <a:ahLst/>
            <a:cxnLst/>
            <a:rect l="l" t="t" r="r" b="b"/>
            <a:pathLst>
              <a:path w="5241290" h="4432300">
                <a:moveTo>
                  <a:pt x="5241036" y="0"/>
                </a:moveTo>
                <a:lnTo>
                  <a:pt x="0" y="0"/>
                </a:lnTo>
                <a:lnTo>
                  <a:pt x="0" y="4431792"/>
                </a:lnTo>
                <a:lnTo>
                  <a:pt x="5241036" y="4431792"/>
                </a:lnTo>
                <a:lnTo>
                  <a:pt x="5241036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15658" y="1462523"/>
            <a:ext cx="5003801" cy="456881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Children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need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know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6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names</a:t>
            </a:r>
            <a:r>
              <a:rPr lang="en-GB" sz="2800" dirty="0">
                <a:latin typeface="Comic Sans MS"/>
                <a:cs typeface="Comic Sans MS"/>
              </a:rPr>
              <a:t> and be secure in recognising numbers to 10 and then beyond</a:t>
            </a:r>
            <a:endParaRPr sz="2800" dirty="0">
              <a:latin typeface="Comic Sans MS"/>
              <a:cs typeface="Comic Sans MS"/>
            </a:endParaRPr>
          </a:p>
          <a:p>
            <a:pPr marL="241300" marR="154940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It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is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important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that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they </a:t>
            </a:r>
            <a:r>
              <a:rPr sz="2800" dirty="0">
                <a:latin typeface="Comic Sans MS"/>
                <a:cs typeface="Comic Sans MS"/>
              </a:rPr>
              <a:t>understand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and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can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Comic Sans MS"/>
                <a:cs typeface="Comic Sans MS"/>
              </a:rPr>
              <a:t>show one-to-</a:t>
            </a:r>
            <a:r>
              <a:rPr sz="2800" dirty="0">
                <a:latin typeface="Comic Sans MS"/>
                <a:cs typeface="Comic Sans MS"/>
              </a:rPr>
              <a:t>one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correspondence </a:t>
            </a:r>
            <a:r>
              <a:rPr sz="2800" dirty="0">
                <a:latin typeface="Comic Sans MS"/>
                <a:cs typeface="Comic Sans MS"/>
              </a:rPr>
              <a:t>when</a:t>
            </a:r>
            <a:r>
              <a:rPr sz="2800" spc="-7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counting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an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amount</a:t>
            </a:r>
            <a:endParaRPr sz="2800" dirty="0">
              <a:latin typeface="Comic Sans MS"/>
              <a:cs typeface="Comic Sans MS"/>
            </a:endParaRPr>
          </a:p>
          <a:p>
            <a:pPr marL="241300" marR="186055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800" dirty="0">
                <a:latin typeface="Comic Sans MS"/>
                <a:cs typeface="Comic Sans MS"/>
              </a:rPr>
              <a:t>They need to able to</a:t>
            </a:r>
            <a:r>
              <a:rPr sz="2800" dirty="0">
                <a:latin typeface="Comic Sans MS"/>
                <a:cs typeface="Comic Sans MS"/>
              </a:rPr>
              <a:t> match</a:t>
            </a:r>
            <a:r>
              <a:rPr lang="en-GB" sz="28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numeral</a:t>
            </a:r>
            <a:r>
              <a:rPr lang="en-GB" sz="2800" dirty="0">
                <a:latin typeface="Comic Sans MS"/>
                <a:cs typeface="Comic Sans MS"/>
              </a:rPr>
              <a:t>s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lang="en-GB" sz="2800" spc="-50" dirty="0">
                <a:latin typeface="Comic Sans MS"/>
                <a:cs typeface="Comic Sans MS"/>
              </a:rPr>
              <a:t>to the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spc="-25" dirty="0">
                <a:latin typeface="Comic Sans MS"/>
                <a:cs typeface="Comic Sans MS"/>
              </a:rPr>
              <a:t>of </a:t>
            </a:r>
            <a:r>
              <a:rPr lang="en-GB" sz="2800" spc="-10" dirty="0">
                <a:latin typeface="Comic Sans MS"/>
                <a:cs typeface="Comic Sans MS"/>
              </a:rPr>
              <a:t>objects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6" name="Picture 5" descr="A bulletin board with pictures of people&#10;&#10;Description automatically generated">
            <a:extLst>
              <a:ext uri="{FF2B5EF4-FFF2-40B4-BE49-F238E27FC236}">
                <a16:creationId xmlns:a16="http://schemas.microsoft.com/office/drawing/2014/main" id="{8910F003-C129-483F-BB8B-CCBFAE9A0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4305"/>
            <a:ext cx="4426259" cy="3319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Subitising</a:t>
            </a:r>
          </a:p>
        </p:txBody>
      </p:sp>
      <p:sp>
        <p:nvSpPr>
          <p:cNvPr id="3" name="object 3"/>
          <p:cNvSpPr/>
          <p:nvPr/>
        </p:nvSpPr>
        <p:spPr>
          <a:xfrm>
            <a:off x="5583935" y="2052827"/>
            <a:ext cx="5770245" cy="4351020"/>
          </a:xfrm>
          <a:custGeom>
            <a:avLst/>
            <a:gdLst/>
            <a:ahLst/>
            <a:cxnLst/>
            <a:rect l="l" t="t" r="r" b="b"/>
            <a:pathLst>
              <a:path w="5770245" h="4351020">
                <a:moveTo>
                  <a:pt x="5769864" y="0"/>
                </a:moveTo>
                <a:lnTo>
                  <a:pt x="0" y="0"/>
                </a:lnTo>
                <a:lnTo>
                  <a:pt x="0" y="4351020"/>
                </a:lnTo>
                <a:lnTo>
                  <a:pt x="5769864" y="4351020"/>
                </a:lnTo>
                <a:lnTo>
                  <a:pt x="5769864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2676" y="2034285"/>
            <a:ext cx="5383530" cy="2949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0541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mic Sans MS"/>
                <a:cs typeface="Comic Sans MS"/>
              </a:rPr>
              <a:t>Subitising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is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ability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instantly </a:t>
            </a:r>
            <a:r>
              <a:rPr sz="2400" dirty="0">
                <a:latin typeface="Comic Sans MS"/>
                <a:cs typeface="Comic Sans MS"/>
              </a:rPr>
              <a:t>recall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the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number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objects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or </a:t>
            </a:r>
            <a:r>
              <a:rPr sz="2400" dirty="0">
                <a:latin typeface="Comic Sans MS"/>
                <a:cs typeface="Comic Sans MS"/>
              </a:rPr>
              <a:t>images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without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needing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count </a:t>
            </a:r>
            <a:r>
              <a:rPr sz="2400" dirty="0">
                <a:latin typeface="Comic Sans MS"/>
                <a:cs typeface="Comic Sans MS"/>
              </a:rPr>
              <a:t>them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individually.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50">
              <a:latin typeface="Comic Sans MS"/>
              <a:cs typeface="Comic Sans MS"/>
            </a:endParaRPr>
          </a:p>
          <a:p>
            <a:pPr marL="241300" marR="5080" indent="-228600" algn="just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omic Sans MS"/>
                <a:cs typeface="Comic Sans MS"/>
              </a:rPr>
              <a:t>Subitising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can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help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children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build </a:t>
            </a:r>
            <a:r>
              <a:rPr sz="2400" dirty="0">
                <a:latin typeface="Comic Sans MS"/>
                <a:cs typeface="Comic Sans MS"/>
              </a:rPr>
              <a:t>images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for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numbers,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visualise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and </a:t>
            </a:r>
            <a:r>
              <a:rPr sz="2400" dirty="0">
                <a:latin typeface="Comic Sans MS"/>
                <a:cs typeface="Comic Sans MS"/>
              </a:rPr>
              <a:t>to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learn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number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10" dirty="0">
                <a:latin typeface="Comic Sans MS"/>
                <a:cs typeface="Comic Sans MS"/>
              </a:rPr>
              <a:t>facts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1889760"/>
            <a:ext cx="2397252" cy="23378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8540" y="1880616"/>
            <a:ext cx="1705356" cy="2241804"/>
          </a:xfrm>
          <a:prstGeom prst="rect">
            <a:avLst/>
          </a:prstGeom>
        </p:spPr>
      </p:pic>
      <p:pic>
        <p:nvPicPr>
          <p:cNvPr id="1026" name="Picture 2" descr="Dice">
            <a:extLst>
              <a:ext uri="{FF2B5EF4-FFF2-40B4-BE49-F238E27FC236}">
                <a16:creationId xmlns:a16="http://schemas.microsoft.com/office/drawing/2014/main" id="{0B7073F8-CF7F-97FD-C388-B7AA1F5D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67" y="4227576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Number</a:t>
            </a:r>
            <a:r>
              <a:rPr spc="-40" dirty="0"/>
              <a:t> </a:t>
            </a:r>
            <a:r>
              <a:rPr dirty="0"/>
              <a:t>composition/</a:t>
            </a:r>
            <a:r>
              <a:rPr spc="-50" dirty="0"/>
              <a:t> </a:t>
            </a:r>
            <a:r>
              <a:rPr dirty="0"/>
              <a:t>Number</a:t>
            </a:r>
            <a:r>
              <a:rPr spc="-40" dirty="0"/>
              <a:t> </a:t>
            </a:r>
            <a:r>
              <a:rPr spc="-10" dirty="0"/>
              <a:t>bonds</a:t>
            </a:r>
          </a:p>
        </p:txBody>
      </p:sp>
      <p:sp>
        <p:nvSpPr>
          <p:cNvPr id="3" name="object 3"/>
          <p:cNvSpPr/>
          <p:nvPr/>
        </p:nvSpPr>
        <p:spPr>
          <a:xfrm>
            <a:off x="6336791" y="1825750"/>
            <a:ext cx="5017135" cy="4565959"/>
          </a:xfrm>
          <a:custGeom>
            <a:avLst/>
            <a:gdLst/>
            <a:ahLst/>
            <a:cxnLst/>
            <a:rect l="l" t="t" r="r" b="b"/>
            <a:pathLst>
              <a:path w="5017134" h="4351020">
                <a:moveTo>
                  <a:pt x="5017008" y="0"/>
                </a:moveTo>
                <a:lnTo>
                  <a:pt x="0" y="0"/>
                </a:lnTo>
                <a:lnTo>
                  <a:pt x="0" y="4351020"/>
                </a:lnTo>
                <a:lnTo>
                  <a:pt x="5017008" y="4351020"/>
                </a:lnTo>
                <a:lnTo>
                  <a:pt x="5017008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16166" y="1797761"/>
            <a:ext cx="4688840" cy="459394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800" dirty="0">
                <a:latin typeface="Comic Sans MS"/>
                <a:cs typeface="Comic Sans MS"/>
              </a:rPr>
              <a:t>Knowing that numbers have a value and can be made in different ways</a:t>
            </a:r>
          </a:p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endParaRPr lang="en-GB" sz="2800" dirty="0">
              <a:latin typeface="Comic Sans MS"/>
              <a:cs typeface="Comic Sans MS"/>
            </a:endParaRPr>
          </a:p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Knowing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numbers</a:t>
            </a:r>
            <a:r>
              <a:rPr sz="2800" spc="-90" dirty="0">
                <a:latin typeface="Comic Sans MS"/>
                <a:cs typeface="Comic Sans MS"/>
              </a:rPr>
              <a:t> </a:t>
            </a:r>
            <a:r>
              <a:rPr lang="en-GB" sz="2800" dirty="0">
                <a:latin typeface="Comic Sans MS"/>
                <a:cs typeface="Comic Sans MS"/>
              </a:rPr>
              <a:t>can</a:t>
            </a:r>
            <a:r>
              <a:rPr sz="2800" spc="-95" dirty="0">
                <a:latin typeface="Comic Sans MS"/>
                <a:cs typeface="Comic Sans MS"/>
              </a:rPr>
              <a:t> </a:t>
            </a:r>
            <a:r>
              <a:rPr lang="en-GB" sz="2800" spc="-95" dirty="0">
                <a:latin typeface="Comic Sans MS"/>
                <a:cs typeface="Comic Sans MS"/>
              </a:rPr>
              <a:t>be </a:t>
            </a:r>
            <a:r>
              <a:rPr sz="2800" spc="-20" dirty="0">
                <a:latin typeface="Comic Sans MS"/>
                <a:cs typeface="Comic Sans MS"/>
              </a:rPr>
              <a:t>made </a:t>
            </a:r>
            <a:r>
              <a:rPr sz="2800" dirty="0">
                <a:latin typeface="Comic Sans MS"/>
                <a:cs typeface="Comic Sans MS"/>
              </a:rPr>
              <a:t>up</a:t>
            </a:r>
            <a:r>
              <a:rPr sz="2800" spc="-4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two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or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more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other </a:t>
            </a:r>
            <a:r>
              <a:rPr sz="2800" dirty="0">
                <a:latin typeface="Comic Sans MS"/>
                <a:cs typeface="Comic Sans MS"/>
              </a:rPr>
              <a:t>smaller</a:t>
            </a:r>
            <a:r>
              <a:rPr sz="2800" spc="-10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numbers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600" dirty="0">
              <a:latin typeface="Comic Sans MS"/>
              <a:cs typeface="Comic Sans MS"/>
            </a:endParaRPr>
          </a:p>
          <a:p>
            <a:pPr marL="241300" marR="454025" indent="-228600" algn="just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omic Sans MS"/>
                <a:cs typeface="Comic Sans MS"/>
              </a:rPr>
              <a:t>Learning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to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‘see’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whole </a:t>
            </a:r>
            <a:r>
              <a:rPr sz="2800" dirty="0">
                <a:latin typeface="Comic Sans MS"/>
                <a:cs typeface="Comic Sans MS"/>
              </a:rPr>
              <a:t>number and</a:t>
            </a:r>
            <a:r>
              <a:rPr lang="en-GB" sz="280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parts at the same time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4105" y="2209800"/>
            <a:ext cx="3040380" cy="22799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001" y="3403091"/>
            <a:ext cx="2615184" cy="1975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{EF6D42B7-2E7C-DB4B-A7ED-D342E6EFD2E5}tf10001060_mac</Template>
  <TotalTime>158</TotalTime>
  <Words>1110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Comic Sans MS</vt:lpstr>
      <vt:lpstr>Trebuchet MS</vt:lpstr>
      <vt:lpstr>Wingdings 3</vt:lpstr>
      <vt:lpstr>Facet</vt:lpstr>
      <vt:lpstr>Early Years  Maths Meeting for Parents January 2024</vt:lpstr>
      <vt:lpstr>Why is Early Maths Important?</vt:lpstr>
      <vt:lpstr>Early Years Statutory Framework (EYFS)</vt:lpstr>
      <vt:lpstr>Early Learning Goals (ELGs)</vt:lpstr>
      <vt:lpstr>How do we do this?</vt:lpstr>
      <vt:lpstr>ELG: Number</vt:lpstr>
      <vt:lpstr>Numbers </vt:lpstr>
      <vt:lpstr>Subitising</vt:lpstr>
      <vt:lpstr>Number composition/ Number bonds</vt:lpstr>
      <vt:lpstr>ELG: Numerical Patterns</vt:lpstr>
      <vt:lpstr>Counting to 10 and beyond</vt:lpstr>
      <vt:lpstr>Cardinal Value</vt:lpstr>
      <vt:lpstr>Comparing numbers</vt:lpstr>
      <vt:lpstr>Explore and represent number patterns</vt:lpstr>
      <vt:lpstr>Repeating patterns</vt:lpstr>
      <vt:lpstr>Shape, space and measures</vt:lpstr>
      <vt:lpstr>Reasoning</vt:lpstr>
      <vt:lpstr>Math Sessions – How are they delivered?</vt:lpstr>
      <vt:lpstr>Concrete, Pictorial &amp; Abstract</vt:lpstr>
      <vt:lpstr>Common Misconceptions</vt:lpstr>
      <vt:lpstr>How can you help at home?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Dolly Espera</dc:creator>
  <cp:lastModifiedBy>Katie Cameron</cp:lastModifiedBy>
  <cp:revision>3</cp:revision>
  <dcterms:created xsi:type="dcterms:W3CDTF">2024-01-05T20:52:50Z</dcterms:created>
  <dcterms:modified xsi:type="dcterms:W3CDTF">2024-01-06T21:03:53Z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2024-01-05T00:00:00Z</vt:filetime>
  </property>
  <property fmtid="{D5CDD505-2E9C-101B-9397-08002B2CF9AE}" pid="5" name="Producer">
    <vt:lpwstr>Microsoft® PowerPoint® 2016</vt:lpwstr>
  </property>
</Properties>
</file>