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4" r:id="rId3"/>
    <p:sldId id="263" r:id="rId4"/>
    <p:sldId id="257" r:id="rId5"/>
    <p:sldId id="293" r:id="rId6"/>
    <p:sldId id="258" r:id="rId7"/>
    <p:sldId id="280" r:id="rId8"/>
    <p:sldId id="269" r:id="rId9"/>
    <p:sldId id="272" r:id="rId10"/>
    <p:sldId id="278" r:id="rId11"/>
    <p:sldId id="277" r:id="rId12"/>
    <p:sldId id="271" r:id="rId13"/>
    <p:sldId id="270" r:id="rId14"/>
    <p:sldId id="265" r:id="rId15"/>
    <p:sldId id="275" r:id="rId16"/>
    <p:sldId id="291" r:id="rId17"/>
    <p:sldId id="284" r:id="rId18"/>
    <p:sldId id="285" r:id="rId19"/>
    <p:sldId id="286" r:id="rId20"/>
    <p:sldId id="287" r:id="rId21"/>
    <p:sldId id="283" r:id="rId22"/>
    <p:sldId id="289"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86" d="100"/>
          <a:sy n="86" d="100"/>
        </p:scale>
        <p:origin x="3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02/06/2023</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02/06/2023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02/06/2023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02/06/2023</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02/06/2023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02/06/2023</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02/06/2023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02/06/2023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02/06/2023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02/06/2023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02/06/2023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02/06/2023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02/06/2023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02/06/2023</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benson@cathedral.lancs.sch.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ursar@cathedral.lancs.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4456"/>
            <a:ext cx="9144000" cy="2387600"/>
          </a:xfrm>
        </p:spPr>
        <p:txBody>
          <a:bodyPr/>
          <a:lstStyle/>
          <a:p>
            <a:r>
              <a:rPr lang="en-GB" dirty="0"/>
              <a:t>RECEPTION</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1524000" y="4557078"/>
            <a:ext cx="9144000" cy="1655762"/>
          </a:xfrm>
        </p:spPr>
        <p:txBody>
          <a:bodyPr/>
          <a:lstStyle/>
          <a:p>
            <a:r>
              <a:rPr lang="en-GB" dirty="0"/>
              <a:t>Information for Parents</a:t>
            </a:r>
          </a:p>
          <a:p>
            <a:pPr algn="ctr"/>
            <a:r>
              <a:rPr lang="en-GB" b="1" dirty="0"/>
              <a:t>“I will instruct you and teach you in the way you should go; I will counsel you with my eye upon you.” Psalm 32:8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868" y="1816319"/>
            <a:ext cx="3439477" cy="2425737"/>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7467"/>
          </a:xfrm>
        </p:spPr>
        <p:txBody>
          <a:bodyPr/>
          <a:lstStyle/>
          <a:p>
            <a:r>
              <a:rPr lang="en-GB" dirty="0">
                <a:latin typeface="Century Gothic" panose="020B0502020202020204" pitchFamily="34" charset="0"/>
              </a:rPr>
              <a:t>Good habits</a:t>
            </a:r>
          </a:p>
        </p:txBody>
      </p:sp>
      <p:pic>
        <p:nvPicPr>
          <p:cNvPr id="4" name="Content Placeholder 3"/>
          <p:cNvPicPr>
            <a:picLocks noGrp="1"/>
          </p:cNvPicPr>
          <p:nvPr>
            <p:ph idx="1"/>
          </p:nvPr>
        </p:nvPicPr>
        <p:blipFill rotWithShape="1">
          <a:blip r:embed="rId2"/>
          <a:srcRect l="20310" t="57392" r="11986" b="11922"/>
          <a:stretch/>
        </p:blipFill>
        <p:spPr bwMode="auto">
          <a:xfrm>
            <a:off x="309093" y="2498500"/>
            <a:ext cx="11882907" cy="4359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61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latin typeface="MS PGothic" panose="020B0600070205080204" pitchFamily="34" charset="-128"/>
                <a:ea typeface="MS PGothic" panose="020B0600070205080204" pitchFamily="34" charset="-128"/>
              </a:rPr>
            </a:br>
            <a:br>
              <a:rPr lang="en-GB" dirty="0">
                <a:latin typeface="MS PGothic" panose="020B0600070205080204" pitchFamily="34" charset="-128"/>
                <a:ea typeface="MS PGothic" panose="020B0600070205080204" pitchFamily="34" charset="-128"/>
              </a:rPr>
            </a:br>
            <a:r>
              <a:rPr lang="en-GB" dirty="0">
                <a:ea typeface="MS PGothic" panose="020B0600070205080204" pitchFamily="34" charset="-128"/>
              </a:rPr>
              <a:t>First 3 steps to becoming a good reader... </a:t>
            </a:r>
            <a:br>
              <a:rPr lang="en-GB" dirty="0">
                <a:latin typeface="NTPreCursive" panose="03000400000000000000" pitchFamily="66" charset="0"/>
              </a:rPr>
            </a:br>
            <a:br>
              <a:rPr lang="en-GB" dirty="0">
                <a:latin typeface="NTPreCursive" panose="03000400000000000000" pitchFamily="66" charset="0"/>
              </a:rPr>
            </a:br>
            <a:endParaRPr lang="en-GB" dirty="0">
              <a:latin typeface="NTPreCursive" panose="03000400000000000000" pitchFamily="66" charset="0"/>
            </a:endParaRPr>
          </a:p>
        </p:txBody>
      </p:sp>
      <p:sp>
        <p:nvSpPr>
          <p:cNvPr id="3" name="Content Placeholder 2"/>
          <p:cNvSpPr>
            <a:spLocks noGrp="1"/>
          </p:cNvSpPr>
          <p:nvPr>
            <p:ph idx="1"/>
          </p:nvPr>
        </p:nvSpPr>
        <p:spPr>
          <a:xfrm>
            <a:off x="709411" y="1493949"/>
            <a:ext cx="10515600" cy="4683014"/>
          </a:xfrm>
        </p:spPr>
        <p:txBody>
          <a:bodyPr>
            <a:normAutofit/>
          </a:bodyPr>
          <a:lstStyle/>
          <a:p>
            <a:endParaRPr lang="en-GB" b="1" dirty="0">
              <a:latin typeface="MS PGothic" panose="020B0600070205080204" pitchFamily="34" charset="-128"/>
              <a:ea typeface="MS PGothic" panose="020B0600070205080204" pitchFamily="34" charset="-128"/>
            </a:endParaRPr>
          </a:p>
          <a:p>
            <a:endParaRPr lang="en-GB" b="1" dirty="0">
              <a:latin typeface="+mj-lt"/>
              <a:ea typeface="MS PGothic" panose="020B0600070205080204" pitchFamily="34" charset="-128"/>
            </a:endParaRPr>
          </a:p>
          <a:p>
            <a:endParaRPr lang="en-GB" b="1" dirty="0">
              <a:latin typeface="+mj-lt"/>
              <a:ea typeface="MS PGothic" panose="020B0600070205080204" pitchFamily="34" charset="-128"/>
            </a:endParaRPr>
          </a:p>
          <a:p>
            <a:r>
              <a:rPr lang="en-GB" sz="2000" b="1" dirty="0">
                <a:latin typeface="+mj-lt"/>
                <a:ea typeface="MS PGothic" panose="020B0600070205080204" pitchFamily="34" charset="-128"/>
              </a:rPr>
              <a:t>Step one- </a:t>
            </a:r>
            <a:r>
              <a:rPr lang="en-GB" sz="2000" dirty="0">
                <a:latin typeface="+mj-lt"/>
                <a:ea typeface="MS PGothic" panose="020B0600070205080204" pitchFamily="34" charset="-128"/>
              </a:rPr>
              <a:t>become familiar with the book. Get an overall feel for the book, look at the pictures, discuss what you can see. Do you recognise any familiar characters or settings? Do you automatically recognise any words in the text?</a:t>
            </a:r>
          </a:p>
          <a:p>
            <a:r>
              <a:rPr lang="en-GB" sz="2000" b="1" dirty="0">
                <a:latin typeface="+mj-lt"/>
                <a:ea typeface="MS PGothic" panose="020B0600070205080204" pitchFamily="34" charset="-128"/>
              </a:rPr>
              <a:t>Step two </a:t>
            </a:r>
            <a:r>
              <a:rPr lang="en-GB" sz="2000" dirty="0">
                <a:latin typeface="+mj-lt"/>
                <a:ea typeface="MS PGothic" panose="020B0600070205080204" pitchFamily="34" charset="-128"/>
              </a:rPr>
              <a:t>-decode the text. One page at a time decode, word by word re-reading every sentence. This step may need to be repeated several times before the child can confidently read the story. Your child will only get books with phonemes and tricky words they have covered in class until they finish Letters and Sounds. For most children this is until the end of KS1.</a:t>
            </a:r>
          </a:p>
          <a:p>
            <a:r>
              <a:rPr lang="en-GB" sz="2000" b="1" dirty="0">
                <a:latin typeface="+mj-lt"/>
                <a:ea typeface="MS PGothic" panose="020B0600070205080204" pitchFamily="34" charset="-128"/>
              </a:rPr>
              <a:t>Step three </a:t>
            </a:r>
            <a:r>
              <a:rPr lang="en-GB" sz="2000" dirty="0">
                <a:latin typeface="+mj-lt"/>
                <a:ea typeface="MS PGothic" panose="020B0600070205080204" pitchFamily="34" charset="-128"/>
              </a:rPr>
              <a:t>-so what was that all about? Talk about the story, retell it in your own words. Give and seek opinions, chat about the good bits.</a:t>
            </a:r>
          </a:p>
        </p:txBody>
      </p:sp>
    </p:spTree>
    <p:extLst>
      <p:ext uri="{BB962C8B-B14F-4D97-AF65-F5344CB8AC3E}">
        <p14:creationId xmlns:p14="http://schemas.microsoft.com/office/powerpoint/2010/main" val="291196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a:t>
            </a:r>
          </a:p>
        </p:txBody>
      </p:sp>
      <p:sp>
        <p:nvSpPr>
          <p:cNvPr id="3" name="Content Placeholder 2"/>
          <p:cNvSpPr>
            <a:spLocks noGrp="1"/>
          </p:cNvSpPr>
          <p:nvPr>
            <p:ph idx="1"/>
          </p:nvPr>
        </p:nvSpPr>
        <p:spPr/>
        <p:txBody>
          <a:bodyPr>
            <a:normAutofit fontScale="77500" lnSpcReduction="20000"/>
          </a:bodyPr>
          <a:lstStyle/>
          <a:p>
            <a:r>
              <a:rPr lang="en-GB" sz="4000" dirty="0"/>
              <a:t>Early Learning Goal:</a:t>
            </a:r>
          </a:p>
          <a:p>
            <a:r>
              <a:rPr lang="en-GB" sz="4000" dirty="0"/>
              <a:t>Write recognisable letters, most of which are correctly formed; Spell words by identifying sounds in them and representing the sounds with a letter or letters; Write simple phrases and sentences that can be read by others.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71556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HANDWRITING</a:t>
            </a:r>
          </a:p>
        </p:txBody>
      </p:sp>
      <p:sp>
        <p:nvSpPr>
          <p:cNvPr id="3" name="Content Placeholder 2"/>
          <p:cNvSpPr>
            <a:spLocks noGrp="1"/>
          </p:cNvSpPr>
          <p:nvPr>
            <p:ph idx="1"/>
          </p:nvPr>
        </p:nvSpPr>
        <p:spPr/>
        <p:txBody>
          <a:bodyPr>
            <a:normAutofit/>
          </a:bodyPr>
          <a:lstStyle/>
          <a:p>
            <a:r>
              <a:rPr lang="en-GB" sz="4000" dirty="0"/>
              <a:t>Nelson handwriting scheme</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7686"/>
          <a:stretch/>
        </p:blipFill>
        <p:spPr bwMode="auto">
          <a:xfrm>
            <a:off x="1896609" y="3724994"/>
            <a:ext cx="6739438" cy="228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64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a:t>
            </a:r>
          </a:p>
        </p:txBody>
      </p:sp>
      <p:sp>
        <p:nvSpPr>
          <p:cNvPr id="3" name="Content Placeholder 2"/>
          <p:cNvSpPr>
            <a:spLocks noGrp="1"/>
          </p:cNvSpPr>
          <p:nvPr>
            <p:ph idx="1"/>
          </p:nvPr>
        </p:nvSpPr>
        <p:spPr>
          <a:xfrm>
            <a:off x="1154954" y="2603500"/>
            <a:ext cx="10447238" cy="3416300"/>
          </a:xfrm>
        </p:spPr>
        <p:txBody>
          <a:bodyPr>
            <a:noAutofit/>
          </a:bodyPr>
          <a:lstStyle/>
          <a:p>
            <a:r>
              <a:rPr lang="en-GB" sz="2000" dirty="0"/>
              <a:t>Early Learning Goal - Number:</a:t>
            </a:r>
          </a:p>
          <a:p>
            <a:pPr lvl="1"/>
            <a:r>
              <a:rPr lang="en-GB" sz="2000" dirty="0"/>
              <a:t>Have a deep understanding of number to 10, including the composition of each number; </a:t>
            </a:r>
            <a:r>
              <a:rPr lang="en-GB" sz="2000" dirty="0" err="1"/>
              <a:t>Subitise</a:t>
            </a:r>
            <a:r>
              <a:rPr lang="en-GB" sz="2000" dirty="0"/>
              <a:t> up to 5; Automatically recall number bonds up to 5 and some number bonds to10, including double facts. </a:t>
            </a:r>
          </a:p>
          <a:p>
            <a:r>
              <a:rPr lang="en-GB" sz="2000" dirty="0"/>
              <a:t>Early Learning Goal – Number Pattern: </a:t>
            </a:r>
          </a:p>
          <a:p>
            <a:pPr lvl="1"/>
            <a:r>
              <a:rPr lang="en-GB" sz="2000" dirty="0"/>
              <a:t>Verbally count beyond 20, recognising the pattern of the counting system; Compare quantities up to 10 in different contexts, recognising when one quantity is greater than, less than or the same as the other quantity; Explore and represent patterns within numbers up to 10, including evens and odds, double facts and how quantities can be distributed equally.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95624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p:txBody>
          <a:bodyPr>
            <a:normAutofit/>
          </a:bodyPr>
          <a:lstStyle/>
          <a:p>
            <a:r>
              <a:rPr lang="en-GB" sz="2000" dirty="0"/>
              <a:t>Monday (hall time)</a:t>
            </a:r>
          </a:p>
          <a:p>
            <a:r>
              <a:rPr lang="en-GB" sz="2000" dirty="0"/>
              <a:t>Daily outdoor learning and gross motor sessions</a:t>
            </a:r>
          </a:p>
          <a:p>
            <a:r>
              <a:rPr lang="en-GB" sz="2000" dirty="0"/>
              <a:t>Named PE kit – What happens if no kit?</a:t>
            </a:r>
          </a:p>
          <a:p>
            <a:r>
              <a:rPr lang="en-GB" sz="2000" dirty="0"/>
              <a:t>No earrings</a:t>
            </a:r>
          </a:p>
          <a:p>
            <a:r>
              <a:rPr lang="en-GB" sz="2000" dirty="0"/>
              <a:t>Hair</a:t>
            </a:r>
          </a:p>
          <a:p>
            <a:r>
              <a:rPr lang="en-GB" sz="2000" dirty="0"/>
              <a:t>Inhalers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683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Inclusion</a:t>
            </a:r>
          </a:p>
        </p:txBody>
      </p:sp>
      <p:sp>
        <p:nvSpPr>
          <p:cNvPr id="3" name="Content Placeholder 2"/>
          <p:cNvSpPr>
            <a:spLocks noGrp="1"/>
          </p:cNvSpPr>
          <p:nvPr>
            <p:ph idx="1"/>
          </p:nvPr>
        </p:nvSpPr>
        <p:spPr/>
        <p:txBody>
          <a:bodyPr/>
          <a:lstStyle/>
          <a:p>
            <a:pPr marL="0" indent="0">
              <a:buNone/>
            </a:pPr>
            <a:r>
              <a:rPr lang="en-GB" dirty="0"/>
              <a:t> </a:t>
            </a:r>
          </a:p>
          <a:p>
            <a:r>
              <a:rPr lang="en-GB" dirty="0"/>
              <a:t>Inclusion manager role</a:t>
            </a:r>
          </a:p>
          <a:p>
            <a:r>
              <a:rPr lang="en-GB" dirty="0"/>
              <a:t>Provide additional support-what that looks like</a:t>
            </a:r>
          </a:p>
          <a:p>
            <a:r>
              <a:rPr lang="en-GB" dirty="0"/>
              <a:t>Nurture support</a:t>
            </a:r>
          </a:p>
          <a:p>
            <a:r>
              <a:rPr lang="en-GB" dirty="0"/>
              <a:t>Sensory room</a:t>
            </a:r>
          </a:p>
          <a:p>
            <a:r>
              <a:rPr lang="en-GB" dirty="0"/>
              <a:t>Concerned - contact </a:t>
            </a:r>
            <a:r>
              <a:rPr lang="en-GB" dirty="0">
                <a:hlinkClick r:id="rId2"/>
              </a:rPr>
              <a:t>s.benson@cathedral.lancs.sch.uk</a:t>
            </a:r>
            <a:endParaRPr lang="en-GB" dirty="0"/>
          </a:p>
          <a:p>
            <a:endParaRPr lang="en-GB" dirty="0"/>
          </a:p>
        </p:txBody>
      </p:sp>
    </p:spTree>
    <p:extLst>
      <p:ext uri="{BB962C8B-B14F-4D97-AF65-F5344CB8AC3E}">
        <p14:creationId xmlns:p14="http://schemas.microsoft.com/office/powerpoint/2010/main" val="104190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p:txBody>
          <a:bodyPr/>
          <a:lstStyle/>
          <a:p>
            <a:r>
              <a:rPr lang="en-GB" dirty="0"/>
              <a:t>Whole school target of 97%</a:t>
            </a:r>
          </a:p>
          <a:p>
            <a:r>
              <a:rPr lang="en-GB" dirty="0"/>
              <a:t>PA – 95%</a:t>
            </a:r>
          </a:p>
          <a:p>
            <a:r>
              <a:rPr lang="en-GB" dirty="0"/>
              <a:t>Half termly updates</a:t>
            </a:r>
          </a:p>
          <a:p>
            <a:r>
              <a:rPr lang="en-GB" dirty="0"/>
              <a:t>Must be in school before 8.45am</a:t>
            </a:r>
          </a:p>
          <a:p>
            <a:r>
              <a:rPr lang="en-GB" dirty="0"/>
              <a:t>No holidays authorised</a:t>
            </a:r>
          </a:p>
          <a:p>
            <a:r>
              <a:rPr lang="en-GB" dirty="0"/>
              <a:t>Proof of medical – if in doubt, send them in; we can always call if they are ill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ParentPay</a:t>
            </a:r>
          </a:p>
        </p:txBody>
      </p:sp>
      <p:sp>
        <p:nvSpPr>
          <p:cNvPr id="3" name="Content Placeholder 2"/>
          <p:cNvSpPr>
            <a:spLocks noGrp="1"/>
          </p:cNvSpPr>
          <p:nvPr>
            <p:ph idx="1"/>
          </p:nvPr>
        </p:nvSpPr>
        <p:spPr/>
        <p:txBody>
          <a:bodyPr>
            <a:normAutofit lnSpcReduction="10000"/>
          </a:bodyPr>
          <a:lstStyle/>
          <a:p>
            <a:r>
              <a:rPr lang="en-GB" dirty="0"/>
              <a:t>Once your child starts full time you will receive an activation letter for Parent Pay, our cashless payment system.</a:t>
            </a:r>
          </a:p>
          <a:p>
            <a:r>
              <a:rPr lang="en-GB" dirty="0"/>
              <a:t>Must register online to activate account </a:t>
            </a:r>
          </a:p>
          <a:p>
            <a:r>
              <a:rPr lang="en-GB" dirty="0"/>
              <a:t>Limit cash if possible. </a:t>
            </a:r>
          </a:p>
          <a:p>
            <a:r>
              <a:rPr lang="en-GB" dirty="0"/>
              <a:t>Lunches ( Reception lunches are free) / Breakfast / After school payment must be kept up to date and paid in advance</a:t>
            </a:r>
          </a:p>
          <a:p>
            <a:r>
              <a:rPr lang="en-GB" dirty="0"/>
              <a:t>Trips and paid clubs can be paid on Parent Pay and must be paid before the visit takes place. </a:t>
            </a:r>
          </a:p>
          <a:p>
            <a:r>
              <a:rPr lang="en-GB" dirty="0"/>
              <a:t>No need to sign a permission slip for trips if paid on Parent Pay for before the trip goes ahead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00100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Breakfast and After school club.</a:t>
            </a:r>
          </a:p>
        </p:txBody>
      </p:sp>
      <p:sp>
        <p:nvSpPr>
          <p:cNvPr id="3" name="Content Placeholder 2"/>
          <p:cNvSpPr>
            <a:spLocks noGrp="1"/>
          </p:cNvSpPr>
          <p:nvPr>
            <p:ph idx="1"/>
          </p:nvPr>
        </p:nvSpPr>
        <p:spPr/>
        <p:txBody>
          <a:bodyPr/>
          <a:lstStyle/>
          <a:p>
            <a:r>
              <a:rPr lang="en-GB" dirty="0"/>
              <a:t>After school club: 3.15-6pm-collect from front door</a:t>
            </a:r>
          </a:p>
          <a:p>
            <a:r>
              <a:rPr lang="en-GB" dirty="0"/>
              <a:t>Breakfast club: 7.45 till 8.45am-drop off at front door</a:t>
            </a:r>
          </a:p>
          <a:p>
            <a:r>
              <a:rPr lang="en-GB" dirty="0"/>
              <a:t>Bookings can be made by ringing the office or emailing </a:t>
            </a:r>
            <a:r>
              <a:rPr lang="en-GB" dirty="0">
                <a:hlinkClick r:id="rId2"/>
              </a:rPr>
              <a:t>bursar@cathedral.lancs.sch.uk</a:t>
            </a:r>
            <a:r>
              <a:rPr lang="en-GB" dirty="0"/>
              <a:t>  and having your child’s name put on a register. There are limited places and you MUST book 24 hours in advance. Unless your child’s name is on the register they can’t attend the club.  </a:t>
            </a:r>
          </a:p>
        </p:txBody>
      </p:sp>
    </p:spTree>
    <p:extLst>
      <p:ext uri="{BB962C8B-B14F-4D97-AF65-F5344CB8AC3E}">
        <p14:creationId xmlns:p14="http://schemas.microsoft.com/office/powerpoint/2010/main" val="413586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END OF DAY ROUTINE</a:t>
            </a:r>
          </a:p>
        </p:txBody>
      </p:sp>
      <p:sp>
        <p:nvSpPr>
          <p:cNvPr id="3" name="Content Placeholder 2"/>
          <p:cNvSpPr>
            <a:spLocks noGrp="1"/>
          </p:cNvSpPr>
          <p:nvPr>
            <p:ph idx="1"/>
          </p:nvPr>
        </p:nvSpPr>
        <p:spPr>
          <a:xfrm>
            <a:off x="704580" y="2339617"/>
            <a:ext cx="10787204" cy="4209415"/>
          </a:xfrm>
        </p:spPr>
        <p:txBody>
          <a:bodyPr>
            <a:normAutofit lnSpcReduction="10000"/>
          </a:bodyPr>
          <a:lstStyle/>
          <a:p>
            <a:r>
              <a:rPr lang="en-GB" sz="1400" dirty="0"/>
              <a:t>NO PARKING</a:t>
            </a:r>
          </a:p>
          <a:p>
            <a:r>
              <a:rPr lang="en-GB" sz="1400" dirty="0"/>
              <a:t>RECEPTION CHILDREN COME THROUGH EAST ROAD GATE FROM 8.35AM. WALK INTO THE PLAYGROUND AND DROP OFF YOUR CHILD TO AN ADULT AT THE WELCOME BACK BANNER. </a:t>
            </a:r>
          </a:p>
          <a:p>
            <a:r>
              <a:rPr lang="en-GB" sz="1400" dirty="0"/>
              <a:t>YOUR CHILD WILL LINE UP WITH MRS LEE, TA’S AND THE OTHER CHILDREN IN THEIR CLASS. ONE MEMBER OF STAFF WILL BE AVAILABLE TO TALK TO AFTER YOU HAVE DROPPED YOUR CHILD OFF.</a:t>
            </a:r>
          </a:p>
          <a:p>
            <a:r>
              <a:rPr lang="en-GB" sz="1400" dirty="0"/>
              <a:t>CHILDREN BRING IN PE BAGS / BOOK BAG/COATS / LUNCH BOXES IF NEEDED</a:t>
            </a:r>
          </a:p>
          <a:p>
            <a:r>
              <a:rPr lang="en-GB" sz="1400" dirty="0"/>
              <a:t>PARENTS TO EXIT USING BIG GATE AT TOP OF PLAYGROUND</a:t>
            </a:r>
          </a:p>
          <a:p>
            <a:r>
              <a:rPr lang="en-GB" sz="1400" dirty="0"/>
              <a:t>GATES CLOSE AT 8.45AM.</a:t>
            </a:r>
          </a:p>
          <a:p>
            <a:r>
              <a:rPr lang="en-GB" sz="1400" dirty="0"/>
              <a:t>CHILDREN CHOOSE LUNCH ON PARENTPAY IN THE MORNING</a:t>
            </a:r>
          </a:p>
          <a:p>
            <a:endParaRPr lang="en-GB" sz="1400" dirty="0"/>
          </a:p>
          <a:p>
            <a:r>
              <a:rPr lang="en-GB" sz="1400" dirty="0"/>
              <a:t>CHILDREN BRING OUT BELONGINGS AND LINE UP ON PLAYGROUND </a:t>
            </a:r>
          </a:p>
          <a:p>
            <a:r>
              <a:rPr lang="en-GB" sz="1400" dirty="0"/>
              <a:t>PARENTS WAIT ON THE PLAYGROUND FOR RECEPTION TO BE CALLED</a:t>
            </a:r>
          </a:p>
          <a:p>
            <a:r>
              <a:rPr lang="en-GB" sz="1400" dirty="0"/>
              <a:t>REC CHILDREN (AND SIBLINGS) WILL BE SENT TO YOU</a:t>
            </a:r>
          </a:p>
          <a:p>
            <a:r>
              <a:rPr lang="en-GB" sz="1400" dirty="0"/>
              <a:t>EXIT VIA BIG GATE AS IN THE MORNING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81307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lstStyle/>
          <a:p>
            <a:r>
              <a:rPr lang="en-GB" dirty="0"/>
              <a:t>PARENT APP-this is our communication App that is essential. All letters and notifications go out on this. </a:t>
            </a:r>
          </a:p>
          <a:p>
            <a:r>
              <a:rPr lang="en-GB" dirty="0"/>
              <a:t>Once full time download the app PA connect APP.</a:t>
            </a:r>
          </a:p>
          <a:p>
            <a:r>
              <a:rPr lang="en-GB" dirty="0">
                <a:hlinkClick r:id="rId2"/>
              </a:rPr>
              <a:t>www.cathedral.lancs.sch.uk</a:t>
            </a:r>
            <a:endParaRPr lang="en-GB" dirty="0"/>
          </a:p>
          <a:p>
            <a:r>
              <a:rPr lang="en-GB" dirty="0"/>
              <a:t>Regularly updated</a:t>
            </a:r>
          </a:p>
          <a:p>
            <a:r>
              <a:rPr lang="en-GB" dirty="0"/>
              <a:t>Class page and blog</a:t>
            </a:r>
          </a:p>
          <a:p>
            <a:r>
              <a:rPr lang="en-GB" dirty="0"/>
              <a:t>Parent’s section</a:t>
            </a:r>
          </a:p>
          <a:p>
            <a:endParaRPr lang="en-GB" dirty="0"/>
          </a:p>
        </p:txBody>
      </p:sp>
    </p:spTree>
    <p:extLst>
      <p:ext uri="{BB962C8B-B14F-4D97-AF65-F5344CB8AC3E}">
        <p14:creationId xmlns:p14="http://schemas.microsoft.com/office/powerpoint/2010/main" val="221202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a:t>
            </a:r>
          </a:p>
        </p:txBody>
      </p:sp>
      <p:sp>
        <p:nvSpPr>
          <p:cNvPr id="3" name="Content Placeholder 2"/>
          <p:cNvSpPr>
            <a:spLocks noGrp="1"/>
          </p:cNvSpPr>
          <p:nvPr>
            <p:ph idx="1"/>
          </p:nvPr>
        </p:nvSpPr>
        <p:spPr/>
        <p:txBody>
          <a:bodyPr/>
          <a:lstStyle/>
          <a:p>
            <a:r>
              <a:rPr lang="en-GB" dirty="0"/>
              <a:t>Share email address – 2 email addresses</a:t>
            </a:r>
          </a:p>
          <a:p>
            <a:r>
              <a:rPr lang="en-GB" dirty="0"/>
              <a:t>Write a letter to the class teacher</a:t>
            </a:r>
          </a:p>
          <a:p>
            <a:r>
              <a:rPr lang="en-GB" dirty="0"/>
              <a:t>Phone for an appointment</a:t>
            </a:r>
          </a:p>
          <a:p>
            <a:pPr lvl="0">
              <a:buClr>
                <a:srgbClr val="F5A408"/>
              </a:buClr>
            </a:pPr>
            <a:r>
              <a:rPr lang="en-GB" dirty="0">
                <a:solidFill>
                  <a:prstClr val="black">
                    <a:lumMod val="75000"/>
                    <a:lumOff val="25000"/>
                  </a:prstClr>
                </a:solidFill>
              </a:rPr>
              <a:t>PARENT MAIL – NEWSLETTERS ETC</a:t>
            </a:r>
          </a:p>
          <a:p>
            <a:pPr lvl="0">
              <a:buClr>
                <a:srgbClr val="F5A408"/>
              </a:buClr>
            </a:pPr>
            <a:r>
              <a:rPr lang="en-GB" dirty="0">
                <a:solidFill>
                  <a:prstClr val="black">
                    <a:lumMod val="75000"/>
                    <a:lumOff val="25000"/>
                  </a:prstClr>
                </a:solidFill>
              </a:rPr>
              <a:t>CLASS NEWSLETTERS</a:t>
            </a:r>
          </a:p>
          <a:p>
            <a:pPr lvl="0">
              <a:buClr>
                <a:srgbClr val="F5A408"/>
              </a:buClr>
            </a:pPr>
            <a:r>
              <a:rPr lang="en-GB" dirty="0">
                <a:solidFill>
                  <a:prstClr val="black">
                    <a:lumMod val="75000"/>
                    <a:lumOff val="25000"/>
                  </a:prstClr>
                </a:solidFill>
              </a:rPr>
              <a:t>PARENTS EVENING </a:t>
            </a:r>
          </a:p>
          <a:p>
            <a:pPr lvl="0">
              <a:buClr>
                <a:srgbClr val="F5A408"/>
              </a:buClr>
            </a:pPr>
            <a:r>
              <a:rPr lang="en-GB" dirty="0">
                <a:solidFill>
                  <a:prstClr val="black">
                    <a:lumMod val="75000"/>
                    <a:lumOff val="25000"/>
                  </a:prstClr>
                </a:solidFill>
              </a:rPr>
              <a:t>REPORTS – INCLUDING INTERIM</a:t>
            </a:r>
          </a:p>
          <a:p>
            <a:pPr marL="0" indent="0">
              <a:buNone/>
            </a:pPr>
            <a:endParaRPr lang="en-GB" dirty="0"/>
          </a:p>
        </p:txBody>
      </p:sp>
    </p:spTree>
    <p:extLst>
      <p:ext uri="{BB962C8B-B14F-4D97-AF65-F5344CB8AC3E}">
        <p14:creationId xmlns:p14="http://schemas.microsoft.com/office/powerpoint/2010/main" val="269053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PTA</a:t>
            </a:r>
          </a:p>
        </p:txBody>
      </p:sp>
      <p:sp>
        <p:nvSpPr>
          <p:cNvPr id="33795" name="Content Placeholder 2"/>
          <p:cNvSpPr>
            <a:spLocks noGrp="1"/>
          </p:cNvSpPr>
          <p:nvPr>
            <p:ph idx="1"/>
          </p:nvPr>
        </p:nvSpPr>
        <p:spPr>
          <a:xfrm>
            <a:off x="704017" y="2351120"/>
            <a:ext cx="6343650" cy="4103687"/>
          </a:xfrm>
        </p:spPr>
        <p:txBody>
          <a:bodyPr/>
          <a:lstStyle/>
          <a:p>
            <a:pPr marL="0" indent="0">
              <a:buNone/>
            </a:pPr>
            <a:endParaRPr lang="en-GB" altLang="en-US" sz="1600" dirty="0"/>
          </a:p>
          <a:p>
            <a:pPr marL="0" indent="0">
              <a:buNone/>
            </a:pPr>
            <a:r>
              <a:rPr lang="en-GB" altLang="en-US" dirty="0"/>
              <a:t>Activities</a:t>
            </a:r>
          </a:p>
          <a:p>
            <a:pPr lvl="1"/>
            <a:r>
              <a:rPr lang="en-GB" altLang="en-US" sz="1800" dirty="0"/>
              <a:t>Frequent PTA disco nights</a:t>
            </a:r>
          </a:p>
          <a:p>
            <a:pPr lvl="1"/>
            <a:r>
              <a:rPr lang="en-GB" altLang="en-US" sz="1800" dirty="0"/>
              <a:t>Table top sales </a:t>
            </a:r>
          </a:p>
          <a:p>
            <a:pPr lvl="1"/>
            <a:r>
              <a:rPr lang="en-GB" altLang="en-US" sz="1800" dirty="0"/>
              <a:t>Christmas and Summer fairs</a:t>
            </a:r>
          </a:p>
          <a:p>
            <a:pPr lvl="1"/>
            <a:r>
              <a:rPr lang="en-GB" altLang="en-US" sz="1800" dirty="0"/>
              <a:t>Family food nights</a:t>
            </a:r>
          </a:p>
          <a:p>
            <a:pPr lvl="1"/>
            <a:r>
              <a:rPr lang="en-GB" altLang="en-US" sz="1800" dirty="0"/>
              <a:t>PTA 100 club</a:t>
            </a:r>
          </a:p>
          <a:p>
            <a:pPr lvl="1"/>
            <a:r>
              <a:rPr lang="en-GB" altLang="en-US" sz="1800" dirty="0"/>
              <a:t>Fundraising (events and grants)</a:t>
            </a:r>
          </a:p>
          <a:p>
            <a:pPr lvl="1"/>
            <a:endParaRPr lang="en-GB" altLang="en-US" dirty="0"/>
          </a:p>
        </p:txBody>
      </p:sp>
    </p:spTree>
    <p:extLst>
      <p:ext uri="{BB962C8B-B14F-4D97-AF65-F5344CB8AC3E}">
        <p14:creationId xmlns:p14="http://schemas.microsoft.com/office/powerpoint/2010/main" val="382089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Practicalities</a:t>
            </a:r>
          </a:p>
        </p:txBody>
      </p:sp>
      <p:sp>
        <p:nvSpPr>
          <p:cNvPr id="3" name="Content Placeholder 2"/>
          <p:cNvSpPr>
            <a:spLocks noGrp="1"/>
          </p:cNvSpPr>
          <p:nvPr>
            <p:ph idx="1"/>
          </p:nvPr>
        </p:nvSpPr>
        <p:spPr/>
        <p:txBody>
          <a:bodyPr/>
          <a:lstStyle/>
          <a:p>
            <a:r>
              <a:rPr lang="en-GB" dirty="0"/>
              <a:t>Names-very important!</a:t>
            </a:r>
          </a:p>
          <a:p>
            <a:r>
              <a:rPr lang="en-GB" dirty="0"/>
              <a:t>Ore-school list-please add to your child’s name</a:t>
            </a:r>
          </a:p>
          <a:p>
            <a:r>
              <a:rPr lang="en-GB" dirty="0"/>
              <a:t>Getting to know about your child-transition meeting-telephone/visit</a:t>
            </a:r>
          </a:p>
          <a:p>
            <a:pPr marL="0" indent="0">
              <a:buNone/>
            </a:pPr>
            <a:r>
              <a:rPr lang="en-GB" dirty="0"/>
              <a:t>Induction visits-sign up for 2</a:t>
            </a:r>
          </a:p>
          <a:p>
            <a:r>
              <a:rPr lang="en-GB" dirty="0"/>
              <a:t>Monday 26</a:t>
            </a:r>
            <a:r>
              <a:rPr lang="en-GB" baseline="30000" dirty="0"/>
              <a:t>th</a:t>
            </a:r>
            <a:r>
              <a:rPr lang="en-GB" dirty="0"/>
              <a:t> June 9.30-11.00am       Tuesday 27</a:t>
            </a:r>
            <a:r>
              <a:rPr lang="en-GB" baseline="30000" dirty="0"/>
              <a:t>th</a:t>
            </a:r>
            <a:r>
              <a:rPr lang="en-GB" dirty="0"/>
              <a:t> June 1.00-2.30pm</a:t>
            </a:r>
          </a:p>
          <a:p>
            <a:r>
              <a:rPr lang="en-GB" dirty="0"/>
              <a:t>Wednesday 28th</a:t>
            </a:r>
            <a:r>
              <a:rPr lang="en-GB" baseline="30000" dirty="0"/>
              <a:t>th</a:t>
            </a:r>
            <a:r>
              <a:rPr lang="en-GB" dirty="0"/>
              <a:t> June 9.30-11.00am     Thursday 29</a:t>
            </a:r>
            <a:r>
              <a:rPr lang="en-GB" baseline="30000" dirty="0"/>
              <a:t>th</a:t>
            </a:r>
            <a:r>
              <a:rPr lang="en-GB" dirty="0"/>
              <a:t> June 1.00-2.30pm</a:t>
            </a:r>
          </a:p>
          <a:p>
            <a:r>
              <a:rPr lang="en-GB" dirty="0"/>
              <a:t>PLEASE COME AND FIND US IF YOU HAVE ANY QUESTIONS</a:t>
            </a:r>
          </a:p>
          <a:p>
            <a:endParaRPr lang="en-GB" dirty="0"/>
          </a:p>
        </p:txBody>
      </p:sp>
    </p:spTree>
    <p:extLst>
      <p:ext uri="{BB962C8B-B14F-4D97-AF65-F5344CB8AC3E}">
        <p14:creationId xmlns:p14="http://schemas.microsoft.com/office/powerpoint/2010/main" val="178281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87179336"/>
              </p:ext>
            </p:extLst>
          </p:nvPr>
        </p:nvGraphicFramePr>
        <p:xfrm>
          <a:off x="590382" y="4278111"/>
          <a:ext cx="1293222" cy="640080"/>
        </p:xfrm>
        <a:graphic>
          <a:graphicData uri="http://schemas.openxmlformats.org/drawingml/2006/table">
            <a:tbl>
              <a:tblPr firstRow="1" bandRow="1">
                <a:tableStyleId>{5C22544A-7EE6-4342-B048-85BDC9FD1C3A}</a:tableStyleId>
              </a:tblPr>
              <a:tblGrid>
                <a:gridCol w="1293222">
                  <a:extLst>
                    <a:ext uri="{9D8B030D-6E8A-4147-A177-3AD203B41FA5}">
                      <a16:colId xmlns:a16="http://schemas.microsoft.com/office/drawing/2014/main" val="20000"/>
                    </a:ext>
                  </a:extLst>
                </a:gridCol>
              </a:tblGrid>
              <a:tr h="639534">
                <a:tc>
                  <a:txBody>
                    <a:bodyPr/>
                    <a:lstStyle/>
                    <a:p>
                      <a:r>
                        <a:rPr lang="en-GB" dirty="0"/>
                        <a:t>Mrs          Lee</a:t>
                      </a:r>
                    </a:p>
                  </a:txBody>
                  <a:tcPr/>
                </a:tc>
                <a:extLst>
                  <a:ext uri="{0D108BD9-81ED-4DB2-BD59-A6C34878D82A}">
                    <a16:rowId xmlns:a16="http://schemas.microsoft.com/office/drawing/2014/main" val="10000"/>
                  </a:ext>
                </a:extLst>
              </a:tr>
            </a:tbl>
          </a:graphicData>
        </a:graphic>
      </p:graphicFrame>
      <p:pic>
        <p:nvPicPr>
          <p:cNvPr id="12" name="Content Placeholder 11">
            <a:extLst>
              <a:ext uri="{FF2B5EF4-FFF2-40B4-BE49-F238E27FC236}">
                <a16:creationId xmlns:a16="http://schemas.microsoft.com/office/drawing/2014/main" id="{AE8DD03B-763E-47CA-A46D-E9D9619B0BB3}"/>
              </a:ext>
            </a:extLst>
          </p:cNvPr>
          <p:cNvPicPr>
            <a:picLocks noGrp="1"/>
          </p:cNvPicPr>
          <p:nvPr>
            <p:ph idx="1"/>
          </p:nvPr>
        </p:nvPicPr>
        <p:blipFill rotWithShape="1">
          <a:blip r:embed="rId3"/>
          <a:srcRect l="34035" t="16782" r="34722" b="28179"/>
          <a:stretch/>
        </p:blipFill>
        <p:spPr bwMode="auto">
          <a:xfrm>
            <a:off x="2100364" y="2787856"/>
            <a:ext cx="2194562" cy="213033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29F1D85-1DC7-48B5-BBD0-E23231CC0F76}"/>
              </a:ext>
            </a:extLst>
          </p:cNvPr>
          <p:cNvPicPr>
            <a:picLocks noChangeAspect="1"/>
          </p:cNvPicPr>
          <p:nvPr/>
        </p:nvPicPr>
        <p:blipFill>
          <a:blip r:embed="rId4"/>
          <a:stretch>
            <a:fillRect/>
          </a:stretch>
        </p:blipFill>
        <p:spPr>
          <a:xfrm>
            <a:off x="5535660" y="2787857"/>
            <a:ext cx="2130334" cy="2130334"/>
          </a:xfrm>
          <a:prstGeom prst="rect">
            <a:avLst/>
          </a:prstGeom>
        </p:spPr>
      </p:pic>
      <p:graphicFrame>
        <p:nvGraphicFramePr>
          <p:cNvPr id="9" name="Table 8">
            <a:extLst>
              <a:ext uri="{FF2B5EF4-FFF2-40B4-BE49-F238E27FC236}">
                <a16:creationId xmlns:a16="http://schemas.microsoft.com/office/drawing/2014/main" id="{6D956F10-D76C-4D4E-8512-E3B885A57F93}"/>
              </a:ext>
            </a:extLst>
          </p:cNvPr>
          <p:cNvGraphicFramePr>
            <a:graphicFrameLocks noGrp="1"/>
          </p:cNvGraphicFramePr>
          <p:nvPr>
            <p:extLst>
              <p:ext uri="{D42A27DB-BD31-4B8C-83A1-F6EECF244321}">
                <p14:modId xmlns:p14="http://schemas.microsoft.com/office/powerpoint/2010/main" val="835106495"/>
              </p:ext>
            </p:extLst>
          </p:nvPr>
        </p:nvGraphicFramePr>
        <p:xfrm>
          <a:off x="4242438" y="4278111"/>
          <a:ext cx="1293222" cy="640080"/>
        </p:xfrm>
        <a:graphic>
          <a:graphicData uri="http://schemas.openxmlformats.org/drawingml/2006/table">
            <a:tbl>
              <a:tblPr firstRow="1" bandRow="1">
                <a:tableStyleId>{5C22544A-7EE6-4342-B048-85BDC9FD1C3A}</a:tableStyleId>
              </a:tblPr>
              <a:tblGrid>
                <a:gridCol w="1293222">
                  <a:extLst>
                    <a:ext uri="{9D8B030D-6E8A-4147-A177-3AD203B41FA5}">
                      <a16:colId xmlns:a16="http://schemas.microsoft.com/office/drawing/2014/main" val="20000"/>
                    </a:ext>
                  </a:extLst>
                </a:gridCol>
              </a:tblGrid>
              <a:tr h="639534">
                <a:tc>
                  <a:txBody>
                    <a:bodyPr/>
                    <a:lstStyle/>
                    <a:p>
                      <a:r>
                        <a:rPr lang="en-GB" dirty="0"/>
                        <a:t>Miss</a:t>
                      </a:r>
                    </a:p>
                    <a:p>
                      <a:r>
                        <a:rPr lang="en-GB" dirty="0"/>
                        <a:t>McShane</a:t>
                      </a:r>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77F41D17-B644-41F8-AC72-7BB20B21ADE9}"/>
              </a:ext>
            </a:extLst>
          </p:cNvPr>
          <p:cNvPicPr>
            <a:picLocks noChangeAspect="1"/>
          </p:cNvPicPr>
          <p:nvPr/>
        </p:nvPicPr>
        <p:blipFill>
          <a:blip r:embed="rId5"/>
          <a:stretch>
            <a:fillRect/>
          </a:stretch>
        </p:blipFill>
        <p:spPr>
          <a:xfrm>
            <a:off x="9268537" y="2920773"/>
            <a:ext cx="1997418" cy="1997418"/>
          </a:xfrm>
          <a:prstGeom prst="rect">
            <a:avLst/>
          </a:prstGeom>
        </p:spPr>
      </p:pic>
      <p:graphicFrame>
        <p:nvGraphicFramePr>
          <p:cNvPr id="13" name="Table 12">
            <a:extLst>
              <a:ext uri="{FF2B5EF4-FFF2-40B4-BE49-F238E27FC236}">
                <a16:creationId xmlns:a16="http://schemas.microsoft.com/office/drawing/2014/main" id="{2916A651-00E6-4079-A905-A2782F8142DD}"/>
              </a:ext>
            </a:extLst>
          </p:cNvPr>
          <p:cNvGraphicFramePr>
            <a:graphicFrameLocks noGrp="1"/>
          </p:cNvGraphicFramePr>
          <p:nvPr>
            <p:extLst>
              <p:ext uri="{D42A27DB-BD31-4B8C-83A1-F6EECF244321}">
                <p14:modId xmlns:p14="http://schemas.microsoft.com/office/powerpoint/2010/main" val="2222996385"/>
              </p:ext>
            </p:extLst>
          </p:nvPr>
        </p:nvGraphicFramePr>
        <p:xfrm>
          <a:off x="7778863" y="4242593"/>
          <a:ext cx="1293222" cy="675598"/>
        </p:xfrm>
        <a:graphic>
          <a:graphicData uri="http://schemas.openxmlformats.org/drawingml/2006/table">
            <a:tbl>
              <a:tblPr firstRow="1" bandRow="1">
                <a:tableStyleId>{5C22544A-7EE6-4342-B048-85BDC9FD1C3A}</a:tableStyleId>
              </a:tblPr>
              <a:tblGrid>
                <a:gridCol w="1293222">
                  <a:extLst>
                    <a:ext uri="{9D8B030D-6E8A-4147-A177-3AD203B41FA5}">
                      <a16:colId xmlns:a16="http://schemas.microsoft.com/office/drawing/2014/main" val="20000"/>
                    </a:ext>
                  </a:extLst>
                </a:gridCol>
              </a:tblGrid>
              <a:tr h="675598">
                <a:tc>
                  <a:txBody>
                    <a:bodyPr/>
                    <a:lstStyle/>
                    <a:p>
                      <a:r>
                        <a:rPr lang="en-GB" dirty="0"/>
                        <a:t>Miss</a:t>
                      </a:r>
                    </a:p>
                    <a:p>
                      <a:r>
                        <a:rPr lang="en-GB" dirty="0"/>
                        <a:t>Conroy</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5281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RECEPTION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5302731"/>
              </p:ext>
            </p:extLst>
          </p:nvPr>
        </p:nvGraphicFramePr>
        <p:xfrm>
          <a:off x="1155700" y="2603500"/>
          <a:ext cx="8761413" cy="2656840"/>
        </p:xfrm>
        <a:graphic>
          <a:graphicData uri="http://schemas.openxmlformats.org/drawingml/2006/table">
            <a:tbl>
              <a:tblPr firstRow="1" bandRow="1">
                <a:tableStyleId>{5C22544A-7EE6-4342-B048-85BDC9FD1C3A}</a:tableStyleId>
              </a:tblPr>
              <a:tblGrid>
                <a:gridCol w="2920471">
                  <a:extLst>
                    <a:ext uri="{9D8B030D-6E8A-4147-A177-3AD203B41FA5}">
                      <a16:colId xmlns:a16="http://schemas.microsoft.com/office/drawing/2014/main" val="20000"/>
                    </a:ext>
                  </a:extLst>
                </a:gridCol>
                <a:gridCol w="2920471">
                  <a:extLst>
                    <a:ext uri="{9D8B030D-6E8A-4147-A177-3AD203B41FA5}">
                      <a16:colId xmlns:a16="http://schemas.microsoft.com/office/drawing/2014/main" val="20001"/>
                    </a:ext>
                  </a:extLst>
                </a:gridCol>
                <a:gridCol w="2920471">
                  <a:extLst>
                    <a:ext uri="{9D8B030D-6E8A-4147-A177-3AD203B41FA5}">
                      <a16:colId xmlns:a16="http://schemas.microsoft.com/office/drawing/2014/main" val="20002"/>
                    </a:ext>
                  </a:extLst>
                </a:gridCol>
              </a:tblGrid>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r>
                        <a:rPr lang="en-GB" dirty="0"/>
                        <a:t>  </a:t>
                      </a:r>
                    </a:p>
                    <a:p>
                      <a:pPr marL="285750" indent="-285750">
                        <a:buFont typeface="Arial" panose="020B0604020202020204" pitchFamily="34" charset="0"/>
                        <a:buChar char="•"/>
                      </a:pPr>
                      <a:r>
                        <a:rPr lang="en-GB" dirty="0"/>
                        <a:t>Phonics</a:t>
                      </a:r>
                    </a:p>
                    <a:p>
                      <a:pPr marL="285750" indent="-285750">
                        <a:buFont typeface="Arial" panose="020B0604020202020204" pitchFamily="34" charset="0"/>
                        <a:buChar char="•"/>
                      </a:pPr>
                      <a:r>
                        <a:rPr lang="en-GB" dirty="0"/>
                        <a:t>Number</a:t>
                      </a:r>
                    </a:p>
                    <a:p>
                      <a:pPr marL="285750" indent="-285750">
                        <a:buFont typeface="Arial" panose="020B0604020202020204" pitchFamily="34" charset="0"/>
                        <a:buChar char="•"/>
                      </a:pPr>
                      <a:r>
                        <a:rPr lang="en-GB" dirty="0"/>
                        <a:t>Rhymes/songs</a:t>
                      </a:r>
                    </a:p>
                    <a:p>
                      <a:pPr marL="285750" indent="-285750">
                        <a:buFont typeface="Arial" panose="020B0604020202020204" pitchFamily="34" charset="0"/>
                        <a:buChar char="•"/>
                      </a:pPr>
                      <a:r>
                        <a:rPr lang="en-GB" dirty="0"/>
                        <a:t>Writing</a:t>
                      </a:r>
                    </a:p>
                    <a:p>
                      <a:pPr marL="285750" indent="-285750">
                        <a:buFont typeface="Arial" panose="020B0604020202020204" pitchFamily="34" charset="0"/>
                        <a:buChar char="•"/>
                      </a:pPr>
                      <a:r>
                        <a:rPr lang="en-GB" dirty="0"/>
                        <a:t>Continuous provision</a:t>
                      </a:r>
                    </a:p>
                    <a:p>
                      <a:pPr marL="285750" indent="-285750">
                        <a:buFont typeface="Arial" panose="020B0604020202020204" pitchFamily="34" charset="0"/>
                        <a:buChar char="•"/>
                      </a:pPr>
                      <a:r>
                        <a:rPr lang="en-GB" dirty="0"/>
                        <a:t>RE</a:t>
                      </a:r>
                    </a:p>
                  </a:txBody>
                  <a:tcPr/>
                </a:tc>
                <a:extLst>
                  <a:ext uri="{0D108BD9-81ED-4DB2-BD59-A6C34878D82A}">
                    <a16:rowId xmlns:a16="http://schemas.microsoft.com/office/drawing/2014/main" val="10000"/>
                  </a:ext>
                </a:extLst>
              </a:tr>
              <a:tr h="370840">
                <a:tc>
                  <a:txBody>
                    <a:bodyPr/>
                    <a:lstStyle/>
                    <a:p>
                      <a:pPr algn="ctr"/>
                      <a:r>
                        <a:rPr lang="en-GB" dirty="0"/>
                        <a:t>Indoor classroom</a:t>
                      </a:r>
                    </a:p>
                  </a:txBody>
                  <a:tcPr/>
                </a:tc>
                <a:tc>
                  <a:txBody>
                    <a:bodyPr/>
                    <a:lstStyle/>
                    <a:p>
                      <a:pPr algn="ctr"/>
                      <a:r>
                        <a:rPr lang="en-GB" dirty="0"/>
                        <a:t>Outdoor classroom</a:t>
                      </a:r>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8" name="Picture 7">
            <a:extLst>
              <a:ext uri="{FF2B5EF4-FFF2-40B4-BE49-F238E27FC236}">
                <a16:creationId xmlns:a16="http://schemas.microsoft.com/office/drawing/2014/main" id="{3F08F1CA-9E2E-44B8-8E8E-9C7A12E32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266549" y="2743198"/>
            <a:ext cx="2657382" cy="1993037"/>
          </a:xfrm>
          <a:prstGeom prst="rect">
            <a:avLst/>
          </a:prstGeom>
        </p:spPr>
      </p:pic>
      <p:pic>
        <p:nvPicPr>
          <p:cNvPr id="6" name="Picture 5">
            <a:extLst>
              <a:ext uri="{FF2B5EF4-FFF2-40B4-BE49-F238E27FC236}">
                <a16:creationId xmlns:a16="http://schemas.microsoft.com/office/drawing/2014/main" id="{24CCDC5C-29FE-4916-9BBE-017EA2270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0567" y="2743198"/>
            <a:ext cx="2657382" cy="1993037"/>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ADD2-12C1-467A-9C69-E6890140C431}"/>
              </a:ext>
            </a:extLst>
          </p:cNvPr>
          <p:cNvSpPr>
            <a:spLocks noGrp="1"/>
          </p:cNvSpPr>
          <p:nvPr>
            <p:ph type="title"/>
          </p:nvPr>
        </p:nvSpPr>
        <p:spPr/>
        <p:txBody>
          <a:bodyPr/>
          <a:lstStyle/>
          <a:p>
            <a:r>
              <a:rPr lang="en-GB" dirty="0"/>
              <a:t>A DAY IN THE LIFE</a:t>
            </a:r>
          </a:p>
        </p:txBody>
      </p:sp>
      <p:pic>
        <p:nvPicPr>
          <p:cNvPr id="4" name="Content Placeholder 3">
            <a:extLst>
              <a:ext uri="{FF2B5EF4-FFF2-40B4-BE49-F238E27FC236}">
                <a16:creationId xmlns:a16="http://schemas.microsoft.com/office/drawing/2014/main" id="{74786112-C10E-4B10-A1E1-C4D409526F50}"/>
              </a:ext>
            </a:extLst>
          </p:cNvPr>
          <p:cNvPicPr>
            <a:picLocks noGrp="1" noChangeAspect="1"/>
          </p:cNvPicPr>
          <p:nvPr>
            <p:ph idx="1"/>
          </p:nvPr>
        </p:nvPicPr>
        <p:blipFill>
          <a:blip r:embed="rId2"/>
          <a:stretch>
            <a:fillRect/>
          </a:stretch>
        </p:blipFill>
        <p:spPr>
          <a:xfrm>
            <a:off x="3473148" y="2378369"/>
            <a:ext cx="4297637" cy="4297637"/>
          </a:xfrm>
          <a:prstGeom prst="rect">
            <a:avLst/>
          </a:prstGeom>
        </p:spPr>
      </p:pic>
    </p:spTree>
    <p:extLst>
      <p:ext uri="{BB962C8B-B14F-4D97-AF65-F5344CB8AC3E}">
        <p14:creationId xmlns:p14="http://schemas.microsoft.com/office/powerpoint/2010/main" val="378394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p:txBody>
          <a:bodyPr/>
          <a:lstStyle/>
          <a:p>
            <a:endParaRPr lang="en-GB" dirty="0"/>
          </a:p>
          <a:p>
            <a:r>
              <a:rPr lang="en-GB" dirty="0"/>
              <a:t>Reading and phonics activities</a:t>
            </a:r>
          </a:p>
          <a:p>
            <a:r>
              <a:rPr lang="en-GB" dirty="0"/>
              <a:t>Link and learn books</a:t>
            </a:r>
          </a:p>
          <a:p>
            <a:r>
              <a:rPr lang="en-GB" dirty="0"/>
              <a:t>Sharing other stories</a:t>
            </a:r>
          </a:p>
          <a:p>
            <a:r>
              <a:rPr lang="en-GB" dirty="0"/>
              <a:t>Talk, talk, talk</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741406" y="312025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2045226" y="3924211"/>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96269" y="3924211"/>
            <a:ext cx="2257168" cy="646331"/>
          </a:xfrm>
          <a:prstGeom prst="rect">
            <a:avLst/>
          </a:prstGeom>
          <a:noFill/>
          <a:ln>
            <a:solidFill>
              <a:schemeClr val="tx1"/>
            </a:solidFill>
          </a:ln>
        </p:spPr>
        <p:txBody>
          <a:bodyPr wrap="square" rtlCol="0">
            <a:spAutoFit/>
          </a:bodyPr>
          <a:lstStyle/>
          <a:p>
            <a:r>
              <a:rPr lang="en-GB" dirty="0"/>
              <a:t>Talk about books. Ask questions</a:t>
            </a:r>
          </a:p>
        </p:txBody>
      </p:sp>
      <p:sp>
        <p:nvSpPr>
          <p:cNvPr id="10" name="TextBox 9"/>
          <p:cNvSpPr txBox="1"/>
          <p:nvPr/>
        </p:nvSpPr>
        <p:spPr>
          <a:xfrm>
            <a:off x="9036908" y="2582728"/>
            <a:ext cx="1977081" cy="923330"/>
          </a:xfrm>
          <a:prstGeom prst="rect">
            <a:avLst/>
          </a:prstGeom>
          <a:noFill/>
          <a:ln>
            <a:solidFill>
              <a:schemeClr val="tx1"/>
            </a:solidFill>
          </a:ln>
        </p:spPr>
        <p:txBody>
          <a:bodyPr wrap="square" rtlCol="0">
            <a:spAutoFit/>
          </a:bodyPr>
          <a:lstStyle/>
          <a:p>
            <a:r>
              <a:rPr lang="en-GB" dirty="0"/>
              <a:t>Practise phonics, spellings, </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sp>
        <p:nvSpPr>
          <p:cNvPr id="3" name="Content Placeholder 2"/>
          <p:cNvSpPr>
            <a:spLocks noGrp="1"/>
          </p:cNvSpPr>
          <p:nvPr>
            <p:ph idx="1"/>
          </p:nvPr>
        </p:nvSpPr>
        <p:spPr>
          <a:xfrm>
            <a:off x="391886" y="2603499"/>
            <a:ext cx="11388437" cy="3999181"/>
          </a:xfrm>
        </p:spPr>
        <p:txBody>
          <a:bodyPr>
            <a:normAutofit fontScale="40000" lnSpcReduction="20000"/>
          </a:bodyPr>
          <a:lstStyle/>
          <a:p>
            <a:r>
              <a:rPr lang="en-GB" sz="5000" dirty="0"/>
              <a:t>Home reading and Guided reading</a:t>
            </a:r>
          </a:p>
          <a:p>
            <a:r>
              <a:rPr lang="en-GB" sz="5000" dirty="0"/>
              <a:t>Early Learning Goal – Word Reading:</a:t>
            </a:r>
          </a:p>
          <a:p>
            <a:pPr lvl="1"/>
            <a:r>
              <a:rPr lang="en-GB" sz="5000" dirty="0"/>
              <a:t> Say a sound for each letter in he alphabet and at least 10 digraphs; read words consistent with phonics knowledge by sound-blending; read aloud simple sentences and books consistent with phonics knowledge, including some common exception words.</a:t>
            </a:r>
          </a:p>
          <a:p>
            <a:r>
              <a:rPr lang="en-GB" sz="5000" dirty="0"/>
              <a:t>Early Learning Goal – Comprehension:</a:t>
            </a:r>
          </a:p>
          <a:p>
            <a:pPr lvl="1"/>
            <a:r>
              <a:rPr lang="en-GB" sz="5000" dirty="0"/>
              <a:t>Demonstrate understanding of what has been read to them by retelling stories and narratives using their own words and recently introduced vocabulary; Anticipate – where appropriate – key events in stories; Use and understand recently introduced vocabulary during discussions about stories, non-fiction, rhymes and poems and during role-play. </a:t>
            </a:r>
          </a:p>
          <a:p>
            <a:r>
              <a:rPr lang="en-GB" sz="5000" dirty="0"/>
              <a:t>Create good reading habits from day 1…</a:t>
            </a:r>
          </a:p>
          <a:p>
            <a:pPr marL="0" indent="0">
              <a:buNone/>
            </a:pPr>
            <a:endParaRPr lang="en-GB" sz="3600" dirty="0"/>
          </a:p>
          <a:p>
            <a:endParaRPr lang="en-GB" sz="3600" dirty="0"/>
          </a:p>
          <a:p>
            <a:endParaRPr lang="en-GB" sz="3600" dirty="0"/>
          </a:p>
          <a:p>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1497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a:t>
            </a:r>
          </a:p>
        </p:txBody>
      </p:sp>
      <p:sp>
        <p:nvSpPr>
          <p:cNvPr id="3" name="Content Placeholder 2"/>
          <p:cNvSpPr>
            <a:spLocks noGrp="1"/>
          </p:cNvSpPr>
          <p:nvPr>
            <p:ph idx="1"/>
          </p:nvPr>
        </p:nvSpPr>
        <p:spPr/>
        <p:txBody>
          <a:bodyPr>
            <a:normAutofit lnSpcReduction="10000"/>
          </a:bodyPr>
          <a:lstStyle/>
          <a:p>
            <a:endParaRPr lang="en-GB" sz="4000" dirty="0"/>
          </a:p>
          <a:p>
            <a:r>
              <a:rPr lang="en-GB" sz="4000" dirty="0"/>
              <a:t>Phase 1-tuning into sounds</a:t>
            </a:r>
          </a:p>
          <a:p>
            <a:r>
              <a:rPr lang="en-GB" sz="4000" dirty="0"/>
              <a:t>Phase 2-single sounds</a:t>
            </a:r>
          </a:p>
          <a:p>
            <a:r>
              <a:rPr lang="en-GB" sz="4000" dirty="0"/>
              <a:t>Phase 3-digraphs and </a:t>
            </a:r>
            <a:r>
              <a:rPr lang="en-GB" sz="4000" dirty="0" err="1"/>
              <a:t>trigraphs</a:t>
            </a:r>
            <a:endParaRPr lang="en-GB" sz="4000" dirty="0"/>
          </a:p>
          <a:p>
            <a:r>
              <a:rPr lang="en-GB" sz="4000" dirty="0"/>
              <a:t>Phase 4-reinforcing blending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830932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2850</TotalTime>
  <Words>1189</Words>
  <Application>Microsoft Office PowerPoint</Application>
  <PresentationFormat>Widescreen</PresentationFormat>
  <Paragraphs>150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PGothic</vt:lpstr>
      <vt:lpstr>Arial</vt:lpstr>
      <vt:lpstr>Century Gothic</vt:lpstr>
      <vt:lpstr>NTPreCursive</vt:lpstr>
      <vt:lpstr>Wingdings 3</vt:lpstr>
      <vt:lpstr>Ion Boardroom</vt:lpstr>
      <vt:lpstr>RECEPTION INFORMATION  EVENING</vt:lpstr>
      <vt:lpstr>MORNING/ END OF DAY ROUTINE</vt:lpstr>
      <vt:lpstr>STAFF YOUR CHILD WILL TALK ABOUT</vt:lpstr>
      <vt:lpstr>A DAY IN THE LIFE OF RECEPTION</vt:lpstr>
      <vt:lpstr>A DAY IN THE LIFE</vt:lpstr>
      <vt:lpstr>HOME LEARNING</vt:lpstr>
      <vt:lpstr>HOME LEARNING</vt:lpstr>
      <vt:lpstr>READING</vt:lpstr>
      <vt:lpstr>Phonics</vt:lpstr>
      <vt:lpstr>Good habits</vt:lpstr>
      <vt:lpstr>  First 3 steps to becoming a good reader...   </vt:lpstr>
      <vt:lpstr>WRITING</vt:lpstr>
      <vt:lpstr>HANDWRITING</vt:lpstr>
      <vt:lpstr>Number</vt:lpstr>
      <vt:lpstr>PE</vt:lpstr>
      <vt:lpstr>Inclusion</vt:lpstr>
      <vt:lpstr>ATTENDANCE</vt:lpstr>
      <vt:lpstr>ParentPay</vt:lpstr>
      <vt:lpstr>Breakfast and After school club.</vt:lpstr>
      <vt:lpstr>Communication</vt:lpstr>
      <vt:lpstr>Communication </vt:lpstr>
      <vt:lpstr>PTA</vt:lpstr>
      <vt:lpstr>Practicalities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beveridge, corinne</cp:lastModifiedBy>
  <cp:revision>66</cp:revision>
  <dcterms:created xsi:type="dcterms:W3CDTF">2016-02-24T12:41:04Z</dcterms:created>
  <dcterms:modified xsi:type="dcterms:W3CDTF">2023-06-02T15:19:27Z</dcterms:modified>
</cp:coreProperties>
</file>