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57" r:id="rId4"/>
    <p:sldId id="264" r:id="rId5"/>
    <p:sldId id="293" r:id="rId6"/>
    <p:sldId id="269" r:id="rId7"/>
    <p:sldId id="272" r:id="rId8"/>
    <p:sldId id="278" r:id="rId9"/>
    <p:sldId id="271" r:id="rId10"/>
    <p:sldId id="270" r:id="rId11"/>
    <p:sldId id="265" r:id="rId12"/>
    <p:sldId id="275" r:id="rId13"/>
    <p:sldId id="258" r:id="rId14"/>
    <p:sldId id="297" r:id="rId15"/>
    <p:sldId id="299" r:id="rId16"/>
    <p:sldId id="291" r:id="rId17"/>
    <p:sldId id="284" r:id="rId18"/>
    <p:sldId id="294" r:id="rId19"/>
    <p:sldId id="285" r:id="rId20"/>
    <p:sldId id="287" r:id="rId21"/>
    <p:sldId id="295" r:id="rId22"/>
    <p:sldId id="286" r:id="rId23"/>
    <p:sldId id="289" r:id="rId24"/>
    <p:sldId id="298" r:id="rId25"/>
    <p:sldId id="292"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86" d="100"/>
          <a:sy n="86" d="100"/>
        </p:scale>
        <p:origin x="3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11/06/2025</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11/06/2025</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11/06/2025</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11/06/2025</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11/06/2025</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11/06/2025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11/06/2025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11/06/2025</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11/06/2025</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11/06/2025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11/06/2025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11/06/2025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11/06/2025</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11/06/2025</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11/06/2025</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11/06/2025</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pii/S0747563223000900#bib55" TargetMode="External"/><Relationship Id="rId2" Type="http://schemas.openxmlformats.org/officeDocument/2006/relationships/hyperlink" Target="https://www.sciencedirect.com/science/article/pii/S0747563223000900#bib82"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0747563223000900#bib116" TargetMode="External"/><Relationship Id="rId5" Type="http://schemas.openxmlformats.org/officeDocument/2006/relationships/hyperlink" Target="https://www.sciencedirect.com/topics/psychology/executive-functions" TargetMode="External"/><Relationship Id="rId4" Type="http://schemas.openxmlformats.org/officeDocument/2006/relationships/hyperlink" Target="https://www.sciencedirect.com/science/article/pii/S0747563223000900#bib59"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nstagram.com/catherine_knibbs/" TargetMode="External"/><Relationship Id="rId2" Type="http://schemas.openxmlformats.org/officeDocument/2006/relationships/hyperlink" Target="https://www.instagram.com/thesmartphoneeffectmd/" TargetMode="External"/><Relationship Id="rId1" Type="http://schemas.openxmlformats.org/officeDocument/2006/relationships/slideLayout" Target="../slideLayouts/slideLayout2.xml"/><Relationship Id="rId5" Type="http://schemas.openxmlformats.org/officeDocument/2006/relationships/hyperlink" Target="https://www.instagram.com/esafekids/" TargetMode="External"/><Relationship Id="rId4" Type="http://schemas.openxmlformats.org/officeDocument/2006/relationships/hyperlink" Target="https://www.instagram.com/smartphonefreechildhood/"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cathedral.lancs.sch.uk/headteachers-welcome/Inclus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mailto:k.lee@cathedral.lancs.sch.uk" TargetMode="External"/><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bursar@cathedral.lancs.sch.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4456"/>
            <a:ext cx="9144000" cy="2387600"/>
          </a:xfrm>
        </p:spPr>
        <p:txBody>
          <a:bodyPr/>
          <a:lstStyle/>
          <a:p>
            <a:r>
              <a:rPr lang="en-GB" dirty="0"/>
              <a:t>RECEPTION</a:t>
            </a:r>
            <a:br>
              <a:rPr lang="en-GB" dirty="0"/>
            </a:br>
            <a:r>
              <a:rPr lang="en-GB" dirty="0"/>
              <a:t>INFORMATION </a:t>
            </a:r>
            <a:br>
              <a:rPr lang="en-GB" dirty="0"/>
            </a:br>
            <a:r>
              <a:rPr lang="en-GB" dirty="0"/>
              <a:t>EVENING</a:t>
            </a:r>
          </a:p>
        </p:txBody>
      </p:sp>
      <p:sp>
        <p:nvSpPr>
          <p:cNvPr id="3" name="Subtitle 2"/>
          <p:cNvSpPr>
            <a:spLocks noGrp="1"/>
          </p:cNvSpPr>
          <p:nvPr>
            <p:ph type="subTitle" idx="1"/>
          </p:nvPr>
        </p:nvSpPr>
        <p:spPr>
          <a:xfrm>
            <a:off x="1524000" y="4557078"/>
            <a:ext cx="9144000" cy="1655762"/>
          </a:xfrm>
        </p:spPr>
        <p:txBody>
          <a:bodyPr/>
          <a:lstStyle/>
          <a:p>
            <a:r>
              <a:rPr lang="en-GB" dirty="0"/>
              <a:t>Information for Parents</a:t>
            </a:r>
          </a:p>
          <a:p>
            <a:pPr algn="ctr"/>
            <a:r>
              <a:rPr lang="en-GB" b="1" dirty="0"/>
              <a:t>“I will instruct you and teach you in the way you should go; I will counsel you with my eye upon you.” Psalm 32:8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868" y="1816319"/>
            <a:ext cx="3439477" cy="2425737"/>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HANDWRITING</a:t>
            </a:r>
          </a:p>
        </p:txBody>
      </p:sp>
      <p:sp>
        <p:nvSpPr>
          <p:cNvPr id="3" name="Content Placeholder 2"/>
          <p:cNvSpPr>
            <a:spLocks noGrp="1"/>
          </p:cNvSpPr>
          <p:nvPr>
            <p:ph idx="1"/>
          </p:nvPr>
        </p:nvSpPr>
        <p:spPr/>
        <p:txBody>
          <a:bodyPr>
            <a:normAutofit/>
          </a:bodyPr>
          <a:lstStyle/>
          <a:p>
            <a:r>
              <a:rPr lang="en-GB" sz="4000" dirty="0"/>
              <a:t>Nelson handwriting scheme</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7686"/>
          <a:stretch/>
        </p:blipFill>
        <p:spPr bwMode="auto">
          <a:xfrm>
            <a:off x="1896609" y="3724994"/>
            <a:ext cx="6739438" cy="228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64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a:t>
            </a:r>
          </a:p>
        </p:txBody>
      </p:sp>
      <p:sp>
        <p:nvSpPr>
          <p:cNvPr id="3" name="Content Placeholder 2"/>
          <p:cNvSpPr>
            <a:spLocks noGrp="1"/>
          </p:cNvSpPr>
          <p:nvPr>
            <p:ph idx="1"/>
          </p:nvPr>
        </p:nvSpPr>
        <p:spPr>
          <a:xfrm>
            <a:off x="1154954" y="2603500"/>
            <a:ext cx="10447238" cy="3416300"/>
          </a:xfrm>
        </p:spPr>
        <p:txBody>
          <a:bodyPr>
            <a:noAutofit/>
          </a:bodyPr>
          <a:lstStyle/>
          <a:p>
            <a:r>
              <a:rPr lang="en-GB" sz="2000" dirty="0"/>
              <a:t>Early Learning Goal - Number:</a:t>
            </a:r>
          </a:p>
          <a:p>
            <a:pPr lvl="1"/>
            <a:r>
              <a:rPr lang="en-GB" sz="2000" dirty="0"/>
              <a:t>Have a deep understanding of number to 10, including the composition of each number; </a:t>
            </a:r>
            <a:r>
              <a:rPr lang="en-GB" sz="2000" dirty="0" err="1"/>
              <a:t>Subitise</a:t>
            </a:r>
            <a:r>
              <a:rPr lang="en-GB" sz="2000" dirty="0"/>
              <a:t> up to 5; Automatically recall number bonds up to 5 and some number bonds to10, including double facts. </a:t>
            </a:r>
          </a:p>
          <a:p>
            <a:r>
              <a:rPr lang="en-GB" sz="2000" dirty="0"/>
              <a:t>Early Learning Goal – Number Pattern: </a:t>
            </a:r>
          </a:p>
          <a:p>
            <a:pPr lvl="1"/>
            <a:r>
              <a:rPr lang="en-GB" sz="2000" dirty="0"/>
              <a:t>Verbally count beyond 20, recognising the pattern of the counting system; Compare quantities up to 10 in different contexts, recognising when one quantity is greater than, less than or the same as the other quantity; Explore and represent patterns within numbers up to 10, including evens and odds, double facts and how quantities can be distributed equally.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95624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p:txBody>
          <a:bodyPr>
            <a:normAutofit/>
          </a:bodyPr>
          <a:lstStyle/>
          <a:p>
            <a:r>
              <a:rPr lang="en-GB" sz="2000" dirty="0"/>
              <a:t>Daily outdoor learning and gross motor sessions</a:t>
            </a:r>
          </a:p>
          <a:p>
            <a:r>
              <a:rPr lang="en-GB" sz="2000" dirty="0"/>
              <a:t>Named PE kit </a:t>
            </a:r>
          </a:p>
          <a:p>
            <a:r>
              <a:rPr lang="en-GB" sz="2000" dirty="0"/>
              <a:t>No earrings on PE days</a:t>
            </a:r>
          </a:p>
          <a:p>
            <a:r>
              <a:rPr lang="en-GB" sz="2000" dirty="0"/>
              <a:t>Hair</a:t>
            </a:r>
          </a:p>
          <a:p>
            <a:r>
              <a:rPr lang="en-GB" sz="2000" dirty="0"/>
              <a:t>Inhalers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683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and School partnership</a:t>
            </a:r>
          </a:p>
        </p:txBody>
      </p:sp>
      <p:sp>
        <p:nvSpPr>
          <p:cNvPr id="3" name="Content Placeholder 2"/>
          <p:cNvSpPr>
            <a:spLocks noGrp="1"/>
          </p:cNvSpPr>
          <p:nvPr>
            <p:ph idx="1"/>
          </p:nvPr>
        </p:nvSpPr>
        <p:spPr/>
        <p:txBody>
          <a:bodyPr>
            <a:normAutofit fontScale="77500" lnSpcReduction="20000"/>
          </a:bodyPr>
          <a:lstStyle/>
          <a:p>
            <a:r>
              <a:rPr lang="en-GB" dirty="0"/>
              <a:t>There is greater impact on development when parents are actively involved in their children’s learning. </a:t>
            </a:r>
          </a:p>
          <a:p>
            <a:r>
              <a:rPr lang="en-GB" dirty="0"/>
              <a:t>To help your child at school, these are some things we need your support with –</a:t>
            </a:r>
          </a:p>
          <a:p>
            <a:r>
              <a:rPr lang="en-GB" dirty="0"/>
              <a:t>Being involved in school life – come to school events like stay and play. Friday once a half term</a:t>
            </a:r>
          </a:p>
          <a:p>
            <a:r>
              <a:rPr lang="en-GB" dirty="0"/>
              <a:t>Reading regularly to your child and encourage them to join in.</a:t>
            </a:r>
          </a:p>
          <a:p>
            <a:r>
              <a:rPr lang="en-GB" dirty="0"/>
              <a:t>Sharing stories</a:t>
            </a:r>
          </a:p>
          <a:p>
            <a:r>
              <a:rPr lang="en-GB" dirty="0"/>
              <a:t>Talking to your child regularly about what is happening, what they can see and what interests them</a:t>
            </a:r>
          </a:p>
          <a:p>
            <a:r>
              <a:rPr lang="en-GB" dirty="0"/>
              <a:t> Being consistent in your approach to your child’s behaviour </a:t>
            </a:r>
          </a:p>
          <a:p>
            <a:r>
              <a:rPr lang="en-GB" dirty="0"/>
              <a:t>Encouraging them to be active and make healthy choices and try different foods</a:t>
            </a:r>
          </a:p>
          <a:p>
            <a:r>
              <a:rPr lang="en-GB" dirty="0"/>
              <a:t>Playing counting and number games </a:t>
            </a:r>
          </a:p>
          <a:p>
            <a:r>
              <a:rPr lang="en-GB" dirty="0"/>
              <a:t>Talk, talk, talk</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Wellbeing</a:t>
            </a:r>
          </a:p>
        </p:txBody>
      </p:sp>
      <p:sp>
        <p:nvSpPr>
          <p:cNvPr id="3" name="Content Placeholder 2"/>
          <p:cNvSpPr>
            <a:spLocks noGrp="1"/>
          </p:cNvSpPr>
          <p:nvPr>
            <p:ph idx="1"/>
          </p:nvPr>
        </p:nvSpPr>
        <p:spPr>
          <a:xfrm>
            <a:off x="409903" y="2380591"/>
            <a:ext cx="11398469" cy="4303987"/>
          </a:xfrm>
        </p:spPr>
        <p:txBody>
          <a:bodyPr>
            <a:normAutofit fontScale="92500" lnSpcReduction="10000"/>
          </a:bodyPr>
          <a:lstStyle/>
          <a:p>
            <a:r>
              <a:rPr lang="en-GB" dirty="0"/>
              <a:t>‘Maladaptive excessive screen time behaviour in children has been recently associated, among others, with adverse physical (e.g., overweight/obesity), psychological (e.g., language delay) and social health consequences (</a:t>
            </a:r>
            <a:r>
              <a:rPr lang="en-GB" dirty="0">
                <a:hlinkClick r:id="rId2"/>
              </a:rPr>
              <a:t>de Rezende et al., 2014</a:t>
            </a:r>
            <a:r>
              <a:rPr lang="en-GB" dirty="0"/>
              <a:t>; </a:t>
            </a:r>
            <a:r>
              <a:rPr lang="en-GB" dirty="0">
                <a:hlinkClick r:id="rId3"/>
              </a:rPr>
              <a:t>Li et al., 2020</a:t>
            </a:r>
            <a:r>
              <a:rPr lang="en-GB" dirty="0"/>
              <a:t>; </a:t>
            </a:r>
            <a:r>
              <a:rPr lang="en-GB" dirty="0">
                <a:hlinkClick r:id="rId4"/>
              </a:rPr>
              <a:t>Lissak, 2018</a:t>
            </a:r>
            <a:r>
              <a:rPr lang="en-GB" dirty="0"/>
              <a:t>), as well as with impaired </a:t>
            </a:r>
            <a:r>
              <a:rPr lang="en-GB" dirty="0">
                <a:hlinkClick r:id="rId5" tooltip="Learn more about executive functions from ScienceDirect's AI-generated Topic Pages"/>
              </a:rPr>
              <a:t>executive functions</a:t>
            </a:r>
            <a:r>
              <a:rPr lang="en-GB" dirty="0"/>
              <a:t> (</a:t>
            </a:r>
            <a:r>
              <a:rPr lang="en-GB" dirty="0">
                <a:hlinkClick r:id="rId6"/>
              </a:rPr>
              <a:t>Zeng et al., 2021</a:t>
            </a:r>
            <a:r>
              <a:rPr lang="en-GB" dirty="0"/>
              <a:t>).’</a:t>
            </a:r>
          </a:p>
          <a:p>
            <a:r>
              <a:rPr lang="en-GB" dirty="0"/>
              <a:t>Often the amount of screen time isn’t the issue, WHAT children are accessing and seeing is. </a:t>
            </a:r>
          </a:p>
          <a:p>
            <a:r>
              <a:rPr lang="en-GB" dirty="0"/>
              <a:t>App’s are marketed at children, often gamifying every day “learning” and mimic the effect of dopamine in the brain which can lead to disengagement in other activities, reduced social time with peers and family and difficulties with sleep, attention and emotional regulation. </a:t>
            </a:r>
          </a:p>
          <a:p>
            <a:r>
              <a:rPr lang="en-GB" dirty="0"/>
              <a:t>There are age limits on App’s and games for a reason. App’s marketed at children e.g. Kids YouTube, are no safer in terms of content than the regular App’s. The safest way to protect your children is to limit their access completely until they are old enough to know the safety rules. </a:t>
            </a:r>
          </a:p>
          <a:p>
            <a:r>
              <a:rPr lang="en-GB" dirty="0"/>
              <a:t>We expect parents to educate themselves and be active moderators and protectors for their child's online world and screen usage. </a:t>
            </a:r>
          </a:p>
          <a:p>
            <a:r>
              <a:rPr lang="en-GB" dirty="0"/>
              <a:t>We are required, by safeguarding guidance, to act on children reporting that they use apps and sites underage, or if they report seeing inappropriate content for their age and stage of development. </a:t>
            </a:r>
          </a:p>
        </p:txBody>
      </p:sp>
    </p:spTree>
    <p:extLst>
      <p:ext uri="{BB962C8B-B14F-4D97-AF65-F5344CB8AC3E}">
        <p14:creationId xmlns:p14="http://schemas.microsoft.com/office/powerpoint/2010/main" val="358787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EF14E-90A0-F24F-91A8-B8A762B66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AD294-0ECA-FF36-D08D-07F3AE222444}"/>
              </a:ext>
            </a:extLst>
          </p:cNvPr>
          <p:cNvSpPr>
            <a:spLocks noGrp="1"/>
          </p:cNvSpPr>
          <p:nvPr>
            <p:ph type="title"/>
          </p:nvPr>
        </p:nvSpPr>
        <p:spPr>
          <a:xfrm>
            <a:off x="1154954" y="662152"/>
            <a:ext cx="8761413" cy="825062"/>
          </a:xfrm>
        </p:spPr>
        <p:txBody>
          <a:bodyPr/>
          <a:lstStyle/>
          <a:p>
            <a:r>
              <a:rPr lang="en-GB" dirty="0"/>
              <a:t>Digital Wellbeing</a:t>
            </a:r>
          </a:p>
        </p:txBody>
      </p:sp>
      <p:sp>
        <p:nvSpPr>
          <p:cNvPr id="3" name="Content Placeholder 2">
            <a:extLst>
              <a:ext uri="{FF2B5EF4-FFF2-40B4-BE49-F238E27FC236}">
                <a16:creationId xmlns:a16="http://schemas.microsoft.com/office/drawing/2014/main" id="{621426BC-BB81-B813-3F0A-600E768C9020}"/>
              </a:ext>
            </a:extLst>
          </p:cNvPr>
          <p:cNvSpPr>
            <a:spLocks noGrp="1"/>
          </p:cNvSpPr>
          <p:nvPr>
            <p:ph idx="1"/>
          </p:nvPr>
        </p:nvSpPr>
        <p:spPr>
          <a:xfrm>
            <a:off x="488731" y="1487214"/>
            <a:ext cx="11177752" cy="5165834"/>
          </a:xfrm>
        </p:spPr>
        <p:txBody>
          <a:bodyPr>
            <a:normAutofit/>
          </a:bodyPr>
          <a:lstStyle/>
          <a:p>
            <a:pPr marL="0" indent="0" algn="ctr">
              <a:buNone/>
            </a:pPr>
            <a:r>
              <a:rPr lang="en-GB" b="1" dirty="0">
                <a:solidFill>
                  <a:schemeClr val="bg1"/>
                </a:solidFill>
              </a:rPr>
              <a:t>“Our children are only as safe as their friend with the weakest digital rules”</a:t>
            </a:r>
          </a:p>
          <a:p>
            <a:pPr marL="0" indent="0" algn="ctr">
              <a:buNone/>
            </a:pPr>
            <a:endParaRPr lang="en-GB" b="1" dirty="0"/>
          </a:p>
          <a:p>
            <a:r>
              <a:rPr lang="en-GB" dirty="0"/>
              <a:t>Top tips for educating yourselves and keeping our children safe: </a:t>
            </a:r>
          </a:p>
          <a:p>
            <a:pPr lvl="1"/>
            <a:r>
              <a:rPr lang="en-GB" dirty="0"/>
              <a:t>Normalise asking other parents/people caring for your child what their online/screen usage rules are before play dates etc</a:t>
            </a:r>
          </a:p>
          <a:p>
            <a:pPr lvl="1"/>
            <a:r>
              <a:rPr lang="en-GB" dirty="0"/>
              <a:t>Check your child's devices daily and involve them in regular discussions about safe usage of screens, devices and their online presence</a:t>
            </a:r>
          </a:p>
          <a:p>
            <a:pPr lvl="1"/>
            <a:r>
              <a:rPr lang="en-GB" dirty="0"/>
              <a:t>Use school as a resources to help if you need us – we can give advice, talk to children and even look at safety settings and controls on devices with you</a:t>
            </a:r>
          </a:p>
          <a:p>
            <a:pPr lvl="1"/>
            <a:r>
              <a:rPr lang="en-GB" dirty="0"/>
              <a:t>Use your own social media and internet access as a tool for learning:</a:t>
            </a:r>
          </a:p>
          <a:p>
            <a:pPr lvl="2"/>
            <a:r>
              <a:rPr lang="fr-FR" b="1" dirty="0"/>
              <a:t>Dr Alison Yeung, MD, GP</a:t>
            </a:r>
            <a:r>
              <a:rPr lang="fr-FR" dirty="0"/>
              <a:t>  </a:t>
            </a:r>
            <a:r>
              <a:rPr lang="fr-FR" u="sng" dirty="0">
                <a:hlinkClick r:id="rId2"/>
              </a:rPr>
              <a:t>https://www.instagram.com/thesmartphoneeffectmd/#</a:t>
            </a:r>
            <a:endParaRPr lang="en-GB" dirty="0"/>
          </a:p>
          <a:p>
            <a:pPr lvl="2"/>
            <a:r>
              <a:rPr lang="en-GB" b="1" dirty="0"/>
              <a:t>Catherine Knibbs</a:t>
            </a:r>
            <a:r>
              <a:rPr lang="en-GB" dirty="0"/>
              <a:t> – Child Therapist specialising in </a:t>
            </a:r>
            <a:r>
              <a:rPr lang="en-GB" dirty="0" err="1"/>
              <a:t>Cybertrauma</a:t>
            </a:r>
            <a:r>
              <a:rPr lang="en-GB" dirty="0"/>
              <a:t> </a:t>
            </a:r>
            <a:r>
              <a:rPr lang="en-GB" u="sng" dirty="0">
                <a:hlinkClick r:id="rId3"/>
              </a:rPr>
              <a:t>https://www.instagram.com/catherine_knibbs/#</a:t>
            </a:r>
            <a:r>
              <a:rPr lang="en-GB" dirty="0"/>
              <a:t> </a:t>
            </a:r>
          </a:p>
          <a:p>
            <a:pPr lvl="2"/>
            <a:r>
              <a:rPr lang="en-GB" b="1" dirty="0"/>
              <a:t>Smartphone Free Childhood Campaign</a:t>
            </a:r>
            <a:r>
              <a:rPr lang="en-GB" dirty="0"/>
              <a:t> </a:t>
            </a:r>
            <a:r>
              <a:rPr lang="en-GB" u="sng" dirty="0">
                <a:hlinkClick r:id="rId4"/>
              </a:rPr>
              <a:t>https://www.instagram.com/smartphonefreechildhood/#</a:t>
            </a:r>
            <a:endParaRPr lang="en-GB" dirty="0"/>
          </a:p>
          <a:p>
            <a:pPr lvl="2"/>
            <a:r>
              <a:rPr lang="en-GB" b="1" dirty="0" err="1"/>
              <a:t>esafekids</a:t>
            </a:r>
            <a:r>
              <a:rPr lang="en-GB" dirty="0"/>
              <a:t> - Body Safety, Cyber Safety &amp; Pornography</a:t>
            </a:r>
            <a:br>
              <a:rPr lang="en-GB" dirty="0"/>
            </a:br>
            <a:r>
              <a:rPr lang="en-GB" dirty="0"/>
              <a:t>Education Specialist </a:t>
            </a:r>
            <a:r>
              <a:rPr lang="en-GB" u="sng" dirty="0">
                <a:hlinkClick r:id="rId5"/>
              </a:rPr>
              <a:t>https://www.instagram.com/esafekids/#</a:t>
            </a:r>
            <a:endParaRPr lang="en-GB" dirty="0"/>
          </a:p>
          <a:p>
            <a:pPr lvl="2"/>
            <a:endParaRPr lang="en-GB" dirty="0"/>
          </a:p>
        </p:txBody>
      </p:sp>
    </p:spTree>
    <p:extLst>
      <p:ext uri="{BB962C8B-B14F-4D97-AF65-F5344CB8AC3E}">
        <p14:creationId xmlns:p14="http://schemas.microsoft.com/office/powerpoint/2010/main" val="171387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Educational Needs &amp; Inclusion</a:t>
            </a:r>
          </a:p>
        </p:txBody>
      </p:sp>
      <p:sp>
        <p:nvSpPr>
          <p:cNvPr id="3" name="Content Placeholder 2"/>
          <p:cNvSpPr>
            <a:spLocks noGrp="1"/>
          </p:cNvSpPr>
          <p:nvPr>
            <p:ph idx="1"/>
          </p:nvPr>
        </p:nvSpPr>
        <p:spPr>
          <a:xfrm>
            <a:off x="378373" y="2380593"/>
            <a:ext cx="11619186" cy="4272455"/>
          </a:xfrm>
        </p:spPr>
        <p:txBody>
          <a:bodyPr>
            <a:normAutofit/>
          </a:bodyPr>
          <a:lstStyle/>
          <a:p>
            <a:r>
              <a:rPr lang="en-GB" dirty="0"/>
              <a:t>Many children struggle with learning at some point in their educational life. </a:t>
            </a:r>
          </a:p>
          <a:p>
            <a:r>
              <a:rPr lang="en-GB" dirty="0"/>
              <a:t>Cognition &amp; Learning Needs</a:t>
            </a:r>
          </a:p>
          <a:p>
            <a:r>
              <a:rPr lang="en-GB" dirty="0"/>
              <a:t>Communication and &amp; Interaction Needs</a:t>
            </a:r>
          </a:p>
          <a:p>
            <a:r>
              <a:rPr lang="en-GB" dirty="0"/>
              <a:t>Social, Emotional &amp; Mental Health Needs</a:t>
            </a:r>
          </a:p>
          <a:p>
            <a:r>
              <a:rPr lang="en-GB" dirty="0"/>
              <a:t>Sensory &amp; Physical (independence and Self Help) Needs</a:t>
            </a:r>
          </a:p>
          <a:p>
            <a:r>
              <a:rPr lang="en-GB" dirty="0"/>
              <a:t>Every teacher is a teacher of SEND &amp; what is helpful for SEND pupils is helpful for all children. </a:t>
            </a:r>
          </a:p>
          <a:p>
            <a:r>
              <a:rPr lang="en-GB" dirty="0"/>
              <a:t>Provision or support that is additional to &amp; different from their peers</a:t>
            </a:r>
          </a:p>
          <a:p>
            <a:r>
              <a:rPr lang="en-GB" dirty="0"/>
              <a:t>(SEN Support) Universal Support, Group Support  </a:t>
            </a:r>
          </a:p>
          <a:p>
            <a:r>
              <a:rPr lang="en-GB" dirty="0"/>
              <a:t>(Education Health and Care Plan) Individual &amp; Intensive support</a:t>
            </a:r>
          </a:p>
          <a:p>
            <a:r>
              <a:rPr lang="en-GB" dirty="0"/>
              <a:t>Key documents and guidance on the school website - </a:t>
            </a:r>
            <a:r>
              <a:rPr lang="en-GB" dirty="0">
                <a:hlinkClick r:id="rId2"/>
              </a:rPr>
              <a:t>Inclusion and Equality | The Cathedral Catholic Primary School</a:t>
            </a:r>
            <a:endParaRPr lang="en-GB" dirty="0"/>
          </a:p>
        </p:txBody>
      </p:sp>
    </p:spTree>
    <p:extLst>
      <p:ext uri="{BB962C8B-B14F-4D97-AF65-F5344CB8AC3E}">
        <p14:creationId xmlns:p14="http://schemas.microsoft.com/office/powerpoint/2010/main" val="104190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 and PUNCTUALITY</a:t>
            </a:r>
          </a:p>
        </p:txBody>
      </p:sp>
      <p:sp>
        <p:nvSpPr>
          <p:cNvPr id="3" name="Content Placeholder 2"/>
          <p:cNvSpPr>
            <a:spLocks noGrp="1"/>
          </p:cNvSpPr>
          <p:nvPr>
            <p:ph idx="1"/>
          </p:nvPr>
        </p:nvSpPr>
        <p:spPr/>
        <p:txBody>
          <a:bodyPr>
            <a:normAutofit fontScale="85000" lnSpcReduction="10000"/>
          </a:bodyPr>
          <a:lstStyle/>
          <a:p>
            <a:r>
              <a:rPr lang="en-GB" dirty="0"/>
              <a:t>When your child attends in Reception, we want them to come every day and on time. </a:t>
            </a:r>
          </a:p>
          <a:p>
            <a:r>
              <a:rPr lang="en-GB" dirty="0"/>
              <a:t>We expect children’s attendance to stay above 96%, and we hope as many of our children as possible will be an Attendance HERO – Here Everyday Ready On time. </a:t>
            </a:r>
          </a:p>
          <a:p>
            <a:r>
              <a:rPr lang="en-GB" dirty="0"/>
              <a:t>If your child is too ill to attend school or is absent for any other reason, please contact the school by ringing the school office on 01772 556306 on the first day of absence before registration closes at 9am. If you leave a voicemail, please include child’s name, class and reason for absence.</a:t>
            </a:r>
          </a:p>
          <a:p>
            <a:r>
              <a:rPr lang="en-GB" dirty="0"/>
              <a:t>If your child is going to an appointment, please note we cannot authorise these without the letter or appointment card. </a:t>
            </a:r>
          </a:p>
          <a:p>
            <a:r>
              <a:rPr lang="en-GB" dirty="0"/>
              <a:t>Holidays during term time are not authorised unless in exceptional circumstances. Please note that all leave during term time for any length of time must be applied for with a form from the school office.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F21B-F5C1-4246-AE16-D5A69F91B175}"/>
              </a:ext>
            </a:extLst>
          </p:cNvPr>
          <p:cNvSpPr>
            <a:spLocks noGrp="1"/>
          </p:cNvSpPr>
          <p:nvPr>
            <p:ph type="title"/>
          </p:nvPr>
        </p:nvSpPr>
        <p:spPr/>
        <p:txBody>
          <a:bodyPr/>
          <a:lstStyle/>
          <a:p>
            <a:r>
              <a:rPr lang="en-GB" dirty="0"/>
              <a:t>Punctuality</a:t>
            </a:r>
          </a:p>
        </p:txBody>
      </p:sp>
      <p:pic>
        <p:nvPicPr>
          <p:cNvPr id="7" name="Content Placeholder 6">
            <a:extLst>
              <a:ext uri="{FF2B5EF4-FFF2-40B4-BE49-F238E27FC236}">
                <a16:creationId xmlns:a16="http://schemas.microsoft.com/office/drawing/2014/main" id="{B963E6F6-D6FE-419E-B4E0-B8D9F7E24DF5}"/>
              </a:ext>
            </a:extLst>
          </p:cNvPr>
          <p:cNvPicPr>
            <a:picLocks noGrp="1" noChangeAspect="1"/>
          </p:cNvPicPr>
          <p:nvPr>
            <p:ph idx="1"/>
          </p:nvPr>
        </p:nvPicPr>
        <p:blipFill>
          <a:blip r:embed="rId2"/>
          <a:stretch>
            <a:fillRect/>
          </a:stretch>
        </p:blipFill>
        <p:spPr>
          <a:xfrm>
            <a:off x="6818050" y="2308194"/>
            <a:ext cx="5131293" cy="4324165"/>
          </a:xfrm>
          <a:prstGeom prst="rect">
            <a:avLst/>
          </a:prstGeom>
        </p:spPr>
      </p:pic>
      <p:sp>
        <p:nvSpPr>
          <p:cNvPr id="8" name="TextBox 7">
            <a:extLst>
              <a:ext uri="{FF2B5EF4-FFF2-40B4-BE49-F238E27FC236}">
                <a16:creationId xmlns:a16="http://schemas.microsoft.com/office/drawing/2014/main" id="{3D123606-3A63-451A-A17F-5DC70F6D975E}"/>
              </a:ext>
            </a:extLst>
          </p:cNvPr>
          <p:cNvSpPr txBox="1"/>
          <p:nvPr/>
        </p:nvSpPr>
        <p:spPr>
          <a:xfrm>
            <a:off x="736847" y="2654423"/>
            <a:ext cx="5628442" cy="1200329"/>
          </a:xfrm>
          <a:prstGeom prst="rect">
            <a:avLst/>
          </a:prstGeom>
          <a:noFill/>
        </p:spPr>
        <p:txBody>
          <a:bodyPr wrap="square" rtlCol="0">
            <a:spAutoFit/>
          </a:bodyPr>
          <a:lstStyle/>
          <a:p>
            <a:r>
              <a:rPr lang="en-GB" dirty="0"/>
              <a:t>Children need to be in the line by ¼ to nine.</a:t>
            </a:r>
          </a:p>
          <a:p>
            <a:endParaRPr lang="en-GB" dirty="0"/>
          </a:p>
          <a:p>
            <a:r>
              <a:rPr lang="en-GB" dirty="0"/>
              <a:t>Great chance to socialise and meet up with friends, choose their lunch and start learning. </a:t>
            </a:r>
          </a:p>
        </p:txBody>
      </p:sp>
    </p:spTree>
    <p:extLst>
      <p:ext uri="{BB962C8B-B14F-4D97-AF65-F5344CB8AC3E}">
        <p14:creationId xmlns:p14="http://schemas.microsoft.com/office/powerpoint/2010/main" val="237205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Arbor</a:t>
            </a:r>
          </a:p>
        </p:txBody>
      </p:sp>
      <p:sp>
        <p:nvSpPr>
          <p:cNvPr id="3" name="Content Placeholder 2"/>
          <p:cNvSpPr>
            <a:spLocks noGrp="1"/>
          </p:cNvSpPr>
          <p:nvPr>
            <p:ph idx="1"/>
          </p:nvPr>
        </p:nvSpPr>
        <p:spPr/>
        <p:txBody>
          <a:bodyPr>
            <a:normAutofit/>
          </a:bodyPr>
          <a:lstStyle/>
          <a:p>
            <a:r>
              <a:rPr lang="en-GB" dirty="0"/>
              <a:t>Once your child starts full time you will receive an email to join </a:t>
            </a:r>
            <a:r>
              <a:rPr lang="en-GB" dirty="0" err="1"/>
              <a:t>Arbor</a:t>
            </a:r>
            <a:r>
              <a:rPr lang="en-GB" dirty="0"/>
              <a:t>.</a:t>
            </a:r>
          </a:p>
          <a:p>
            <a:r>
              <a:rPr lang="en-GB" dirty="0"/>
              <a:t>See leaflet in your pack</a:t>
            </a:r>
          </a:p>
          <a:p>
            <a:r>
              <a:rPr lang="en-GB" dirty="0"/>
              <a:t>Breakfast / After school payment must be kept up to date and paid in advance on </a:t>
            </a:r>
            <a:r>
              <a:rPr lang="en-GB" dirty="0" err="1"/>
              <a:t>Arbor</a:t>
            </a:r>
            <a:endParaRPr lang="en-GB" dirty="0"/>
          </a:p>
          <a:p>
            <a:r>
              <a:rPr lang="en-GB" dirty="0"/>
              <a:t>Trips and paid clubs can be paid on Arbor and must be paid before the visit takes place. </a:t>
            </a:r>
          </a:p>
          <a:p>
            <a:r>
              <a:rPr lang="en-GB" dirty="0"/>
              <a:t>No need to sign a permission slip for trips if paid on Arbor before the trip goes ahead.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00100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70668778"/>
              </p:ext>
            </p:extLst>
          </p:nvPr>
        </p:nvGraphicFramePr>
        <p:xfrm>
          <a:off x="1575803" y="4277185"/>
          <a:ext cx="1293222" cy="640080"/>
        </p:xfrm>
        <a:graphic>
          <a:graphicData uri="http://schemas.openxmlformats.org/drawingml/2006/table">
            <a:tbl>
              <a:tblPr firstRow="1" bandRow="1">
                <a:tableStyleId>{5C22544A-7EE6-4342-B048-85BDC9FD1C3A}</a:tableStyleId>
              </a:tblPr>
              <a:tblGrid>
                <a:gridCol w="1293222">
                  <a:extLst>
                    <a:ext uri="{9D8B030D-6E8A-4147-A177-3AD203B41FA5}">
                      <a16:colId xmlns:a16="http://schemas.microsoft.com/office/drawing/2014/main" val="20000"/>
                    </a:ext>
                  </a:extLst>
                </a:gridCol>
              </a:tblGrid>
              <a:tr h="639534">
                <a:tc>
                  <a:txBody>
                    <a:bodyPr/>
                    <a:lstStyle/>
                    <a:p>
                      <a:r>
                        <a:rPr lang="en-GB" dirty="0"/>
                        <a:t>Mrs          Lee</a:t>
                      </a:r>
                    </a:p>
                  </a:txBody>
                  <a:tcPr/>
                </a:tc>
                <a:extLst>
                  <a:ext uri="{0D108BD9-81ED-4DB2-BD59-A6C34878D82A}">
                    <a16:rowId xmlns:a16="http://schemas.microsoft.com/office/drawing/2014/main" val="10000"/>
                  </a:ext>
                </a:extLst>
              </a:tr>
            </a:tbl>
          </a:graphicData>
        </a:graphic>
      </p:graphicFrame>
      <p:pic>
        <p:nvPicPr>
          <p:cNvPr id="12" name="Content Placeholder 11">
            <a:extLst>
              <a:ext uri="{FF2B5EF4-FFF2-40B4-BE49-F238E27FC236}">
                <a16:creationId xmlns:a16="http://schemas.microsoft.com/office/drawing/2014/main" id="{AE8DD03B-763E-47CA-A46D-E9D9619B0BB3}"/>
              </a:ext>
            </a:extLst>
          </p:cNvPr>
          <p:cNvPicPr>
            <a:picLocks noGrp="1"/>
          </p:cNvPicPr>
          <p:nvPr>
            <p:ph idx="1"/>
          </p:nvPr>
        </p:nvPicPr>
        <p:blipFill rotWithShape="1">
          <a:blip r:embed="rId3"/>
          <a:srcRect l="34035" t="16782" r="34722" b="28179"/>
          <a:stretch/>
        </p:blipFill>
        <p:spPr bwMode="auto">
          <a:xfrm>
            <a:off x="3338896" y="2786930"/>
            <a:ext cx="2194562" cy="213033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7F41D17-B644-41F8-AC72-7BB20B21ADE9}"/>
              </a:ext>
            </a:extLst>
          </p:cNvPr>
          <p:cNvPicPr>
            <a:picLocks noChangeAspect="1"/>
          </p:cNvPicPr>
          <p:nvPr/>
        </p:nvPicPr>
        <p:blipFill>
          <a:blip r:embed="rId4"/>
          <a:stretch>
            <a:fillRect/>
          </a:stretch>
        </p:blipFill>
        <p:spPr>
          <a:xfrm>
            <a:off x="8184804" y="2920773"/>
            <a:ext cx="1997418" cy="1997418"/>
          </a:xfrm>
          <a:prstGeom prst="rect">
            <a:avLst/>
          </a:prstGeom>
        </p:spPr>
      </p:pic>
      <p:graphicFrame>
        <p:nvGraphicFramePr>
          <p:cNvPr id="13" name="Table 12">
            <a:extLst>
              <a:ext uri="{FF2B5EF4-FFF2-40B4-BE49-F238E27FC236}">
                <a16:creationId xmlns:a16="http://schemas.microsoft.com/office/drawing/2014/main" id="{2916A651-00E6-4079-A905-A2782F8142DD}"/>
              </a:ext>
            </a:extLst>
          </p:cNvPr>
          <p:cNvGraphicFramePr>
            <a:graphicFrameLocks noGrp="1"/>
          </p:cNvGraphicFramePr>
          <p:nvPr>
            <p:extLst>
              <p:ext uri="{D42A27DB-BD31-4B8C-83A1-F6EECF244321}">
                <p14:modId xmlns:p14="http://schemas.microsoft.com/office/powerpoint/2010/main" val="3510580701"/>
              </p:ext>
            </p:extLst>
          </p:nvPr>
        </p:nvGraphicFramePr>
        <p:xfrm>
          <a:off x="6988750" y="4241667"/>
          <a:ext cx="1293222" cy="675598"/>
        </p:xfrm>
        <a:graphic>
          <a:graphicData uri="http://schemas.openxmlformats.org/drawingml/2006/table">
            <a:tbl>
              <a:tblPr firstRow="1" bandRow="1">
                <a:tableStyleId>{5C22544A-7EE6-4342-B048-85BDC9FD1C3A}</a:tableStyleId>
              </a:tblPr>
              <a:tblGrid>
                <a:gridCol w="1293222">
                  <a:extLst>
                    <a:ext uri="{9D8B030D-6E8A-4147-A177-3AD203B41FA5}">
                      <a16:colId xmlns:a16="http://schemas.microsoft.com/office/drawing/2014/main" val="20000"/>
                    </a:ext>
                  </a:extLst>
                </a:gridCol>
              </a:tblGrid>
              <a:tr h="675598">
                <a:tc>
                  <a:txBody>
                    <a:bodyPr/>
                    <a:lstStyle/>
                    <a:p>
                      <a:r>
                        <a:rPr lang="en-GB" dirty="0"/>
                        <a:t>Miss</a:t>
                      </a:r>
                    </a:p>
                    <a:p>
                      <a:r>
                        <a:rPr lang="en-GB" dirty="0"/>
                        <a:t>Conroy</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5281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a:xfrm>
            <a:off x="1154954" y="2603499"/>
            <a:ext cx="10554693" cy="3983731"/>
          </a:xfrm>
        </p:spPr>
        <p:txBody>
          <a:bodyPr>
            <a:normAutofit/>
          </a:bodyPr>
          <a:lstStyle/>
          <a:p>
            <a:r>
              <a:rPr lang="en-GB" dirty="0"/>
              <a:t>Emails</a:t>
            </a:r>
          </a:p>
          <a:p>
            <a:r>
              <a:rPr lang="en-GB" dirty="0">
                <a:hlinkClick r:id="rId2"/>
              </a:rPr>
              <a:t>www.cathedral.lancs.sch.uk</a:t>
            </a:r>
            <a:r>
              <a:rPr lang="en-GB" dirty="0"/>
              <a:t> – save it on your desktop so much to see on there. </a:t>
            </a:r>
          </a:p>
          <a:p>
            <a:r>
              <a:rPr lang="en-GB" dirty="0"/>
              <a:t>Regularly updated on Reception class page and blog Lots of photos and what they have been learning each week. </a:t>
            </a:r>
          </a:p>
          <a:p>
            <a:r>
              <a:rPr lang="en-GB" dirty="0"/>
              <a:t>Parent’s section – newsletter every Friday for reference</a:t>
            </a:r>
          </a:p>
          <a:p>
            <a:r>
              <a:rPr lang="en-GB" dirty="0"/>
              <a:t>Meet the teacher will take place in September and parents evening in Autumn and Spring Term. Share email address – 2 email addresses on your data form</a:t>
            </a:r>
          </a:p>
          <a:p>
            <a:r>
              <a:rPr lang="en-GB" dirty="0"/>
              <a:t>See a staff member in the morning, write a note, phone school or email to the class teacher using </a:t>
            </a:r>
            <a:r>
              <a:rPr lang="en-GB" dirty="0">
                <a:hlinkClick r:id="rId3"/>
              </a:rPr>
              <a:t>k.lee@cathedral.lancs.sch.uk</a:t>
            </a:r>
            <a:r>
              <a:rPr lang="en-GB" dirty="0"/>
              <a:t>. </a:t>
            </a:r>
          </a:p>
          <a:p>
            <a:r>
              <a:rPr lang="en-GB" dirty="0">
                <a:solidFill>
                  <a:prstClr val="black">
                    <a:lumMod val="75000"/>
                    <a:lumOff val="25000"/>
                  </a:prstClr>
                </a:solidFill>
              </a:rPr>
              <a:t>Written reports come out once a term. End of year one is more detailed.</a:t>
            </a:r>
            <a:endParaRPr lang="en-GB" dirty="0"/>
          </a:p>
          <a:p>
            <a:endParaRPr lang="en-GB" dirty="0"/>
          </a:p>
        </p:txBody>
      </p:sp>
    </p:spTree>
    <p:extLst>
      <p:ext uri="{BB962C8B-B14F-4D97-AF65-F5344CB8AC3E}">
        <p14:creationId xmlns:p14="http://schemas.microsoft.com/office/powerpoint/2010/main" val="221202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47A5-4B2C-4700-9B69-1F9F7C7A38CE}"/>
              </a:ext>
            </a:extLst>
          </p:cNvPr>
          <p:cNvSpPr>
            <a:spLocks noGrp="1"/>
          </p:cNvSpPr>
          <p:nvPr>
            <p:ph type="title"/>
          </p:nvPr>
        </p:nvSpPr>
        <p:spPr/>
        <p:txBody>
          <a:bodyPr/>
          <a:lstStyle/>
          <a:p>
            <a:r>
              <a:rPr lang="en-GB" dirty="0"/>
              <a:t>School dinners and milk and water</a:t>
            </a:r>
          </a:p>
        </p:txBody>
      </p:sp>
      <p:sp>
        <p:nvSpPr>
          <p:cNvPr id="3" name="Content Placeholder 2">
            <a:extLst>
              <a:ext uri="{FF2B5EF4-FFF2-40B4-BE49-F238E27FC236}">
                <a16:creationId xmlns:a16="http://schemas.microsoft.com/office/drawing/2014/main" id="{81C68E59-83AC-4CD4-A60C-5388B8F429B0}"/>
              </a:ext>
            </a:extLst>
          </p:cNvPr>
          <p:cNvSpPr>
            <a:spLocks noGrp="1"/>
          </p:cNvSpPr>
          <p:nvPr>
            <p:ph idx="1"/>
          </p:nvPr>
        </p:nvSpPr>
        <p:spPr/>
        <p:txBody>
          <a:bodyPr>
            <a:normAutofit fontScale="92500" lnSpcReduction="20000"/>
          </a:bodyPr>
          <a:lstStyle/>
          <a:p>
            <a:r>
              <a:rPr lang="en-GB" dirty="0"/>
              <a:t>All children are entitled to a FREE school lunch whilst in Reception, Year 1 and Year 2! </a:t>
            </a:r>
          </a:p>
          <a:p>
            <a:r>
              <a:rPr lang="en-GB" dirty="0"/>
              <a:t>Our meals are cooked daily on site. </a:t>
            </a:r>
          </a:p>
          <a:p>
            <a:r>
              <a:rPr lang="en-GB" dirty="0"/>
              <a:t>Children decide what they will eat for lunch when arriving at the classroom door each morning. There is a choice of three things including a vegetarian option.</a:t>
            </a:r>
          </a:p>
          <a:p>
            <a:r>
              <a:rPr lang="en-GB" dirty="0"/>
              <a:t>Any help practicing using a knife and fork before September is very much appreciated.</a:t>
            </a:r>
          </a:p>
          <a:p>
            <a:r>
              <a:rPr lang="en-GB" dirty="0"/>
              <a:t>Reception children under the age of 5 are entitled to receive a free carton of milk daily. Please use the Cool milk leaflet to order this online for your child.</a:t>
            </a:r>
          </a:p>
          <a:p>
            <a:r>
              <a:rPr lang="en-GB" dirty="0"/>
              <a:t>Please send in a water bottle with plain water for your child to access throughout the day. School bottles are available in the office for £1.50</a:t>
            </a:r>
          </a:p>
        </p:txBody>
      </p:sp>
    </p:spTree>
    <p:extLst>
      <p:ext uri="{BB962C8B-B14F-4D97-AF65-F5344CB8AC3E}">
        <p14:creationId xmlns:p14="http://schemas.microsoft.com/office/powerpoint/2010/main" val="1180665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Breakfast and After school club.</a:t>
            </a:r>
          </a:p>
        </p:txBody>
      </p:sp>
      <p:sp>
        <p:nvSpPr>
          <p:cNvPr id="3" name="Content Placeholder 2"/>
          <p:cNvSpPr>
            <a:spLocks noGrp="1"/>
          </p:cNvSpPr>
          <p:nvPr>
            <p:ph idx="1"/>
          </p:nvPr>
        </p:nvSpPr>
        <p:spPr/>
        <p:txBody>
          <a:bodyPr/>
          <a:lstStyle/>
          <a:p>
            <a:r>
              <a:rPr lang="en-GB" dirty="0"/>
              <a:t>After school club: 3.15-6pm-collect from front door</a:t>
            </a:r>
          </a:p>
          <a:p>
            <a:r>
              <a:rPr lang="en-GB" dirty="0"/>
              <a:t>Breakfast club: 7.45 till 8.45am-drop off at front door</a:t>
            </a:r>
          </a:p>
          <a:p>
            <a:r>
              <a:rPr lang="en-GB" dirty="0"/>
              <a:t>Bookings can be made by ringing the office or emailing </a:t>
            </a:r>
            <a:r>
              <a:rPr lang="en-GB" dirty="0">
                <a:hlinkClick r:id="rId2"/>
              </a:rPr>
              <a:t>bursar@cathedral.lancs.sch.uk</a:t>
            </a:r>
            <a:r>
              <a:rPr lang="en-GB" dirty="0"/>
              <a:t>  and having your child’s name put on a register. There are limited places and you MUST book 24 hours in advance. Unless your child’s name is on the register they can’t attend the club.  </a:t>
            </a:r>
          </a:p>
          <a:p>
            <a:pPr marL="0" indent="0">
              <a:buNone/>
            </a:pPr>
            <a:endParaRPr lang="en-GB" dirty="0"/>
          </a:p>
        </p:txBody>
      </p:sp>
    </p:spTree>
    <p:extLst>
      <p:ext uri="{BB962C8B-B14F-4D97-AF65-F5344CB8AC3E}">
        <p14:creationId xmlns:p14="http://schemas.microsoft.com/office/powerpoint/2010/main" val="4135868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PTA</a:t>
            </a:r>
          </a:p>
        </p:txBody>
      </p:sp>
      <p:sp>
        <p:nvSpPr>
          <p:cNvPr id="33795" name="Content Placeholder 2"/>
          <p:cNvSpPr>
            <a:spLocks noGrp="1"/>
          </p:cNvSpPr>
          <p:nvPr>
            <p:ph idx="1"/>
          </p:nvPr>
        </p:nvSpPr>
        <p:spPr>
          <a:xfrm>
            <a:off x="704017" y="2351120"/>
            <a:ext cx="11041140" cy="4103687"/>
          </a:xfrm>
        </p:spPr>
        <p:txBody>
          <a:bodyPr>
            <a:normAutofit lnSpcReduction="10000"/>
          </a:bodyPr>
          <a:lstStyle/>
          <a:p>
            <a:pPr marL="0" indent="0">
              <a:buNone/>
            </a:pPr>
            <a:r>
              <a:rPr lang="en-GB" altLang="en-US" sz="1600" dirty="0"/>
              <a:t>You are all members of the PTA. Great to have new volunteers and help raise money for your children.  </a:t>
            </a:r>
          </a:p>
          <a:p>
            <a:pPr marL="0" indent="0">
              <a:buNone/>
            </a:pPr>
            <a:r>
              <a:rPr lang="en-GB" altLang="en-US" dirty="0"/>
              <a:t>Activities</a:t>
            </a:r>
          </a:p>
          <a:p>
            <a:pPr lvl="1"/>
            <a:r>
              <a:rPr lang="en-GB" altLang="en-US" sz="1800" dirty="0"/>
              <a:t>Frequent PTA disco nights</a:t>
            </a:r>
          </a:p>
          <a:p>
            <a:pPr lvl="1"/>
            <a:r>
              <a:rPr lang="en-GB" altLang="en-US" sz="1800" dirty="0"/>
              <a:t>Cultural food night.</a:t>
            </a:r>
          </a:p>
          <a:p>
            <a:pPr lvl="1"/>
            <a:r>
              <a:rPr lang="en-GB" altLang="en-US" sz="1800" dirty="0"/>
              <a:t>Christmas and Summer fairs</a:t>
            </a:r>
          </a:p>
          <a:p>
            <a:pPr lvl="1"/>
            <a:r>
              <a:rPr lang="en-GB" altLang="en-US" sz="1800" dirty="0"/>
              <a:t>Family food nights</a:t>
            </a:r>
          </a:p>
          <a:p>
            <a:pPr lvl="1"/>
            <a:r>
              <a:rPr lang="en-GB" altLang="en-US" sz="1800" dirty="0"/>
              <a:t>PTA 100 club</a:t>
            </a:r>
          </a:p>
          <a:p>
            <a:pPr lvl="1"/>
            <a:r>
              <a:rPr lang="en-GB" altLang="en-US" sz="1800" dirty="0"/>
              <a:t>Fundraising (events and grants)</a:t>
            </a:r>
          </a:p>
          <a:p>
            <a:pPr lvl="1"/>
            <a:endParaRPr lang="en-GB" altLang="en-US" sz="1800" dirty="0"/>
          </a:p>
          <a:p>
            <a:pPr lvl="1"/>
            <a:r>
              <a:rPr lang="en-GB" altLang="en-US" sz="1800" dirty="0"/>
              <a:t>Money goes </a:t>
            </a:r>
            <a:r>
              <a:rPr lang="en-GB" altLang="en-US" sz="1800" dirty="0" err="1"/>
              <a:t>directy</a:t>
            </a:r>
            <a:r>
              <a:rPr lang="en-GB" altLang="en-US" sz="1800" dirty="0"/>
              <a:t> to school and this year has bought: VR sets, new digital cameras and funded all classes an extra visit and lots more.</a:t>
            </a:r>
          </a:p>
          <a:p>
            <a:pPr lvl="1"/>
            <a:endParaRPr lang="en-GB" altLang="en-US" dirty="0"/>
          </a:p>
        </p:txBody>
      </p:sp>
    </p:spTree>
    <p:extLst>
      <p:ext uri="{BB962C8B-B14F-4D97-AF65-F5344CB8AC3E}">
        <p14:creationId xmlns:p14="http://schemas.microsoft.com/office/powerpoint/2010/main" val="3820891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076E-AF70-4492-840C-6C1364BBB64C}"/>
              </a:ext>
            </a:extLst>
          </p:cNvPr>
          <p:cNvSpPr>
            <a:spLocks noGrp="1"/>
          </p:cNvSpPr>
          <p:nvPr>
            <p:ph type="title"/>
          </p:nvPr>
        </p:nvSpPr>
        <p:spPr/>
        <p:txBody>
          <a:bodyPr/>
          <a:lstStyle/>
          <a:p>
            <a:r>
              <a:rPr lang="en-GB" dirty="0"/>
              <a:t>Stay and Play</a:t>
            </a:r>
          </a:p>
        </p:txBody>
      </p:sp>
      <p:sp>
        <p:nvSpPr>
          <p:cNvPr id="3" name="Content Placeholder 2">
            <a:extLst>
              <a:ext uri="{FF2B5EF4-FFF2-40B4-BE49-F238E27FC236}">
                <a16:creationId xmlns:a16="http://schemas.microsoft.com/office/drawing/2014/main" id="{4E8F6784-C015-46BA-AE84-7C2B755EE1C7}"/>
              </a:ext>
            </a:extLst>
          </p:cNvPr>
          <p:cNvSpPr>
            <a:spLocks noGrp="1"/>
          </p:cNvSpPr>
          <p:nvPr>
            <p:ph idx="1"/>
          </p:nvPr>
        </p:nvSpPr>
        <p:spPr/>
        <p:txBody>
          <a:bodyPr/>
          <a:lstStyle/>
          <a:p>
            <a:r>
              <a:rPr lang="en-GB" dirty="0"/>
              <a:t>Take place one a half term.</a:t>
            </a:r>
          </a:p>
          <a:p>
            <a:endParaRPr lang="en-GB" dirty="0"/>
          </a:p>
          <a:p>
            <a:r>
              <a:rPr lang="en-GB" dirty="0"/>
              <a:t>Thursday 10</a:t>
            </a:r>
            <a:r>
              <a:rPr lang="en-GB" baseline="30000" dirty="0"/>
              <a:t>th</a:t>
            </a:r>
            <a:r>
              <a:rPr lang="en-GB" dirty="0"/>
              <a:t> July 2025: 2.30 - 3.00pm</a:t>
            </a:r>
          </a:p>
        </p:txBody>
      </p:sp>
    </p:spTree>
    <p:extLst>
      <p:ext uri="{BB962C8B-B14F-4D97-AF65-F5344CB8AC3E}">
        <p14:creationId xmlns:p14="http://schemas.microsoft.com/office/powerpoint/2010/main" val="264299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Things to do now.</a:t>
            </a:r>
          </a:p>
        </p:txBody>
      </p:sp>
      <p:sp>
        <p:nvSpPr>
          <p:cNvPr id="3" name="Content Placeholder 2"/>
          <p:cNvSpPr>
            <a:spLocks noGrp="1"/>
          </p:cNvSpPr>
          <p:nvPr>
            <p:ph idx="1"/>
          </p:nvPr>
        </p:nvSpPr>
        <p:spPr/>
        <p:txBody>
          <a:bodyPr>
            <a:normAutofit fontScale="92500" lnSpcReduction="10000"/>
          </a:bodyPr>
          <a:lstStyle/>
          <a:p>
            <a:r>
              <a:rPr lang="en-GB" dirty="0"/>
              <a:t>Names-very important. Make sure we have the correct spelling and pronunciation.</a:t>
            </a:r>
          </a:p>
          <a:p>
            <a:r>
              <a:rPr lang="en-GB" dirty="0"/>
              <a:t>Nursery list – tell us which nursery your child is at.</a:t>
            </a:r>
          </a:p>
          <a:p>
            <a:r>
              <a:rPr lang="en-GB" dirty="0"/>
              <a:t>Getting to know about your child/ transition meeting- can be a visit to nursery or if not possible a phone call.  Tell us which you would like</a:t>
            </a:r>
          </a:p>
          <a:p>
            <a:r>
              <a:rPr lang="en-GB" dirty="0"/>
              <a:t>Induction visits at school -sign up for 2, </a:t>
            </a:r>
          </a:p>
          <a:p>
            <a:r>
              <a:rPr lang="en-GB" dirty="0">
                <a:highlight>
                  <a:srgbClr val="FFFF00"/>
                </a:highlight>
              </a:rPr>
              <a:t>Tuesday 1</a:t>
            </a:r>
            <a:r>
              <a:rPr lang="en-GB" baseline="30000" dirty="0">
                <a:highlight>
                  <a:srgbClr val="FFFF00"/>
                </a:highlight>
              </a:rPr>
              <a:t>st</a:t>
            </a:r>
            <a:r>
              <a:rPr lang="en-GB" dirty="0">
                <a:highlight>
                  <a:srgbClr val="FFFF00"/>
                </a:highlight>
              </a:rPr>
              <a:t> July 9.30-11.00am      Tuesday 1</a:t>
            </a:r>
            <a:r>
              <a:rPr lang="en-GB" baseline="30000" dirty="0">
                <a:highlight>
                  <a:srgbClr val="FFFF00"/>
                </a:highlight>
              </a:rPr>
              <a:t>st</a:t>
            </a:r>
            <a:r>
              <a:rPr lang="en-GB" dirty="0">
                <a:highlight>
                  <a:srgbClr val="FFFF00"/>
                </a:highlight>
              </a:rPr>
              <a:t> July 1.00-2.30pm</a:t>
            </a:r>
          </a:p>
          <a:p>
            <a:r>
              <a:rPr lang="en-GB" dirty="0">
                <a:highlight>
                  <a:srgbClr val="FFFF00"/>
                </a:highlight>
              </a:rPr>
              <a:t>Thursday 3</a:t>
            </a:r>
            <a:r>
              <a:rPr lang="en-GB" baseline="30000" dirty="0">
                <a:highlight>
                  <a:srgbClr val="FFFF00"/>
                </a:highlight>
              </a:rPr>
              <a:t>rd</a:t>
            </a:r>
            <a:r>
              <a:rPr lang="en-GB" dirty="0">
                <a:highlight>
                  <a:srgbClr val="FFFF00"/>
                </a:highlight>
              </a:rPr>
              <a:t> July 9.30-11.00am     Thursday 3</a:t>
            </a:r>
            <a:r>
              <a:rPr lang="en-GB" baseline="30000" dirty="0">
                <a:highlight>
                  <a:srgbClr val="FFFF00"/>
                </a:highlight>
              </a:rPr>
              <a:t>rd</a:t>
            </a:r>
            <a:r>
              <a:rPr lang="en-GB" dirty="0">
                <a:highlight>
                  <a:srgbClr val="FFFF00"/>
                </a:highlight>
              </a:rPr>
              <a:t> July1.00-2.30pm</a:t>
            </a:r>
          </a:p>
          <a:p>
            <a:r>
              <a:rPr lang="en-GB" dirty="0"/>
              <a:t>PLEASE COME AND FIND US IF YOU HAVE ANY QUESTIONS</a:t>
            </a:r>
          </a:p>
          <a:p>
            <a:r>
              <a:rPr lang="en-GB" dirty="0"/>
              <a:t>Complete paperwork. We need this back on the induction days or tonight.</a:t>
            </a:r>
          </a:p>
          <a:p>
            <a:endParaRPr lang="en-GB" dirty="0"/>
          </a:p>
          <a:p>
            <a:endParaRPr lang="en-GB" dirty="0"/>
          </a:p>
        </p:txBody>
      </p:sp>
    </p:spTree>
    <p:extLst>
      <p:ext uri="{BB962C8B-B14F-4D97-AF65-F5344CB8AC3E}">
        <p14:creationId xmlns:p14="http://schemas.microsoft.com/office/powerpoint/2010/main" val="178281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AA3A-6E3A-4833-94A1-45D589F94479}"/>
              </a:ext>
            </a:extLst>
          </p:cNvPr>
          <p:cNvSpPr>
            <a:spLocks noGrp="1"/>
          </p:cNvSpPr>
          <p:nvPr>
            <p:ph type="title"/>
          </p:nvPr>
        </p:nvSpPr>
        <p:spPr/>
        <p:txBody>
          <a:bodyPr/>
          <a:lstStyle/>
          <a:p>
            <a:r>
              <a:rPr lang="en-GB" dirty="0"/>
              <a:t>Finally…</a:t>
            </a:r>
          </a:p>
        </p:txBody>
      </p:sp>
      <p:sp>
        <p:nvSpPr>
          <p:cNvPr id="3" name="Content Placeholder 2">
            <a:extLst>
              <a:ext uri="{FF2B5EF4-FFF2-40B4-BE49-F238E27FC236}">
                <a16:creationId xmlns:a16="http://schemas.microsoft.com/office/drawing/2014/main" id="{71063205-72E9-4FE4-BCD1-7F9F6805A485}"/>
              </a:ext>
            </a:extLst>
          </p:cNvPr>
          <p:cNvSpPr>
            <a:spLocks noGrp="1"/>
          </p:cNvSpPr>
          <p:nvPr>
            <p:ph idx="1"/>
          </p:nvPr>
        </p:nvSpPr>
        <p:spPr/>
        <p:txBody>
          <a:bodyPr/>
          <a:lstStyle/>
          <a:p>
            <a:endParaRPr lang="en-GB" dirty="0"/>
          </a:p>
          <a:p>
            <a:r>
              <a:rPr lang="en-GB" dirty="0"/>
              <a:t>Lots of information in your packs.</a:t>
            </a:r>
          </a:p>
          <a:p>
            <a:r>
              <a:rPr lang="en-GB" dirty="0"/>
              <a:t>We really appreciate your support. </a:t>
            </a:r>
          </a:p>
          <a:p>
            <a:r>
              <a:rPr lang="en-GB" dirty="0"/>
              <a:t>We look forward to welcoming you to our school family. </a:t>
            </a:r>
          </a:p>
          <a:p>
            <a:r>
              <a:rPr lang="en-GB" dirty="0"/>
              <a:t>Any questions?</a:t>
            </a:r>
          </a:p>
        </p:txBody>
      </p:sp>
    </p:spTree>
    <p:extLst>
      <p:ext uri="{BB962C8B-B14F-4D97-AF65-F5344CB8AC3E}">
        <p14:creationId xmlns:p14="http://schemas.microsoft.com/office/powerpoint/2010/main" val="404424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RECEPTION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5302731"/>
              </p:ext>
            </p:extLst>
          </p:nvPr>
        </p:nvGraphicFramePr>
        <p:xfrm>
          <a:off x="1155700" y="2603500"/>
          <a:ext cx="8761413" cy="2656840"/>
        </p:xfrm>
        <a:graphic>
          <a:graphicData uri="http://schemas.openxmlformats.org/drawingml/2006/table">
            <a:tbl>
              <a:tblPr firstRow="1" bandRow="1">
                <a:tableStyleId>{5C22544A-7EE6-4342-B048-85BDC9FD1C3A}</a:tableStyleId>
              </a:tblPr>
              <a:tblGrid>
                <a:gridCol w="2920471">
                  <a:extLst>
                    <a:ext uri="{9D8B030D-6E8A-4147-A177-3AD203B41FA5}">
                      <a16:colId xmlns:a16="http://schemas.microsoft.com/office/drawing/2014/main" val="20000"/>
                    </a:ext>
                  </a:extLst>
                </a:gridCol>
                <a:gridCol w="2920471">
                  <a:extLst>
                    <a:ext uri="{9D8B030D-6E8A-4147-A177-3AD203B41FA5}">
                      <a16:colId xmlns:a16="http://schemas.microsoft.com/office/drawing/2014/main" val="20001"/>
                    </a:ext>
                  </a:extLst>
                </a:gridCol>
                <a:gridCol w="2920471">
                  <a:extLst>
                    <a:ext uri="{9D8B030D-6E8A-4147-A177-3AD203B41FA5}">
                      <a16:colId xmlns:a16="http://schemas.microsoft.com/office/drawing/2014/main" val="20002"/>
                    </a:ext>
                  </a:extLst>
                </a:gridCol>
              </a:tblGrid>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r>
                        <a:rPr lang="en-GB" dirty="0"/>
                        <a:t>  </a:t>
                      </a:r>
                    </a:p>
                    <a:p>
                      <a:pPr marL="285750" indent="-285750">
                        <a:buFont typeface="Arial" panose="020B0604020202020204" pitchFamily="34" charset="0"/>
                        <a:buChar char="•"/>
                      </a:pPr>
                      <a:r>
                        <a:rPr lang="en-GB" dirty="0"/>
                        <a:t>Phonics</a:t>
                      </a:r>
                    </a:p>
                    <a:p>
                      <a:pPr marL="285750" indent="-285750">
                        <a:buFont typeface="Arial" panose="020B0604020202020204" pitchFamily="34" charset="0"/>
                        <a:buChar char="•"/>
                      </a:pPr>
                      <a:r>
                        <a:rPr lang="en-GB" dirty="0"/>
                        <a:t>Number</a:t>
                      </a:r>
                    </a:p>
                    <a:p>
                      <a:pPr marL="285750" indent="-285750">
                        <a:buFont typeface="Arial" panose="020B0604020202020204" pitchFamily="34" charset="0"/>
                        <a:buChar char="•"/>
                      </a:pPr>
                      <a:r>
                        <a:rPr lang="en-GB" dirty="0"/>
                        <a:t>Rhymes/songs</a:t>
                      </a:r>
                    </a:p>
                    <a:p>
                      <a:pPr marL="285750" indent="-285750">
                        <a:buFont typeface="Arial" panose="020B0604020202020204" pitchFamily="34" charset="0"/>
                        <a:buChar char="•"/>
                      </a:pPr>
                      <a:r>
                        <a:rPr lang="en-GB" dirty="0"/>
                        <a:t>Writing</a:t>
                      </a:r>
                    </a:p>
                    <a:p>
                      <a:pPr marL="285750" indent="-285750">
                        <a:buFont typeface="Arial" panose="020B0604020202020204" pitchFamily="34" charset="0"/>
                        <a:buChar char="•"/>
                      </a:pPr>
                      <a:r>
                        <a:rPr lang="en-GB" dirty="0"/>
                        <a:t>Continuous provision</a:t>
                      </a:r>
                    </a:p>
                    <a:p>
                      <a:pPr marL="285750" indent="-285750">
                        <a:buFont typeface="Arial" panose="020B0604020202020204" pitchFamily="34" charset="0"/>
                        <a:buChar char="•"/>
                      </a:pPr>
                      <a:r>
                        <a:rPr lang="en-GB" dirty="0"/>
                        <a:t>RE</a:t>
                      </a:r>
                    </a:p>
                  </a:txBody>
                  <a:tcPr/>
                </a:tc>
                <a:extLst>
                  <a:ext uri="{0D108BD9-81ED-4DB2-BD59-A6C34878D82A}">
                    <a16:rowId xmlns:a16="http://schemas.microsoft.com/office/drawing/2014/main" val="10000"/>
                  </a:ext>
                </a:extLst>
              </a:tr>
              <a:tr h="370840">
                <a:tc>
                  <a:txBody>
                    <a:bodyPr/>
                    <a:lstStyle/>
                    <a:p>
                      <a:pPr algn="ctr"/>
                      <a:r>
                        <a:rPr lang="en-GB" dirty="0"/>
                        <a:t>Indoor classroom</a:t>
                      </a:r>
                    </a:p>
                  </a:txBody>
                  <a:tcPr/>
                </a:tc>
                <a:tc>
                  <a:txBody>
                    <a:bodyPr/>
                    <a:lstStyle/>
                    <a:p>
                      <a:pPr algn="ctr"/>
                      <a:r>
                        <a:rPr lang="en-GB" dirty="0"/>
                        <a:t>Outdoor classroom</a:t>
                      </a:r>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8" name="Picture 7">
            <a:extLst>
              <a:ext uri="{FF2B5EF4-FFF2-40B4-BE49-F238E27FC236}">
                <a16:creationId xmlns:a16="http://schemas.microsoft.com/office/drawing/2014/main" id="{3F08F1CA-9E2E-44B8-8E8E-9C7A12E32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266549" y="2743198"/>
            <a:ext cx="2657382" cy="1993037"/>
          </a:xfrm>
          <a:prstGeom prst="rect">
            <a:avLst/>
          </a:prstGeom>
        </p:spPr>
      </p:pic>
      <p:pic>
        <p:nvPicPr>
          <p:cNvPr id="6" name="Picture 5">
            <a:extLst>
              <a:ext uri="{FF2B5EF4-FFF2-40B4-BE49-F238E27FC236}">
                <a16:creationId xmlns:a16="http://schemas.microsoft.com/office/drawing/2014/main" id="{24CCDC5C-29FE-4916-9BBE-017EA2270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0567" y="2743198"/>
            <a:ext cx="2657382" cy="1993037"/>
          </a:xfrm>
          <a:prstGeom prst="rect">
            <a:avLst/>
          </a:prstGeom>
        </p:spPr>
      </p:pic>
    </p:spTree>
    <p:extLst>
      <p:ext uri="{BB962C8B-B14F-4D97-AF65-F5344CB8AC3E}">
        <p14:creationId xmlns:p14="http://schemas.microsoft.com/office/powerpoint/2010/main" val="393837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END OF DAY ROUTINE</a:t>
            </a:r>
          </a:p>
        </p:txBody>
      </p:sp>
      <p:sp>
        <p:nvSpPr>
          <p:cNvPr id="3" name="Content Placeholder 2"/>
          <p:cNvSpPr>
            <a:spLocks noGrp="1"/>
          </p:cNvSpPr>
          <p:nvPr>
            <p:ph idx="1"/>
          </p:nvPr>
        </p:nvSpPr>
        <p:spPr>
          <a:xfrm>
            <a:off x="704580" y="2339617"/>
            <a:ext cx="10787204" cy="4209415"/>
          </a:xfrm>
        </p:spPr>
        <p:txBody>
          <a:bodyPr>
            <a:normAutofit/>
          </a:bodyPr>
          <a:lstStyle/>
          <a:p>
            <a:r>
              <a:rPr lang="en-GB" sz="1400" dirty="0"/>
              <a:t>NO PARKING – please see leaflet and activity book about how to walk to school safely.</a:t>
            </a:r>
          </a:p>
          <a:p>
            <a:r>
              <a:rPr lang="en-GB" sz="1400" dirty="0"/>
              <a:t>RECEPTION CHILDREN COME THROUGH EAST ROAD GATE FROM 8.35AM. WALK INTO THE PLAYGROUND AND DROP OFF YOUR CHILD TO AN ADULT AT THE WELCOME BACK BANNER. </a:t>
            </a:r>
          </a:p>
          <a:p>
            <a:r>
              <a:rPr lang="en-GB" sz="1400" dirty="0"/>
              <a:t>YOUR CHILD WILL LINE UP WITH MRS LEE, TA’S AND THE OTHER CHILDREN IN THEIR CLASS. ONE MEMBER OF STAFF WILL BE AVAILABLE TO TALK TO YOU AFTER YOU HAVE DROPPED YOUR CHILD OFF.</a:t>
            </a:r>
          </a:p>
          <a:p>
            <a:r>
              <a:rPr lang="en-GB" sz="1400" dirty="0"/>
              <a:t>CHILDREN BRING IN PE BAGS / BOOK BAG/COATS / LUNCH BOXES IF NEEDED</a:t>
            </a:r>
          </a:p>
          <a:p>
            <a:r>
              <a:rPr lang="en-GB" sz="1400" dirty="0"/>
              <a:t>GATES CLOSE AT 8.45AM.</a:t>
            </a:r>
          </a:p>
          <a:p>
            <a:r>
              <a:rPr lang="en-GB" sz="1400" dirty="0"/>
              <a:t>CHILDREN CHOOSE LUNCH IN CLASS IN THE MORING </a:t>
            </a:r>
          </a:p>
          <a:p>
            <a:pPr marL="0" indent="0">
              <a:buNone/>
            </a:pPr>
            <a:r>
              <a:rPr lang="en-GB" sz="1400" u="sng" dirty="0"/>
              <a:t>END OF THE DAY</a:t>
            </a:r>
          </a:p>
          <a:p>
            <a:r>
              <a:rPr lang="en-GB" sz="1400" dirty="0"/>
              <a:t>CHILDREN BRING OUT BELONGINGS AND LINE UP ON PLAYGROUND </a:t>
            </a:r>
          </a:p>
          <a:p>
            <a:r>
              <a:rPr lang="en-GB" sz="1400" dirty="0"/>
              <a:t>PARENTS WAIT ON THE PLAYGROUND FOR RECEPTION TO BE CALLED</a:t>
            </a:r>
          </a:p>
          <a:p>
            <a:r>
              <a:rPr lang="en-GB" sz="1400" dirty="0"/>
              <a:t>REC CHILDREN (AND SIBLINGS) WILL BE SENT TO YOU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81307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ADD2-12C1-467A-9C69-E6890140C431}"/>
              </a:ext>
            </a:extLst>
          </p:cNvPr>
          <p:cNvSpPr>
            <a:spLocks noGrp="1"/>
          </p:cNvSpPr>
          <p:nvPr>
            <p:ph type="title"/>
          </p:nvPr>
        </p:nvSpPr>
        <p:spPr/>
        <p:txBody>
          <a:bodyPr/>
          <a:lstStyle/>
          <a:p>
            <a:r>
              <a:rPr lang="en-GB" dirty="0"/>
              <a:t>A DAY IN THE LIFE</a:t>
            </a:r>
          </a:p>
        </p:txBody>
      </p:sp>
      <p:pic>
        <p:nvPicPr>
          <p:cNvPr id="4" name="Content Placeholder 3">
            <a:extLst>
              <a:ext uri="{FF2B5EF4-FFF2-40B4-BE49-F238E27FC236}">
                <a16:creationId xmlns:a16="http://schemas.microsoft.com/office/drawing/2014/main" id="{74786112-C10E-4B10-A1E1-C4D409526F50}"/>
              </a:ext>
            </a:extLst>
          </p:cNvPr>
          <p:cNvPicPr>
            <a:picLocks noGrp="1" noChangeAspect="1"/>
          </p:cNvPicPr>
          <p:nvPr>
            <p:ph idx="1"/>
          </p:nvPr>
        </p:nvPicPr>
        <p:blipFill>
          <a:blip r:embed="rId2"/>
          <a:stretch>
            <a:fillRect/>
          </a:stretch>
        </p:blipFill>
        <p:spPr>
          <a:xfrm>
            <a:off x="3473148" y="1626591"/>
            <a:ext cx="5049415" cy="5049415"/>
          </a:xfrm>
          <a:prstGeom prst="rect">
            <a:avLst/>
          </a:prstGeom>
        </p:spPr>
      </p:pic>
    </p:spTree>
    <p:extLst>
      <p:ext uri="{BB962C8B-B14F-4D97-AF65-F5344CB8AC3E}">
        <p14:creationId xmlns:p14="http://schemas.microsoft.com/office/powerpoint/2010/main" val="378394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p>
        </p:txBody>
      </p:sp>
      <p:sp>
        <p:nvSpPr>
          <p:cNvPr id="3" name="Content Placeholder 2"/>
          <p:cNvSpPr>
            <a:spLocks noGrp="1"/>
          </p:cNvSpPr>
          <p:nvPr>
            <p:ph idx="1"/>
          </p:nvPr>
        </p:nvSpPr>
        <p:spPr>
          <a:xfrm>
            <a:off x="391886" y="2603499"/>
            <a:ext cx="11388437" cy="3999181"/>
          </a:xfrm>
        </p:spPr>
        <p:txBody>
          <a:bodyPr>
            <a:normAutofit fontScale="40000" lnSpcReduction="20000"/>
          </a:bodyPr>
          <a:lstStyle/>
          <a:p>
            <a:r>
              <a:rPr lang="en-GB" sz="5000" dirty="0"/>
              <a:t>Home reading and Guided reading</a:t>
            </a:r>
          </a:p>
          <a:p>
            <a:r>
              <a:rPr lang="en-GB" sz="5000" dirty="0"/>
              <a:t>Early Learning Goal – Word Reading:</a:t>
            </a:r>
          </a:p>
          <a:p>
            <a:pPr lvl="1"/>
            <a:r>
              <a:rPr lang="en-GB" sz="5000" dirty="0"/>
              <a:t> Say a sound for each letter in he alphabet and at least 10 digraphs; read words consistent with phonics knowledge by sound-blending; read aloud simple sentences and books consistent with phonics knowledge, including some common exception words.</a:t>
            </a:r>
          </a:p>
          <a:p>
            <a:r>
              <a:rPr lang="en-GB" sz="5000" dirty="0"/>
              <a:t>Early Learning Goal – Comprehension:</a:t>
            </a:r>
          </a:p>
          <a:p>
            <a:pPr lvl="1"/>
            <a:r>
              <a:rPr lang="en-GB" sz="5000" dirty="0"/>
              <a:t>Demonstrate understanding of what has been read to them by retelling stories and narratives using their own words and recently introduced vocabulary; Anticipate – where appropriate – key events in stories; Use and understand recently introduced vocabulary during discussions about stories, non-fiction, rhymes and poems and during role-play. </a:t>
            </a:r>
          </a:p>
          <a:p>
            <a:r>
              <a:rPr lang="en-GB" sz="5000" dirty="0"/>
              <a:t>Create good reading habits from day 1…</a:t>
            </a:r>
          </a:p>
          <a:p>
            <a:pPr marL="0" indent="0">
              <a:buNone/>
            </a:pPr>
            <a:endParaRPr lang="en-GB" sz="3600" dirty="0"/>
          </a:p>
          <a:p>
            <a:endParaRPr lang="en-GB" sz="3600" dirty="0"/>
          </a:p>
          <a:p>
            <a:endParaRPr lang="en-GB" sz="3600" dirty="0"/>
          </a:p>
          <a:p>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91497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a:t>
            </a:r>
          </a:p>
        </p:txBody>
      </p:sp>
      <p:sp>
        <p:nvSpPr>
          <p:cNvPr id="3" name="Content Placeholder 2"/>
          <p:cNvSpPr>
            <a:spLocks noGrp="1"/>
          </p:cNvSpPr>
          <p:nvPr>
            <p:ph idx="1"/>
          </p:nvPr>
        </p:nvSpPr>
        <p:spPr/>
        <p:txBody>
          <a:bodyPr>
            <a:normAutofit lnSpcReduction="10000"/>
          </a:bodyPr>
          <a:lstStyle/>
          <a:p>
            <a:endParaRPr lang="en-GB" sz="4000" dirty="0"/>
          </a:p>
          <a:p>
            <a:r>
              <a:rPr lang="en-GB" sz="4000" dirty="0"/>
              <a:t>Phase 1-tuning into sounds</a:t>
            </a:r>
          </a:p>
          <a:p>
            <a:r>
              <a:rPr lang="en-GB" sz="4000" dirty="0"/>
              <a:t>Phase 2-single sounds</a:t>
            </a:r>
          </a:p>
          <a:p>
            <a:r>
              <a:rPr lang="en-GB" sz="4000" dirty="0"/>
              <a:t>Phase 3-digraphs and </a:t>
            </a:r>
            <a:r>
              <a:rPr lang="en-GB" sz="4000" dirty="0" err="1"/>
              <a:t>trigraphs</a:t>
            </a:r>
            <a:endParaRPr lang="en-GB" sz="4000" dirty="0"/>
          </a:p>
          <a:p>
            <a:r>
              <a:rPr lang="en-GB" sz="4000" dirty="0"/>
              <a:t>Phase 4-reinforcing blending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83093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7467"/>
          </a:xfrm>
        </p:spPr>
        <p:txBody>
          <a:bodyPr/>
          <a:lstStyle/>
          <a:p>
            <a:r>
              <a:rPr lang="en-GB" dirty="0">
                <a:latin typeface="Century Gothic" panose="020B0502020202020204" pitchFamily="34" charset="0"/>
              </a:rPr>
              <a:t>Good habits</a:t>
            </a:r>
          </a:p>
        </p:txBody>
      </p:sp>
      <p:pic>
        <p:nvPicPr>
          <p:cNvPr id="4" name="Content Placeholder 3"/>
          <p:cNvPicPr>
            <a:picLocks noGrp="1"/>
          </p:cNvPicPr>
          <p:nvPr>
            <p:ph idx="1"/>
          </p:nvPr>
        </p:nvPicPr>
        <p:blipFill rotWithShape="1">
          <a:blip r:embed="rId2"/>
          <a:srcRect l="20310" t="57392" r="11986" b="11922"/>
          <a:stretch/>
        </p:blipFill>
        <p:spPr bwMode="auto">
          <a:xfrm>
            <a:off x="309093" y="2498500"/>
            <a:ext cx="11882907" cy="43594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61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a:t>
            </a:r>
          </a:p>
        </p:txBody>
      </p:sp>
      <p:sp>
        <p:nvSpPr>
          <p:cNvPr id="3" name="Content Placeholder 2"/>
          <p:cNvSpPr>
            <a:spLocks noGrp="1"/>
          </p:cNvSpPr>
          <p:nvPr>
            <p:ph idx="1"/>
          </p:nvPr>
        </p:nvSpPr>
        <p:spPr/>
        <p:txBody>
          <a:bodyPr>
            <a:normAutofit fontScale="77500" lnSpcReduction="20000"/>
          </a:bodyPr>
          <a:lstStyle/>
          <a:p>
            <a:r>
              <a:rPr lang="en-GB" sz="4000" dirty="0"/>
              <a:t>Early Learning Goal:</a:t>
            </a:r>
          </a:p>
          <a:p>
            <a:r>
              <a:rPr lang="en-GB" sz="4000" dirty="0"/>
              <a:t>Write recognisable letters, most of which are correctly formed; Spell words by identifying sounds in them and representing the sounds with a letter or letters; Write simple phrases and sentences that can be read by others.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715566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2084</Words>
  <Application>Microsoft Office PowerPoint</Application>
  <PresentationFormat>Widescreen</PresentationFormat>
  <Paragraphs>173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Wingdings 3</vt:lpstr>
      <vt:lpstr>Ion Boardroom</vt:lpstr>
      <vt:lpstr>RECEPTION INFORMATION  EVENING</vt:lpstr>
      <vt:lpstr>STAFF YOUR CHILD WILL TALK ABOUT</vt:lpstr>
      <vt:lpstr>A DAY IN THE LIFE OF RECEPTION</vt:lpstr>
      <vt:lpstr>MORNING/ END OF DAY ROUTINE</vt:lpstr>
      <vt:lpstr>A DAY IN THE LIFE</vt:lpstr>
      <vt:lpstr>READING</vt:lpstr>
      <vt:lpstr>Phonics</vt:lpstr>
      <vt:lpstr>Good habits</vt:lpstr>
      <vt:lpstr>WRITING</vt:lpstr>
      <vt:lpstr>HANDWRITING</vt:lpstr>
      <vt:lpstr>Number</vt:lpstr>
      <vt:lpstr>PE</vt:lpstr>
      <vt:lpstr>HOME and School partnership</vt:lpstr>
      <vt:lpstr>Digital Wellbeing</vt:lpstr>
      <vt:lpstr>Digital Wellbeing</vt:lpstr>
      <vt:lpstr>Special Educational Needs &amp; Inclusion</vt:lpstr>
      <vt:lpstr>ATTENDANCE and PUNCTUALITY</vt:lpstr>
      <vt:lpstr>Punctuality</vt:lpstr>
      <vt:lpstr>Arbor</vt:lpstr>
      <vt:lpstr>Communication</vt:lpstr>
      <vt:lpstr>School dinners and milk and water</vt:lpstr>
      <vt:lpstr>Breakfast and After school club.</vt:lpstr>
      <vt:lpstr>PTA</vt:lpstr>
      <vt:lpstr>Stay and Play</vt:lpstr>
      <vt:lpstr>Things to do now.</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Kirsty Lee</cp:lastModifiedBy>
  <cp:revision>84</cp:revision>
  <dcterms:created xsi:type="dcterms:W3CDTF">2016-02-24T12:41:04Z</dcterms:created>
  <dcterms:modified xsi:type="dcterms:W3CDTF">2025-06-11T06:43:59Z</dcterms:modified>
</cp:coreProperties>
</file>