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56" r:id="rId2"/>
    <p:sldId id="263" r:id="rId3"/>
    <p:sldId id="257" r:id="rId4"/>
    <p:sldId id="258" r:id="rId5"/>
    <p:sldId id="280" r:id="rId6"/>
    <p:sldId id="293" r:id="rId7"/>
    <p:sldId id="294" r:id="rId8"/>
    <p:sldId id="298" r:id="rId9"/>
    <p:sldId id="301" r:id="rId10"/>
    <p:sldId id="299" r:id="rId11"/>
    <p:sldId id="303" r:id="rId12"/>
    <p:sldId id="289" r:id="rId13"/>
    <p:sldId id="259" r:id="rId14"/>
    <p:sldId id="260" r:id="rId15"/>
    <p:sldId id="284" r:id="rId16"/>
    <p:sldId id="262" r:id="rId17"/>
    <p:sldId id="304" r:id="rId18"/>
    <p:sldId id="305" r:id="rId19"/>
    <p:sldId id="306" r:id="rId20"/>
    <p:sldId id="307" r:id="rId21"/>
    <p:sldId id="308" r:id="rId22"/>
    <p:sldId id="28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7" autoAdjust="0"/>
    <p:restoredTop sz="94660"/>
  </p:normalViewPr>
  <p:slideViewPr>
    <p:cSldViewPr snapToGrid="0">
      <p:cViewPr varScale="1">
        <p:scale>
          <a:sx n="45" d="100"/>
          <a:sy n="45" d="100"/>
        </p:scale>
        <p:origin x="66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225DA660-90E8-429A-AB09-97E7EB58FED2}" type="datetimeFigureOut">
              <a:rPr lang="en-GB" smtClean="0"/>
              <a:t>08/09/2024</a:t>
            </a:fld>
            <a:endParaRPr lang="en-GB"/>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GB"/>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BD3FD432-815A-4D78-A70F-4193FCEDE831}" type="slidenum">
              <a:rPr lang="en-GB" smtClean="0"/>
              <a:t>‹#›</a:t>
            </a:fld>
            <a:endParaRPr lang="en-GB"/>
          </a:p>
        </p:txBody>
      </p:sp>
    </p:spTree>
    <p:extLst>
      <p:ext uri="{BB962C8B-B14F-4D97-AF65-F5344CB8AC3E}">
        <p14:creationId xmlns:p14="http://schemas.microsoft.com/office/powerpoint/2010/main" val="2593799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5DA660-90E8-429A-AB09-97E7EB58FED2}" type="datetimeFigureOut">
              <a:rPr lang="en-GB" smtClean="0"/>
              <a:t>08/09/2024</a:t>
            </a:fld>
            <a:endParaRPr lang="en-GB"/>
          </a:p>
        </p:txBody>
      </p:sp>
      <p:sp>
        <p:nvSpPr>
          <p:cNvPr id="6" name="Footer Placeholder 5"/>
          <p:cNvSpPr>
            <a:spLocks noGrp="1"/>
          </p:cNvSpPr>
          <p:nvPr>
            <p:ph type="ftr" sz="quarter" idx="11"/>
          </p:nvPr>
        </p:nvSpPr>
        <p:spPr/>
        <p:txBody>
          <a:bodyPr/>
          <a:lstStyle/>
          <a:p>
            <a:endParaRPr lang="en-GB"/>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273197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08/09/2024</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347952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08/09/2024</a:t>
            </a:fld>
            <a:endParaRPr lang="en-GB"/>
          </a:p>
        </p:txBody>
      </p:sp>
      <p:sp>
        <p:nvSpPr>
          <p:cNvPr id="5" name="Footer Placeholder 4"/>
          <p:cNvSpPr>
            <a:spLocks noGrp="1"/>
          </p:cNvSpPr>
          <p:nvPr>
            <p:ph type="ftr" sz="quarter" idx="11"/>
          </p:nvPr>
        </p:nvSpPr>
        <p:spPr/>
        <p:txBody>
          <a:bodyPr/>
          <a:lstStyle/>
          <a:p>
            <a:endParaRPr lang="en-GB"/>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645247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08/09/2024</a:t>
            </a:fld>
            <a:endParaRPr lang="en-GB"/>
          </a:p>
        </p:txBody>
      </p:sp>
      <p:sp>
        <p:nvSpPr>
          <p:cNvPr id="5" name="Footer Placeholder 4"/>
          <p:cNvSpPr>
            <a:spLocks noGrp="1"/>
          </p:cNvSpPr>
          <p:nvPr>
            <p:ph type="ftr" sz="quarter" idx="11"/>
          </p:nvPr>
        </p:nvSpPr>
        <p:spPr/>
        <p:txBody>
          <a:bodyPr/>
          <a:lstStyle/>
          <a:p>
            <a:endParaRPr lang="en-GB"/>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612696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25DA660-90E8-429A-AB09-97E7EB58FED2}" type="datetimeFigureOut">
              <a:rPr lang="en-GB" smtClean="0"/>
              <a:t>08/09/2024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2327193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25DA660-90E8-429A-AB09-97E7EB58FED2}" type="datetimeFigureOut">
              <a:rPr lang="en-GB" smtClean="0"/>
              <a:t>08/09/2024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17760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DA660-90E8-429A-AB09-97E7EB58FED2}" type="datetimeFigureOut">
              <a:rPr lang="en-GB" smtClean="0"/>
              <a:t>08/09/2024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2707249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DA660-90E8-429A-AB09-97E7EB58FED2}" type="datetimeFigureOut">
              <a:rPr lang="en-GB" smtClean="0"/>
              <a:t>08/09/2024</a:t>
            </a:fld>
            <a:endParaRPr lang="en-GB"/>
          </a:p>
        </p:txBody>
      </p:sp>
      <p:sp>
        <p:nvSpPr>
          <p:cNvPr id="5" name="Footer Placeholder 4"/>
          <p:cNvSpPr>
            <a:spLocks noGrp="1"/>
          </p:cNvSpPr>
          <p:nvPr>
            <p:ph type="ftr" sz="quarter" idx="11"/>
          </p:nvPr>
        </p:nvSpPr>
        <p:spPr/>
        <p:txBody>
          <a:bodyPr/>
          <a:lstStyle/>
          <a:p>
            <a:endParaRPr lang="en-GB"/>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50793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DA660-90E8-429A-AB09-97E7EB58FED2}" type="datetimeFigureOut">
              <a:rPr lang="en-GB" smtClean="0"/>
              <a:t>08/09/2024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1405562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08/09/2024</a:t>
            </a:fld>
            <a:endParaRPr lang="en-GB"/>
          </a:p>
        </p:txBody>
      </p:sp>
      <p:sp>
        <p:nvSpPr>
          <p:cNvPr id="5" name="Footer Placeholder 4"/>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108521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5DA660-90E8-429A-AB09-97E7EB58FED2}" type="datetimeFigureOut">
              <a:rPr lang="en-GB" smtClean="0"/>
              <a:t>08/09/2024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3386314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5DA660-90E8-429A-AB09-97E7EB58FED2}" type="datetimeFigureOut">
              <a:rPr lang="en-GB" smtClean="0"/>
              <a:t>08/09/2024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1761390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5DA660-90E8-429A-AB09-97E7EB58FED2}" type="datetimeFigureOut">
              <a:rPr lang="en-GB" smtClean="0"/>
              <a:t>08/09/2024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221776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5DA660-90E8-429A-AB09-97E7EB58FED2}" type="datetimeFigureOut">
              <a:rPr lang="en-GB" smtClean="0"/>
              <a:t>08/09/2024</a:t>
            </a:fld>
            <a:endParaRPr lang="en-GB"/>
          </a:p>
        </p:txBody>
      </p:sp>
      <p:sp>
        <p:nvSpPr>
          <p:cNvPr id="3" name="Footer Placeholder 2"/>
          <p:cNvSpPr>
            <a:spLocks noGrp="1"/>
          </p:cNvSpPr>
          <p:nvPr>
            <p:ph type="ftr" sz="quarter" idx="11"/>
          </p:nvPr>
        </p:nvSpPr>
        <p:spPr/>
        <p:txBody>
          <a:bodyPr/>
          <a:lstStyle/>
          <a:p>
            <a:endParaRPr lang="en-GB"/>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3387294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5DA660-90E8-429A-AB09-97E7EB58FED2}" type="datetimeFigureOut">
              <a:rPr lang="en-GB" smtClean="0"/>
              <a:t>08/09/2024</a:t>
            </a:fld>
            <a:endParaRPr lang="en-GB"/>
          </a:p>
        </p:txBody>
      </p:sp>
      <p:sp>
        <p:nvSpPr>
          <p:cNvPr id="6" name="Footer Placeholder 5"/>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2788964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5DA660-90E8-429A-AB09-97E7EB58FED2}" type="datetimeFigureOut">
              <a:rPr lang="en-GB" smtClean="0"/>
              <a:t>08/09/2024</a:t>
            </a:fld>
            <a:endParaRPr lang="en-GB"/>
          </a:p>
        </p:txBody>
      </p:sp>
      <p:sp>
        <p:nvSpPr>
          <p:cNvPr id="6" name="Footer Placeholder 5"/>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281783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25DA660-90E8-429A-AB09-97E7EB58FED2}" type="datetimeFigureOut">
              <a:rPr lang="en-GB" smtClean="0"/>
              <a:t>08/09/2024</a:t>
            </a:fld>
            <a:endParaRPr lang="en-GB"/>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D3FD432-815A-4D78-A70F-4193FCEDE831}" type="slidenum">
              <a:rPr lang="en-GB" smtClean="0"/>
              <a:t>‹#›</a:t>
            </a:fld>
            <a:endParaRPr lang="en-GB"/>
          </a:p>
        </p:txBody>
      </p:sp>
    </p:spTree>
    <p:extLst>
      <p:ext uri="{BB962C8B-B14F-4D97-AF65-F5344CB8AC3E}">
        <p14:creationId xmlns:p14="http://schemas.microsoft.com/office/powerpoint/2010/main" val="62676945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cathedral.lancs.sch.uk/"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r.cook@cathedral.lancs.sch.uk" TargetMode="External"/><Relationship Id="rId2" Type="http://schemas.openxmlformats.org/officeDocument/2006/relationships/hyperlink" Target="mailto:h.whitaker@cathedral.lancs.sch.uk"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9825" y="1118475"/>
            <a:ext cx="9144000" cy="2387600"/>
          </a:xfrm>
        </p:spPr>
        <p:txBody>
          <a:bodyPr/>
          <a:lstStyle/>
          <a:p>
            <a:r>
              <a:rPr lang="en-GB" dirty="0"/>
              <a:t>YEAR  </a:t>
            </a:r>
            <a:r>
              <a:rPr lang="en-GB" dirty="0">
                <a:solidFill>
                  <a:schemeClr val="bg1"/>
                </a:solidFill>
              </a:rPr>
              <a:t>ONE</a:t>
            </a:r>
            <a:r>
              <a:rPr lang="en-GB" dirty="0">
                <a:solidFill>
                  <a:srgbClr val="0070C0"/>
                </a:solidFill>
              </a:rPr>
              <a:t> </a:t>
            </a:r>
            <a:br>
              <a:rPr lang="en-GB" dirty="0"/>
            </a:br>
            <a:r>
              <a:rPr lang="en-GB" dirty="0"/>
              <a:t>INFORMATION </a:t>
            </a:r>
            <a:br>
              <a:rPr lang="en-GB" dirty="0"/>
            </a:br>
            <a:r>
              <a:rPr lang="en-GB" dirty="0"/>
              <a:t>EVENING</a:t>
            </a:r>
          </a:p>
        </p:txBody>
      </p:sp>
      <p:sp>
        <p:nvSpPr>
          <p:cNvPr id="3" name="Subtitle 2"/>
          <p:cNvSpPr>
            <a:spLocks noGrp="1"/>
          </p:cNvSpPr>
          <p:nvPr>
            <p:ph type="subTitle" idx="1"/>
          </p:nvPr>
        </p:nvSpPr>
        <p:spPr>
          <a:xfrm>
            <a:off x="797313" y="4112019"/>
            <a:ext cx="10129024" cy="1655762"/>
          </a:xfrm>
        </p:spPr>
        <p:txBody>
          <a:bodyPr>
            <a:noAutofit/>
          </a:bodyPr>
          <a:lstStyle/>
          <a:p>
            <a:r>
              <a:rPr lang="en-GB" sz="2400" dirty="0"/>
              <a:t>Information Evening for Parents SEPTEMBER 2023</a:t>
            </a:r>
          </a:p>
          <a:p>
            <a:endParaRPr lang="en-GB" sz="2400" dirty="0"/>
          </a:p>
          <a:p>
            <a:r>
              <a:rPr lang="en-GB" sz="2400" dirty="0"/>
              <a:t>Unlocking potential together in Faith and love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0070" y="1383310"/>
            <a:ext cx="3439477" cy="2425737"/>
          </a:xfrm>
          <a:prstGeom prst="rect">
            <a:avLst/>
          </a:prstGeom>
        </p:spPr>
      </p:pic>
    </p:spTree>
    <p:extLst>
      <p:ext uri="{BB962C8B-B14F-4D97-AF65-F5344CB8AC3E}">
        <p14:creationId xmlns:p14="http://schemas.microsoft.com/office/powerpoint/2010/main" val="403075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TOPICS</a:t>
            </a:r>
          </a:p>
        </p:txBody>
      </p:sp>
      <p:sp>
        <p:nvSpPr>
          <p:cNvPr id="3" name="Content Placeholder 2"/>
          <p:cNvSpPr>
            <a:spLocks noGrp="1"/>
          </p:cNvSpPr>
          <p:nvPr>
            <p:ph idx="1"/>
          </p:nvPr>
        </p:nvSpPr>
        <p:spPr/>
        <p:txBody>
          <a:bodyPr>
            <a:normAutofit fontScale="85000" lnSpcReduction="20000"/>
          </a:bodyPr>
          <a:lstStyle/>
          <a:p>
            <a:pPr marL="0" indent="0">
              <a:buNone/>
            </a:pPr>
            <a:r>
              <a:rPr lang="en-GB" sz="4000" b="1" dirty="0"/>
              <a:t>Autumn 1 </a:t>
            </a:r>
            <a:r>
              <a:rPr lang="en-GB" sz="4000" dirty="0"/>
              <a:t>– ‘Family Album’</a:t>
            </a:r>
          </a:p>
          <a:p>
            <a:pPr marL="0" indent="0">
              <a:buNone/>
            </a:pPr>
            <a:r>
              <a:rPr lang="en-GB" sz="4000" b="1" dirty="0"/>
              <a:t>Autumn 2 </a:t>
            </a:r>
            <a:r>
              <a:rPr lang="en-GB" sz="4000" dirty="0"/>
              <a:t>– ‘Fire! Fire!’</a:t>
            </a:r>
          </a:p>
          <a:p>
            <a:pPr marL="0" indent="0">
              <a:buNone/>
            </a:pPr>
            <a:r>
              <a:rPr lang="en-GB" sz="4000" b="1" dirty="0"/>
              <a:t>Spring 1 </a:t>
            </a:r>
            <a:r>
              <a:rPr lang="en-GB" sz="4000" dirty="0"/>
              <a:t>– ‘Penguins, Pigs and Possums’</a:t>
            </a:r>
          </a:p>
          <a:p>
            <a:pPr marL="0" indent="0">
              <a:buNone/>
            </a:pPr>
            <a:r>
              <a:rPr lang="en-GB" sz="4000" b="1" dirty="0"/>
              <a:t>Spring 2 </a:t>
            </a:r>
            <a:r>
              <a:rPr lang="en-GB" sz="4000" dirty="0"/>
              <a:t>– ‘Growth and Green Fingers’</a:t>
            </a:r>
          </a:p>
          <a:p>
            <a:pPr marL="0" indent="0">
              <a:buNone/>
            </a:pPr>
            <a:r>
              <a:rPr lang="en-GB" sz="4000" b="1" dirty="0"/>
              <a:t>Summer 1 </a:t>
            </a:r>
            <a:r>
              <a:rPr lang="en-GB" sz="4000" dirty="0"/>
              <a:t>– ‘The Great Outdoors’</a:t>
            </a:r>
          </a:p>
          <a:p>
            <a:pPr marL="0" indent="0">
              <a:buNone/>
            </a:pPr>
            <a:r>
              <a:rPr lang="en-GB" sz="4000" b="1" dirty="0"/>
              <a:t>Summer 2 </a:t>
            </a:r>
            <a:r>
              <a:rPr lang="en-GB" sz="4000" dirty="0"/>
              <a:t>– ‘Robots’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1557274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a:t>
            </a:r>
          </a:p>
        </p:txBody>
      </p:sp>
      <p:sp>
        <p:nvSpPr>
          <p:cNvPr id="3" name="Content Placeholder 2"/>
          <p:cNvSpPr>
            <a:spLocks noGrp="1"/>
          </p:cNvSpPr>
          <p:nvPr>
            <p:ph idx="1"/>
          </p:nvPr>
        </p:nvSpPr>
        <p:spPr>
          <a:xfrm>
            <a:off x="635620" y="2603500"/>
            <a:ext cx="10950497" cy="4020324"/>
          </a:xfrm>
        </p:spPr>
        <p:txBody>
          <a:bodyPr>
            <a:normAutofit/>
          </a:bodyPr>
          <a:lstStyle/>
          <a:p>
            <a:r>
              <a:rPr lang="en-GB" sz="2400" dirty="0"/>
              <a:t>Tuesday</a:t>
            </a:r>
          </a:p>
          <a:p>
            <a:r>
              <a:rPr lang="en-GB" sz="2400" dirty="0"/>
              <a:t>PE kit is needed for every lesson. </a:t>
            </a:r>
          </a:p>
          <a:p>
            <a:r>
              <a:rPr lang="en-GB" sz="2400" dirty="0"/>
              <a:t>Earrings need to be either taken out or have plasters on.</a:t>
            </a:r>
          </a:p>
          <a:p>
            <a:r>
              <a:rPr lang="en-GB" sz="2400" dirty="0"/>
              <a:t>HAIR – hair that is shoulder length or longer should always be tied up.</a:t>
            </a:r>
          </a:p>
          <a:p>
            <a:r>
              <a:rPr lang="en-GB" sz="2400" dirty="0"/>
              <a:t>INHALERS – if your child needs an inhaler, please ensure they have a labelled, in-date inhaler in school at all times.</a:t>
            </a:r>
          </a:p>
          <a:p>
            <a:r>
              <a:rPr lang="en-GB" sz="2400" dirty="0"/>
              <a:t>Please label your child’s kit!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1378884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ENRICHMENT</a:t>
            </a:r>
          </a:p>
        </p:txBody>
      </p:sp>
      <p:sp>
        <p:nvSpPr>
          <p:cNvPr id="3" name="Content Placeholder 2"/>
          <p:cNvSpPr>
            <a:spLocks noGrp="1"/>
          </p:cNvSpPr>
          <p:nvPr>
            <p:ph idx="1"/>
          </p:nvPr>
        </p:nvSpPr>
        <p:spPr>
          <a:xfrm>
            <a:off x="318613" y="2413930"/>
            <a:ext cx="11624343" cy="3416300"/>
          </a:xfrm>
        </p:spPr>
        <p:txBody>
          <a:bodyPr>
            <a:noAutofit/>
          </a:bodyPr>
          <a:lstStyle/>
          <a:p>
            <a:pPr marL="0" indent="0">
              <a:buNone/>
            </a:pPr>
            <a:r>
              <a:rPr lang="en-GB" sz="2800" dirty="0"/>
              <a:t>This year we are planning the following enrichment activities:</a:t>
            </a:r>
          </a:p>
          <a:p>
            <a:r>
              <a:rPr lang="en-GB" sz="2800" dirty="0"/>
              <a:t>Trip to </a:t>
            </a:r>
            <a:r>
              <a:rPr lang="en-GB" sz="2800" b="1" dirty="0"/>
              <a:t>Judges Lodgings Cottage and Schoolroom </a:t>
            </a:r>
            <a:r>
              <a:rPr lang="en-GB" sz="2800" dirty="0"/>
              <a:t>in </a:t>
            </a:r>
            <a:r>
              <a:rPr lang="en-GB" sz="2800" b="1" dirty="0"/>
              <a:t>Autumn 1</a:t>
            </a:r>
            <a:r>
              <a:rPr lang="en-GB" sz="2800" dirty="0"/>
              <a:t>.</a:t>
            </a:r>
          </a:p>
          <a:p>
            <a:r>
              <a:rPr lang="en-GB" sz="2800" dirty="0"/>
              <a:t>Visitors about the </a:t>
            </a:r>
            <a:r>
              <a:rPr lang="en-GB" sz="2800" b="1" dirty="0"/>
              <a:t>Great Fire of London </a:t>
            </a:r>
            <a:r>
              <a:rPr lang="en-GB" sz="2800" dirty="0"/>
              <a:t>in </a:t>
            </a:r>
            <a:r>
              <a:rPr lang="en-GB" sz="2800" b="1" dirty="0"/>
              <a:t>Autumn 2</a:t>
            </a:r>
            <a:r>
              <a:rPr lang="en-GB" sz="2800" dirty="0"/>
              <a:t>.</a:t>
            </a:r>
            <a:endParaRPr lang="en-GB" sz="2800" b="1" dirty="0"/>
          </a:p>
          <a:p>
            <a:r>
              <a:rPr lang="en-GB" sz="2800" b="1" dirty="0"/>
              <a:t>Spring</a:t>
            </a:r>
            <a:r>
              <a:rPr lang="en-GB" sz="2800" dirty="0"/>
              <a:t> term visit to </a:t>
            </a:r>
            <a:r>
              <a:rPr lang="en-GB" sz="2800" b="1" dirty="0"/>
              <a:t>Lakeland Oasis Zoo.</a:t>
            </a:r>
          </a:p>
          <a:p>
            <a:r>
              <a:rPr lang="en-GB" sz="2800" dirty="0"/>
              <a:t>Local area hunt for </a:t>
            </a:r>
            <a:r>
              <a:rPr lang="en-GB" sz="2800" b="1" dirty="0"/>
              <a:t>Plants</a:t>
            </a:r>
            <a:r>
              <a:rPr lang="en-GB" sz="2800" dirty="0"/>
              <a:t> in </a:t>
            </a:r>
            <a:r>
              <a:rPr lang="en-GB" sz="2800" b="1" dirty="0"/>
              <a:t>Spring 2</a:t>
            </a:r>
            <a:r>
              <a:rPr lang="en-GB" sz="2800" dirty="0"/>
              <a:t>.</a:t>
            </a:r>
          </a:p>
          <a:p>
            <a:r>
              <a:rPr lang="en-GB" sz="2800" b="1" dirty="0"/>
              <a:t>Summer </a:t>
            </a:r>
            <a:r>
              <a:rPr lang="en-GB" sz="2800" dirty="0"/>
              <a:t>term walk to </a:t>
            </a:r>
            <a:r>
              <a:rPr lang="en-GB" sz="2800" b="1" dirty="0"/>
              <a:t>Williamson Park</a:t>
            </a:r>
          </a:p>
          <a:p>
            <a:r>
              <a:rPr lang="en-GB" sz="2800" dirty="0"/>
              <a:t>Visiting the </a:t>
            </a:r>
            <a:r>
              <a:rPr lang="en-GB" sz="2800" b="1" dirty="0"/>
              <a:t>Toy Museum at Judges Lodgings </a:t>
            </a:r>
            <a:r>
              <a:rPr lang="en-GB" sz="2800" dirty="0"/>
              <a:t>in </a:t>
            </a:r>
            <a:r>
              <a:rPr lang="en-GB" sz="2800" b="1" dirty="0"/>
              <a:t>Summer</a:t>
            </a:r>
            <a:r>
              <a:rPr lang="en-GB" sz="2800" dirty="0"/>
              <a:t> 2.</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1525536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REWARDS</a:t>
            </a:r>
          </a:p>
        </p:txBody>
      </p:sp>
      <p:sp>
        <p:nvSpPr>
          <p:cNvPr id="3" name="Content Placeholder 2"/>
          <p:cNvSpPr>
            <a:spLocks noGrp="1"/>
          </p:cNvSpPr>
          <p:nvPr>
            <p:ph sz="half" idx="1"/>
          </p:nvPr>
        </p:nvSpPr>
        <p:spPr>
          <a:xfrm>
            <a:off x="225817" y="2331309"/>
            <a:ext cx="2272056" cy="3416301"/>
          </a:xfrm>
        </p:spPr>
        <p:txBody>
          <a:bodyPr>
            <a:normAutofit/>
          </a:bodyPr>
          <a:lstStyle/>
          <a:p>
            <a:r>
              <a:rPr lang="en-GB" dirty="0"/>
              <a:t>WHOLE SCHOOL – Star of the Week certificate, Keys to Success</a:t>
            </a:r>
          </a:p>
          <a:p>
            <a:r>
              <a:rPr lang="en-GB" dirty="0"/>
              <a:t>CLASS BASED – stars</a:t>
            </a:r>
          </a:p>
          <a:p>
            <a:r>
              <a:rPr lang="en-GB" dirty="0"/>
              <a:t>INDIVIDUAL – achievement and behaviour points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5" name="TextBox 4"/>
          <p:cNvSpPr txBox="1"/>
          <p:nvPr/>
        </p:nvSpPr>
        <p:spPr>
          <a:xfrm>
            <a:off x="4456090" y="2987899"/>
            <a:ext cx="6035501" cy="369332"/>
          </a:xfrm>
          <a:prstGeom prst="rect">
            <a:avLst/>
          </a:prstGeom>
          <a:noFill/>
        </p:spPr>
        <p:txBody>
          <a:bodyPr wrap="square" rtlCol="0">
            <a:spAutoFit/>
          </a:bodyPr>
          <a:lstStyle/>
          <a:p>
            <a:r>
              <a:rPr lang="en-GB" dirty="0">
                <a:solidFill>
                  <a:srgbClr val="0070C0"/>
                </a:solidFill>
              </a:rPr>
              <a:t>INSERT KEYS TABLE</a:t>
            </a:r>
          </a:p>
        </p:txBody>
      </p:sp>
      <p:pic>
        <p:nvPicPr>
          <p:cNvPr id="4" name="Picture 3">
            <a:extLst>
              <a:ext uri="{FF2B5EF4-FFF2-40B4-BE49-F238E27FC236}">
                <a16:creationId xmlns:a16="http://schemas.microsoft.com/office/drawing/2014/main" id="{09330ED4-D535-4479-BD4E-1E20041A71F4}"/>
              </a:ext>
            </a:extLst>
          </p:cNvPr>
          <p:cNvPicPr>
            <a:picLocks noChangeAspect="1"/>
          </p:cNvPicPr>
          <p:nvPr/>
        </p:nvPicPr>
        <p:blipFill>
          <a:blip r:embed="rId3"/>
          <a:stretch>
            <a:fillRect/>
          </a:stretch>
        </p:blipFill>
        <p:spPr>
          <a:xfrm>
            <a:off x="3934268" y="2226806"/>
            <a:ext cx="7652486" cy="4546476"/>
          </a:xfrm>
          <a:prstGeom prst="rect">
            <a:avLst/>
          </a:prstGeom>
        </p:spPr>
      </p:pic>
    </p:spTree>
    <p:extLst>
      <p:ext uri="{BB962C8B-B14F-4D97-AF65-F5344CB8AC3E}">
        <p14:creationId xmlns:p14="http://schemas.microsoft.com/office/powerpoint/2010/main" val="3274613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MORE INFORMATION</a:t>
            </a:r>
          </a:p>
        </p:txBody>
      </p:sp>
      <p:sp>
        <p:nvSpPr>
          <p:cNvPr id="4" name="Content Placeholder 3"/>
          <p:cNvSpPr>
            <a:spLocks noGrp="1"/>
          </p:cNvSpPr>
          <p:nvPr>
            <p:ph idx="1"/>
          </p:nvPr>
        </p:nvSpPr>
        <p:spPr>
          <a:xfrm>
            <a:off x="742359" y="2503139"/>
            <a:ext cx="10174685" cy="3407007"/>
          </a:xfrm>
        </p:spPr>
        <p:txBody>
          <a:bodyPr>
            <a:normAutofit fontScale="85000" lnSpcReduction="10000"/>
          </a:bodyPr>
          <a:lstStyle/>
          <a:p>
            <a:r>
              <a:rPr lang="en-GB" sz="2800" b="1" dirty="0"/>
              <a:t>SCHOOL WEBSITE</a:t>
            </a:r>
          </a:p>
          <a:p>
            <a:r>
              <a:rPr lang="en-GB" sz="2800" b="1" dirty="0"/>
              <a:t>PARENT APP </a:t>
            </a:r>
            <a:r>
              <a:rPr lang="en-GB" sz="2800" dirty="0"/>
              <a:t>– newsletters and letter are put on the app. </a:t>
            </a:r>
          </a:p>
          <a:p>
            <a:r>
              <a:rPr lang="en-GB" sz="2800" b="1" dirty="0"/>
              <a:t>CURRICULUM OVERVIEW – </a:t>
            </a:r>
            <a:r>
              <a:rPr lang="en-GB" sz="2800" dirty="0"/>
              <a:t>on website to show what the class will be learning about</a:t>
            </a:r>
          </a:p>
          <a:p>
            <a:r>
              <a:rPr lang="en-GB" sz="2800" b="1" dirty="0"/>
              <a:t>PARENTS’ EVENING </a:t>
            </a:r>
            <a:r>
              <a:rPr lang="en-GB" sz="2800" dirty="0"/>
              <a:t>–  Autumn Term and Spring/early Summer</a:t>
            </a:r>
          </a:p>
          <a:p>
            <a:r>
              <a:rPr lang="en-GB" sz="2800" b="1" dirty="0"/>
              <a:t>REPORTS</a:t>
            </a:r>
            <a:r>
              <a:rPr lang="en-GB" sz="2800" dirty="0"/>
              <a:t> – interim reports are send out at the end of each term with a full report sent out in the Summer term.</a:t>
            </a:r>
          </a:p>
          <a:p>
            <a:r>
              <a:rPr lang="en-GB" sz="2800" b="1" dirty="0"/>
              <a:t>Parent Pay- </a:t>
            </a:r>
            <a:r>
              <a:rPr lang="en-GB" sz="2800" dirty="0"/>
              <a:t>way of paying for all items in school.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934256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ATTENDANCE</a:t>
            </a:r>
          </a:p>
        </p:txBody>
      </p:sp>
      <p:sp>
        <p:nvSpPr>
          <p:cNvPr id="3" name="Content Placeholder 2"/>
          <p:cNvSpPr>
            <a:spLocks noGrp="1"/>
          </p:cNvSpPr>
          <p:nvPr>
            <p:ph idx="1"/>
          </p:nvPr>
        </p:nvSpPr>
        <p:spPr>
          <a:xfrm>
            <a:off x="1154954" y="2603500"/>
            <a:ext cx="10242849" cy="3416300"/>
          </a:xfrm>
        </p:spPr>
        <p:txBody>
          <a:bodyPr>
            <a:noAutofit/>
          </a:bodyPr>
          <a:lstStyle/>
          <a:p>
            <a:r>
              <a:rPr lang="en-GB" sz="2800" dirty="0"/>
              <a:t>Whole school target of 97%</a:t>
            </a:r>
          </a:p>
          <a:p>
            <a:r>
              <a:rPr lang="en-GB" sz="2800" dirty="0"/>
              <a:t>Half termly updates</a:t>
            </a:r>
          </a:p>
          <a:p>
            <a:r>
              <a:rPr lang="en-GB" sz="2800" dirty="0"/>
              <a:t>Must be in school before 8.45am, gates open at 8.35am </a:t>
            </a:r>
          </a:p>
          <a:p>
            <a:r>
              <a:rPr lang="en-GB" sz="2800" dirty="0"/>
              <a:t>No holidays authorised</a:t>
            </a:r>
          </a:p>
          <a:p>
            <a:r>
              <a:rPr lang="en-GB" sz="2800" dirty="0"/>
              <a:t>Proof of medical – if in doubt, send them in; we can always call if they are ill</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2884913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WEBSITE</a:t>
            </a:r>
          </a:p>
        </p:txBody>
      </p:sp>
      <p:sp>
        <p:nvSpPr>
          <p:cNvPr id="3" name="Content Placeholder 2"/>
          <p:cNvSpPr>
            <a:spLocks noGrp="1"/>
          </p:cNvSpPr>
          <p:nvPr>
            <p:ph idx="1"/>
          </p:nvPr>
        </p:nvSpPr>
        <p:spPr/>
        <p:txBody>
          <a:bodyPr>
            <a:normAutofit/>
          </a:bodyPr>
          <a:lstStyle/>
          <a:p>
            <a:r>
              <a:rPr lang="en-GB" sz="2800" dirty="0">
                <a:hlinkClick r:id="rId2"/>
              </a:rPr>
              <a:t>www.cathedral.lancs.sch.uk</a:t>
            </a:r>
            <a:endParaRPr lang="en-GB" sz="2800" dirty="0"/>
          </a:p>
          <a:p>
            <a:r>
              <a:rPr lang="en-GB" sz="2800" dirty="0"/>
              <a:t>Regularly changes and has lots of information about the class on Class page.</a:t>
            </a:r>
          </a:p>
          <a:p>
            <a:r>
              <a:rPr lang="en-GB" sz="2800" dirty="0"/>
              <a:t>Parents section</a:t>
            </a:r>
          </a:p>
          <a:p>
            <a:r>
              <a:rPr lang="en-GB" sz="2800" dirty="0"/>
              <a:t>Blogs – generally updated once a week</a:t>
            </a:r>
          </a:p>
          <a:p>
            <a:r>
              <a:rPr lang="en-GB" sz="2800" dirty="0"/>
              <a:t>Useful links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47782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Online Safety</a:t>
            </a:r>
          </a:p>
        </p:txBody>
      </p:sp>
      <p:pic>
        <p:nvPicPr>
          <p:cNvPr id="11" name="Picture 10"/>
          <p:cNvPicPr>
            <a:picLocks noChangeAspect="1"/>
          </p:cNvPicPr>
          <p:nvPr/>
        </p:nvPicPr>
        <p:blipFill>
          <a:blip r:embed="rId2"/>
          <a:stretch>
            <a:fillRect/>
          </a:stretch>
        </p:blipFill>
        <p:spPr>
          <a:xfrm>
            <a:off x="805494" y="2791469"/>
            <a:ext cx="4080015" cy="3829618"/>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13" name="Rectangle 12"/>
          <p:cNvSpPr/>
          <p:nvPr/>
        </p:nvSpPr>
        <p:spPr>
          <a:xfrm>
            <a:off x="5974812" y="3244333"/>
            <a:ext cx="5572753" cy="369332"/>
          </a:xfrm>
          <a:prstGeom prst="rect">
            <a:avLst/>
          </a:prstGeom>
        </p:spPr>
        <p:txBody>
          <a:bodyPr wrap="square">
            <a:spAutoFit/>
          </a:bodyPr>
          <a:lstStyle/>
          <a:p>
            <a:r>
              <a:rPr lang="en-GB"/>
              <a:t> </a:t>
            </a:r>
            <a:endParaRPr lang="en-GB" dirty="0"/>
          </a:p>
        </p:txBody>
      </p:sp>
      <p:sp>
        <p:nvSpPr>
          <p:cNvPr id="14" name="Rectangle 13"/>
          <p:cNvSpPr/>
          <p:nvPr/>
        </p:nvSpPr>
        <p:spPr>
          <a:xfrm>
            <a:off x="5451565" y="2791469"/>
            <a:ext cx="6096000" cy="2616101"/>
          </a:xfrm>
          <a:prstGeom prst="rect">
            <a:avLst/>
          </a:prstGeom>
        </p:spPr>
        <p:txBody>
          <a:bodyPr>
            <a:spAutoFit/>
          </a:bodyPr>
          <a:lstStyle/>
          <a:p>
            <a:pPr fontAlgn="base"/>
            <a:r>
              <a:rPr lang="en-GB" sz="2800" b="1" dirty="0">
                <a:solidFill>
                  <a:srgbClr val="000000"/>
                </a:solidFill>
                <a:latin typeface="Arial" panose="020B0604020202020204" pitchFamily="34" charset="0"/>
              </a:rPr>
              <a:t>Why?</a:t>
            </a:r>
            <a:r>
              <a:rPr lang="en-US" sz="2800" dirty="0">
                <a:solidFill>
                  <a:srgbClr val="000000"/>
                </a:solidFill>
                <a:latin typeface="Arial" panose="020B0604020202020204" pitchFamily="34" charset="0"/>
              </a:rPr>
              <a:t>​</a:t>
            </a:r>
            <a:endParaRPr lang="en-US" dirty="0">
              <a:solidFill>
                <a:srgbClr val="000000"/>
              </a:solidFill>
              <a:latin typeface="Arial" panose="020B0604020202020204" pitchFamily="34" charset="0"/>
            </a:endParaRPr>
          </a:p>
          <a:p>
            <a:pPr fontAlgn="base"/>
            <a:r>
              <a:rPr lang="en-GB" sz="2800" dirty="0">
                <a:solidFill>
                  <a:srgbClr val="000000"/>
                </a:solidFill>
                <a:latin typeface="Arial" panose="020B0604020202020204" pitchFamily="34" charset="0"/>
              </a:rPr>
              <a:t>​</a:t>
            </a:r>
            <a:endParaRPr lang="en-GB" dirty="0">
              <a:solidFill>
                <a:srgbClr val="000000"/>
              </a:solidFill>
              <a:latin typeface="Arial" panose="020B0604020202020204" pitchFamily="34" charset="0"/>
            </a:endParaRPr>
          </a:p>
          <a:p>
            <a:pPr fontAlgn="base">
              <a:buFont typeface="Arial" panose="020B0604020202020204" pitchFamily="34" charset="0"/>
              <a:buChar char="•"/>
            </a:pPr>
            <a:r>
              <a:rPr lang="en-GB" dirty="0">
                <a:solidFill>
                  <a:srgbClr val="000000"/>
                </a:solidFill>
                <a:latin typeface="Century Gothic" panose="020B0502020202020204" pitchFamily="34" charset="0"/>
              </a:rPr>
              <a:t>KCSIE 2023 is a complete statutory guide that all schools must comply with</a:t>
            </a:r>
            <a:r>
              <a:rPr lang="en-US" dirty="0">
                <a:solidFill>
                  <a:srgbClr val="000000"/>
                </a:solidFill>
                <a:latin typeface="Century Gothic" panose="020B0502020202020204" pitchFamily="34" charset="0"/>
              </a:rPr>
              <a:t>​</a:t>
            </a:r>
            <a:endParaRPr lang="en-US" dirty="0">
              <a:solidFill>
                <a:srgbClr val="000000"/>
              </a:solidFill>
              <a:latin typeface="Arial" panose="020B0604020202020204" pitchFamily="34" charset="0"/>
            </a:endParaRPr>
          </a:p>
          <a:p>
            <a:pPr fontAlgn="base">
              <a:buFont typeface="Arial" panose="020B0604020202020204" pitchFamily="34" charset="0"/>
              <a:buChar char="•"/>
            </a:pPr>
            <a:endParaRPr lang="en-GB" dirty="0">
              <a:solidFill>
                <a:srgbClr val="000000"/>
              </a:solidFill>
              <a:latin typeface="Arial" panose="020B0604020202020204" pitchFamily="34" charset="0"/>
            </a:endParaRPr>
          </a:p>
          <a:p>
            <a:pPr fontAlgn="base">
              <a:buFont typeface="Arial" panose="020B0604020202020204" pitchFamily="34" charset="0"/>
              <a:buChar char="•"/>
            </a:pPr>
            <a:r>
              <a:rPr lang="en-GB" dirty="0">
                <a:solidFill>
                  <a:srgbClr val="000000"/>
                </a:solidFill>
                <a:latin typeface="Century Gothic" panose="020B0502020202020204" pitchFamily="34" charset="0"/>
              </a:rPr>
              <a:t>Part One and Annex B clearly outlines how schools have a statutory responsibility to keep children safe online in </a:t>
            </a:r>
            <a:r>
              <a:rPr lang="en-GB" b="1" i="1" dirty="0">
                <a:solidFill>
                  <a:srgbClr val="000000"/>
                </a:solidFill>
                <a:latin typeface="Century Gothic" panose="020B0502020202020204" pitchFamily="34" charset="0"/>
              </a:rPr>
              <a:t>or </a:t>
            </a:r>
            <a:r>
              <a:rPr lang="en-GB" dirty="0">
                <a:solidFill>
                  <a:srgbClr val="000000"/>
                </a:solidFill>
                <a:latin typeface="Century Gothic" panose="020B0502020202020204" pitchFamily="34" charset="0"/>
              </a:rPr>
              <a:t>out of school</a:t>
            </a:r>
            <a:r>
              <a:rPr lang="en-US" dirty="0">
                <a:solidFill>
                  <a:srgbClr val="000000"/>
                </a:solidFill>
                <a:latin typeface="Century Gothic" panose="020B0502020202020204" pitchFamily="34" charset="0"/>
              </a:rPr>
              <a:t>​</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5909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Online Safety</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13" name="Rectangle 12"/>
          <p:cNvSpPr/>
          <p:nvPr/>
        </p:nvSpPr>
        <p:spPr>
          <a:xfrm>
            <a:off x="5974812" y="3244333"/>
            <a:ext cx="5572753" cy="369332"/>
          </a:xfrm>
          <a:prstGeom prst="rect">
            <a:avLst/>
          </a:prstGeom>
        </p:spPr>
        <p:txBody>
          <a:bodyPr wrap="square">
            <a:spAutoFit/>
          </a:bodyPr>
          <a:lstStyle/>
          <a:p>
            <a:r>
              <a:rPr lang="en-GB"/>
              <a:t> </a:t>
            </a:r>
            <a:endParaRPr lang="en-GB" dirty="0"/>
          </a:p>
        </p:txBody>
      </p:sp>
      <p:pic>
        <p:nvPicPr>
          <p:cNvPr id="5" name="Picture 4"/>
          <p:cNvPicPr>
            <a:picLocks noChangeAspect="1"/>
          </p:cNvPicPr>
          <p:nvPr/>
        </p:nvPicPr>
        <p:blipFill>
          <a:blip r:embed="rId3"/>
          <a:stretch>
            <a:fillRect/>
          </a:stretch>
        </p:blipFill>
        <p:spPr>
          <a:xfrm>
            <a:off x="97791" y="2780934"/>
            <a:ext cx="11997174" cy="2130699"/>
          </a:xfrm>
          <a:prstGeom prst="rect">
            <a:avLst/>
          </a:prstGeom>
        </p:spPr>
      </p:pic>
    </p:spTree>
    <p:extLst>
      <p:ext uri="{BB962C8B-B14F-4D97-AF65-F5344CB8AC3E}">
        <p14:creationId xmlns:p14="http://schemas.microsoft.com/office/powerpoint/2010/main" val="4149401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Online Safety</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13" name="Rectangle 12"/>
          <p:cNvSpPr/>
          <p:nvPr/>
        </p:nvSpPr>
        <p:spPr>
          <a:xfrm>
            <a:off x="5974812" y="3244333"/>
            <a:ext cx="5572753" cy="369332"/>
          </a:xfrm>
          <a:prstGeom prst="rect">
            <a:avLst/>
          </a:prstGeom>
        </p:spPr>
        <p:txBody>
          <a:bodyPr wrap="square">
            <a:spAutoFit/>
          </a:bodyPr>
          <a:lstStyle/>
          <a:p>
            <a:r>
              <a:rPr lang="en-GB"/>
              <a:t> </a:t>
            </a:r>
            <a:endParaRPr lang="en-GB" dirty="0"/>
          </a:p>
        </p:txBody>
      </p:sp>
      <p:pic>
        <p:nvPicPr>
          <p:cNvPr id="4" name="Picture 3"/>
          <p:cNvPicPr>
            <a:picLocks noChangeAspect="1"/>
          </p:cNvPicPr>
          <p:nvPr/>
        </p:nvPicPr>
        <p:blipFill>
          <a:blip r:embed="rId3"/>
          <a:stretch>
            <a:fillRect/>
          </a:stretch>
        </p:blipFill>
        <p:spPr>
          <a:xfrm>
            <a:off x="1840323" y="1889699"/>
            <a:ext cx="8076044" cy="4732562"/>
          </a:xfrm>
          <a:prstGeom prst="rect">
            <a:avLst/>
          </a:prstGeom>
        </p:spPr>
      </p:pic>
    </p:spTree>
    <p:extLst>
      <p:ext uri="{BB962C8B-B14F-4D97-AF65-F5344CB8AC3E}">
        <p14:creationId xmlns:p14="http://schemas.microsoft.com/office/powerpoint/2010/main" val="1790168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STAFF YOUR CHILD WILL TALK ABOUT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4" name="TextBox 3"/>
          <p:cNvSpPr txBox="1"/>
          <p:nvPr/>
        </p:nvSpPr>
        <p:spPr>
          <a:xfrm>
            <a:off x="470223" y="3858982"/>
            <a:ext cx="10848807" cy="2031325"/>
          </a:xfrm>
          <a:prstGeom prst="rect">
            <a:avLst/>
          </a:prstGeom>
          <a:noFill/>
        </p:spPr>
        <p:txBody>
          <a:bodyPr wrap="square" rtlCol="0">
            <a:spAutoFit/>
          </a:bodyPr>
          <a:lstStyle/>
          <a:p>
            <a:pPr algn="ctr"/>
            <a:endParaRPr lang="en-GB" dirty="0"/>
          </a:p>
          <a:p>
            <a:pPr algn="ctr"/>
            <a:endParaRPr lang="en-GB" dirty="0"/>
          </a:p>
          <a:p>
            <a:pPr algn="ctr"/>
            <a:endParaRPr lang="en-GB" dirty="0"/>
          </a:p>
          <a:p>
            <a:r>
              <a:rPr lang="en-GB" dirty="0"/>
              <a:t>   Miss Whitaker                          Mrs Cook                                        Mrs Milford                   Miss </a:t>
            </a:r>
            <a:r>
              <a:rPr lang="en-GB" dirty="0" err="1"/>
              <a:t>Duddy</a:t>
            </a:r>
            <a:endParaRPr lang="en-GB" dirty="0"/>
          </a:p>
          <a:p>
            <a:r>
              <a:rPr lang="en-GB" dirty="0"/>
              <a:t>Wednesday afternoon          Wednesday morning </a:t>
            </a:r>
          </a:p>
          <a:p>
            <a:r>
              <a:rPr lang="en-GB" dirty="0"/>
              <a:t>Thursday                                       Monday</a:t>
            </a:r>
          </a:p>
          <a:p>
            <a:r>
              <a:rPr lang="en-GB" dirty="0"/>
              <a:t>Friday                                            Tuesday</a:t>
            </a:r>
          </a:p>
        </p:txBody>
      </p:sp>
      <p:pic>
        <p:nvPicPr>
          <p:cNvPr id="7" name="Picture 2" descr="https://files.schudio.com/cathedralprimaryschool/imagecache/170x170c/people/Miss_Whitaker20.jpg">
            <a:extLst>
              <a:ext uri="{FF2B5EF4-FFF2-40B4-BE49-F238E27FC236}">
                <a16:creationId xmlns:a16="http://schemas.microsoft.com/office/drawing/2014/main" id="{C1762726-5276-4192-A6DB-FC76EFD41C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49" y="2839897"/>
            <a:ext cx="1619250" cy="16192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rs Cook">
            <a:extLst>
              <a:ext uri="{FF2B5EF4-FFF2-40B4-BE49-F238E27FC236}">
                <a16:creationId xmlns:a16="http://schemas.microsoft.com/office/drawing/2014/main" id="{3CE985C5-58F4-41AC-B72D-3FDDA3F113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932" y="2693002"/>
            <a:ext cx="1913039" cy="191303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Miss Duddy">
            <a:extLst>
              <a:ext uri="{FF2B5EF4-FFF2-40B4-BE49-F238E27FC236}">
                <a16:creationId xmlns:a16="http://schemas.microsoft.com/office/drawing/2014/main" id="{BB785D4B-131E-426F-9893-4CA31A1B67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32341" y="2999018"/>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818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Online Safety</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13" name="Rectangle 12"/>
          <p:cNvSpPr/>
          <p:nvPr/>
        </p:nvSpPr>
        <p:spPr>
          <a:xfrm>
            <a:off x="5974812" y="3244333"/>
            <a:ext cx="5572753" cy="369332"/>
          </a:xfrm>
          <a:prstGeom prst="rect">
            <a:avLst/>
          </a:prstGeom>
        </p:spPr>
        <p:txBody>
          <a:bodyPr wrap="square">
            <a:spAutoFit/>
          </a:bodyPr>
          <a:lstStyle/>
          <a:p>
            <a:r>
              <a:rPr lang="en-GB"/>
              <a:t> </a:t>
            </a:r>
            <a:endParaRPr lang="en-GB" dirty="0"/>
          </a:p>
        </p:txBody>
      </p:sp>
      <p:pic>
        <p:nvPicPr>
          <p:cNvPr id="3" name="Picture 2"/>
          <p:cNvPicPr>
            <a:picLocks noChangeAspect="1"/>
          </p:cNvPicPr>
          <p:nvPr/>
        </p:nvPicPr>
        <p:blipFill>
          <a:blip r:embed="rId3"/>
          <a:stretch>
            <a:fillRect/>
          </a:stretch>
        </p:blipFill>
        <p:spPr>
          <a:xfrm>
            <a:off x="2189600" y="2331384"/>
            <a:ext cx="7726767" cy="4294245"/>
          </a:xfrm>
          <a:prstGeom prst="rect">
            <a:avLst/>
          </a:prstGeom>
        </p:spPr>
      </p:pic>
    </p:spTree>
    <p:extLst>
      <p:ext uri="{BB962C8B-B14F-4D97-AF65-F5344CB8AC3E}">
        <p14:creationId xmlns:p14="http://schemas.microsoft.com/office/powerpoint/2010/main" val="948685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13" name="Rectangle 12"/>
          <p:cNvSpPr/>
          <p:nvPr/>
        </p:nvSpPr>
        <p:spPr>
          <a:xfrm>
            <a:off x="5974812" y="3244333"/>
            <a:ext cx="5572753" cy="369332"/>
          </a:xfrm>
          <a:prstGeom prst="rect">
            <a:avLst/>
          </a:prstGeom>
        </p:spPr>
        <p:txBody>
          <a:bodyPr wrap="square">
            <a:spAutoFit/>
          </a:bodyPr>
          <a:lstStyle/>
          <a:p>
            <a:r>
              <a:rPr lang="en-GB"/>
              <a:t> </a:t>
            </a:r>
            <a:endParaRPr lang="en-GB" dirty="0"/>
          </a:p>
        </p:txBody>
      </p:sp>
      <p:pic>
        <p:nvPicPr>
          <p:cNvPr id="5" name="Picture 4"/>
          <p:cNvPicPr>
            <a:picLocks noChangeAspect="1"/>
          </p:cNvPicPr>
          <p:nvPr/>
        </p:nvPicPr>
        <p:blipFill>
          <a:blip r:embed="rId3"/>
          <a:stretch>
            <a:fillRect/>
          </a:stretch>
        </p:blipFill>
        <p:spPr>
          <a:xfrm>
            <a:off x="1154954" y="107274"/>
            <a:ext cx="8783120" cy="6643450"/>
          </a:xfrm>
          <a:prstGeom prst="rect">
            <a:avLst/>
          </a:prstGeom>
        </p:spPr>
      </p:pic>
      <p:sp>
        <p:nvSpPr>
          <p:cNvPr id="6" name="Title 5"/>
          <p:cNvSpPr>
            <a:spLocks noGrp="1"/>
          </p:cNvSpPr>
          <p:nvPr>
            <p:ph type="title"/>
          </p:nvPr>
        </p:nvSpPr>
        <p:spPr/>
        <p:txBody>
          <a:bodyPr/>
          <a:lstStyle/>
          <a:p>
            <a:endParaRPr lang="en-GB"/>
          </a:p>
        </p:txBody>
      </p:sp>
    </p:spTree>
    <p:extLst>
      <p:ext uri="{BB962C8B-B14F-4D97-AF65-F5344CB8AC3E}">
        <p14:creationId xmlns:p14="http://schemas.microsoft.com/office/powerpoint/2010/main" val="2592995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ANY QUESTIONS?</a:t>
            </a:r>
          </a:p>
        </p:txBody>
      </p:sp>
      <p:sp>
        <p:nvSpPr>
          <p:cNvPr id="3" name="Content Placeholder 2"/>
          <p:cNvSpPr>
            <a:spLocks noGrp="1"/>
          </p:cNvSpPr>
          <p:nvPr>
            <p:ph idx="1"/>
          </p:nvPr>
        </p:nvSpPr>
        <p:spPr>
          <a:xfrm>
            <a:off x="831568" y="2625803"/>
            <a:ext cx="10743397" cy="3416300"/>
          </a:xfrm>
        </p:spPr>
        <p:txBody>
          <a:bodyPr>
            <a:noAutofit/>
          </a:bodyPr>
          <a:lstStyle/>
          <a:p>
            <a:r>
              <a:rPr lang="en-GB" sz="2000" dirty="0"/>
              <a:t>If you wish to contact us and you can’t make it into school, our email addresses are below and on the school website. You can also phone the school office if you wish to make an afterschool appointment to speak to us.</a:t>
            </a:r>
          </a:p>
          <a:p>
            <a:r>
              <a:rPr lang="en-GB" sz="2000" dirty="0"/>
              <a:t>The best time to speak to us at length/confidentially is after school but you can use the mornings to keep us up to date / ask any questions </a:t>
            </a:r>
            <a:r>
              <a:rPr lang="en-GB" sz="2000" dirty="0" err="1"/>
              <a:t>etc</a:t>
            </a:r>
            <a:endParaRPr lang="en-GB" sz="2000" dirty="0"/>
          </a:p>
          <a:p>
            <a:r>
              <a:rPr lang="en-GB" sz="2000" b="1" dirty="0"/>
              <a:t>Please ensure you keep school up to date with any changes in contact telephone numbers.</a:t>
            </a:r>
          </a:p>
          <a:p>
            <a:r>
              <a:rPr lang="en-GB" sz="2000" b="1" dirty="0">
                <a:hlinkClick r:id="rId2"/>
              </a:rPr>
              <a:t>h.whitaker@cathedral.lancs.sch.uk</a:t>
            </a:r>
            <a:endParaRPr lang="en-GB" sz="2000" b="1" dirty="0"/>
          </a:p>
          <a:p>
            <a:r>
              <a:rPr lang="en-GB" sz="2000" b="1" dirty="0">
                <a:hlinkClick r:id="rId3"/>
              </a:rPr>
              <a:t>r.cook@cathedral.lancs.sch.uk</a:t>
            </a:r>
            <a:endParaRPr lang="en-GB" sz="2000" b="1" dirty="0"/>
          </a:p>
          <a:p>
            <a:endParaRPr lang="en-GB" sz="2000" b="1"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91591" y="255303"/>
            <a:ext cx="595123" cy="779817"/>
          </a:xfrm>
          <a:prstGeom prst="rect">
            <a:avLst/>
          </a:prstGeom>
        </p:spPr>
      </p:pic>
    </p:spTree>
    <p:extLst>
      <p:ext uri="{BB962C8B-B14F-4D97-AF65-F5344CB8AC3E}">
        <p14:creationId xmlns:p14="http://schemas.microsoft.com/office/powerpoint/2010/main" val="2690535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DAY IN THE LIFE OF YEAR 1</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pic>
        <p:nvPicPr>
          <p:cNvPr id="6" name="Picture 5">
            <a:extLst>
              <a:ext uri="{FF2B5EF4-FFF2-40B4-BE49-F238E27FC236}">
                <a16:creationId xmlns:a16="http://schemas.microsoft.com/office/drawing/2014/main" id="{E1434479-C0AA-45F4-9D41-8FC877A18BFA}"/>
              </a:ext>
            </a:extLst>
          </p:cNvPr>
          <p:cNvPicPr>
            <a:picLocks noChangeAspect="1"/>
          </p:cNvPicPr>
          <p:nvPr/>
        </p:nvPicPr>
        <p:blipFill rotWithShape="1">
          <a:blip r:embed="rId3"/>
          <a:srcRect l="22087" t="20551" r="22317" b="10580"/>
          <a:stretch/>
        </p:blipFill>
        <p:spPr>
          <a:xfrm>
            <a:off x="2382474" y="1812022"/>
            <a:ext cx="7533893" cy="5249482"/>
          </a:xfrm>
          <a:prstGeom prst="rect">
            <a:avLst/>
          </a:prstGeom>
        </p:spPr>
      </p:pic>
    </p:spTree>
    <p:extLst>
      <p:ext uri="{BB962C8B-B14F-4D97-AF65-F5344CB8AC3E}">
        <p14:creationId xmlns:p14="http://schemas.microsoft.com/office/powerpoint/2010/main" val="3938377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HOME LEARNING</a:t>
            </a:r>
          </a:p>
        </p:txBody>
      </p:sp>
      <p:sp>
        <p:nvSpPr>
          <p:cNvPr id="3" name="Content Placeholder 2"/>
          <p:cNvSpPr>
            <a:spLocks noGrp="1"/>
          </p:cNvSpPr>
          <p:nvPr>
            <p:ph idx="1"/>
          </p:nvPr>
        </p:nvSpPr>
        <p:spPr>
          <a:xfrm>
            <a:off x="1154954" y="2849732"/>
            <a:ext cx="9817846" cy="3170068"/>
          </a:xfrm>
        </p:spPr>
        <p:txBody>
          <a:bodyPr>
            <a:noAutofit/>
          </a:bodyPr>
          <a:lstStyle/>
          <a:p>
            <a:r>
              <a:rPr lang="en-GB" sz="2400" dirty="0"/>
              <a:t>Daily reading – record/initial in reading record. Read books 3 times -  the first ‘read’ is only looking at the pictures and discussing them. The second read is for decoding. The third read is for fluency and comprehension. You don’t have to read the whole book or a ‘whole read’ in one night, but please write in the record where you are up to.</a:t>
            </a:r>
          </a:p>
          <a:p>
            <a:r>
              <a:rPr lang="en-GB" sz="2400" dirty="0"/>
              <a:t>Tricky Words book – we will regularly test your child on whether they can read and spell the words in their book. If they can, then they will receive the next set to learn. Please help your child to learn them at home!</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2191018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7399" y="2932670"/>
            <a:ext cx="2252323" cy="262771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6" name="TextBox 5"/>
          <p:cNvSpPr txBox="1"/>
          <p:nvPr/>
        </p:nvSpPr>
        <p:spPr>
          <a:xfrm>
            <a:off x="842502" y="2744570"/>
            <a:ext cx="2158313" cy="646331"/>
          </a:xfrm>
          <a:prstGeom prst="rect">
            <a:avLst/>
          </a:prstGeom>
          <a:noFill/>
          <a:ln>
            <a:solidFill>
              <a:schemeClr val="tx1"/>
            </a:solidFill>
          </a:ln>
        </p:spPr>
        <p:txBody>
          <a:bodyPr wrap="square" rtlCol="0">
            <a:spAutoFit/>
          </a:bodyPr>
          <a:lstStyle/>
          <a:p>
            <a:r>
              <a:rPr lang="en-GB" dirty="0"/>
              <a:t>Listen to your child read</a:t>
            </a:r>
          </a:p>
        </p:txBody>
      </p:sp>
      <p:sp>
        <p:nvSpPr>
          <p:cNvPr id="7" name="TextBox 6"/>
          <p:cNvSpPr txBox="1"/>
          <p:nvPr/>
        </p:nvSpPr>
        <p:spPr>
          <a:xfrm>
            <a:off x="1822929" y="3776083"/>
            <a:ext cx="1911178" cy="646331"/>
          </a:xfrm>
          <a:prstGeom prst="rect">
            <a:avLst/>
          </a:prstGeom>
          <a:noFill/>
          <a:ln>
            <a:solidFill>
              <a:schemeClr val="tx1"/>
            </a:solidFill>
          </a:ln>
        </p:spPr>
        <p:txBody>
          <a:bodyPr wrap="square" rtlCol="0">
            <a:spAutoFit/>
          </a:bodyPr>
          <a:lstStyle/>
          <a:p>
            <a:r>
              <a:rPr lang="en-GB" dirty="0"/>
              <a:t>Read to and with your child</a:t>
            </a:r>
          </a:p>
        </p:txBody>
      </p:sp>
      <p:sp>
        <p:nvSpPr>
          <p:cNvPr id="8" name="TextBox 7"/>
          <p:cNvSpPr txBox="1"/>
          <p:nvPr/>
        </p:nvSpPr>
        <p:spPr>
          <a:xfrm>
            <a:off x="510746" y="4711697"/>
            <a:ext cx="2001795" cy="646331"/>
          </a:xfrm>
          <a:prstGeom prst="rect">
            <a:avLst/>
          </a:prstGeom>
          <a:noFill/>
          <a:ln>
            <a:solidFill>
              <a:schemeClr val="tx1"/>
            </a:solidFill>
          </a:ln>
        </p:spPr>
        <p:txBody>
          <a:bodyPr wrap="square" rtlCol="0">
            <a:spAutoFit/>
          </a:bodyPr>
          <a:lstStyle/>
          <a:p>
            <a:r>
              <a:rPr lang="en-GB" dirty="0"/>
              <a:t>Encourage wider reading</a:t>
            </a:r>
          </a:p>
        </p:txBody>
      </p:sp>
      <p:sp>
        <p:nvSpPr>
          <p:cNvPr id="9" name="TextBox 8"/>
          <p:cNvSpPr txBox="1"/>
          <p:nvPr/>
        </p:nvSpPr>
        <p:spPr>
          <a:xfrm>
            <a:off x="7684701" y="3544968"/>
            <a:ext cx="2805821" cy="923330"/>
          </a:xfrm>
          <a:prstGeom prst="rect">
            <a:avLst/>
          </a:prstGeom>
          <a:noFill/>
          <a:ln>
            <a:solidFill>
              <a:schemeClr val="tx1"/>
            </a:solidFill>
          </a:ln>
        </p:spPr>
        <p:txBody>
          <a:bodyPr wrap="square" rtlCol="0">
            <a:spAutoFit/>
          </a:bodyPr>
          <a:lstStyle/>
          <a:p>
            <a:r>
              <a:rPr lang="en-GB" dirty="0"/>
              <a:t>Talk about books your child enjoys reading. Ask questions</a:t>
            </a:r>
          </a:p>
        </p:txBody>
      </p:sp>
      <p:sp>
        <p:nvSpPr>
          <p:cNvPr id="10" name="TextBox 9"/>
          <p:cNvSpPr txBox="1"/>
          <p:nvPr/>
        </p:nvSpPr>
        <p:spPr>
          <a:xfrm>
            <a:off x="8674580" y="2582728"/>
            <a:ext cx="2339409" cy="646331"/>
          </a:xfrm>
          <a:prstGeom prst="rect">
            <a:avLst/>
          </a:prstGeom>
          <a:noFill/>
          <a:ln>
            <a:solidFill>
              <a:schemeClr val="tx1"/>
            </a:solidFill>
          </a:ln>
        </p:spPr>
        <p:txBody>
          <a:bodyPr wrap="square" rtlCol="0">
            <a:spAutoFit/>
          </a:bodyPr>
          <a:lstStyle/>
          <a:p>
            <a:r>
              <a:rPr lang="en-GB" dirty="0"/>
              <a:t>Complete Tricky Words practice</a:t>
            </a:r>
          </a:p>
        </p:txBody>
      </p:sp>
      <p:sp>
        <p:nvSpPr>
          <p:cNvPr id="11" name="TextBox 10"/>
          <p:cNvSpPr txBox="1"/>
          <p:nvPr/>
        </p:nvSpPr>
        <p:spPr>
          <a:xfrm>
            <a:off x="8824853" y="4711697"/>
            <a:ext cx="2183027" cy="923330"/>
          </a:xfrm>
          <a:prstGeom prst="rect">
            <a:avLst/>
          </a:prstGeom>
          <a:noFill/>
          <a:ln>
            <a:solidFill>
              <a:schemeClr val="tx1"/>
            </a:solidFill>
          </a:ln>
        </p:spPr>
        <p:txBody>
          <a:bodyPr wrap="square" rtlCol="0">
            <a:spAutoFit/>
          </a:bodyPr>
          <a:lstStyle/>
          <a:p>
            <a:r>
              <a:rPr lang="en-GB" dirty="0"/>
              <a:t>Ensure work done at home is of a good standard</a:t>
            </a:r>
          </a:p>
        </p:txBody>
      </p:sp>
      <p:sp>
        <p:nvSpPr>
          <p:cNvPr id="12" name="TextBox 11"/>
          <p:cNvSpPr txBox="1"/>
          <p:nvPr/>
        </p:nvSpPr>
        <p:spPr>
          <a:xfrm>
            <a:off x="510746" y="5980670"/>
            <a:ext cx="10497133" cy="369332"/>
          </a:xfrm>
          <a:prstGeom prst="rect">
            <a:avLst/>
          </a:prstGeom>
          <a:noFill/>
          <a:ln>
            <a:solidFill>
              <a:schemeClr val="tx1"/>
            </a:solidFill>
          </a:ln>
        </p:spPr>
        <p:txBody>
          <a:bodyPr wrap="square" rtlCol="0">
            <a:spAutoFit/>
          </a:bodyPr>
          <a:lstStyle/>
          <a:p>
            <a:pPr algn="ctr"/>
            <a:r>
              <a:rPr lang="en-GB" dirty="0"/>
              <a:t>CHILDREN MAKE THE MOST PROGRESS WHEN PARENTS SUPPORT THE WORK OF A SCHOOL</a:t>
            </a:r>
          </a:p>
        </p:txBody>
      </p:sp>
    </p:spTree>
    <p:extLst>
      <p:ext uri="{BB962C8B-B14F-4D97-AF65-F5344CB8AC3E}">
        <p14:creationId xmlns:p14="http://schemas.microsoft.com/office/powerpoint/2010/main" val="953509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MATHS</a:t>
            </a:r>
          </a:p>
        </p:txBody>
      </p:sp>
      <p:sp>
        <p:nvSpPr>
          <p:cNvPr id="3" name="Content Placeholder 2"/>
          <p:cNvSpPr>
            <a:spLocks noGrp="1"/>
          </p:cNvSpPr>
          <p:nvPr>
            <p:ph idx="1"/>
          </p:nvPr>
        </p:nvSpPr>
        <p:spPr>
          <a:xfrm>
            <a:off x="597393" y="2391627"/>
            <a:ext cx="11189446" cy="3462764"/>
          </a:xfrm>
        </p:spPr>
        <p:txBody>
          <a:bodyPr>
            <a:noAutofit/>
          </a:bodyPr>
          <a:lstStyle/>
          <a:p>
            <a:r>
              <a:rPr lang="en-US" sz="2400" dirty="0">
                <a:solidFill>
                  <a:schemeClr val="tx1"/>
                </a:solidFill>
              </a:rPr>
              <a:t>Children in Year 1 begin by consolidating their understanding of numbers to 20, then over the year this develops into learning numbers up to 100 and over. The children will gain an understanding of Place Value with tens and ones.</a:t>
            </a:r>
          </a:p>
          <a:p>
            <a:r>
              <a:rPr lang="en-US" sz="2400" dirty="0">
                <a:solidFill>
                  <a:schemeClr val="tx1"/>
                </a:solidFill>
              </a:rPr>
              <a:t>They will learn simple addition and subtraction, and number bonds up to 20. Doubling and halving, plus finding halves and quarters of a quantity. We begin learning about time, measuring minutes and seconds and telling the time to the hour and half past.</a:t>
            </a:r>
          </a:p>
          <a:p>
            <a:r>
              <a:rPr lang="en-US" sz="2400" dirty="0">
                <a:solidFill>
                  <a:schemeClr val="tx1"/>
                </a:solidFill>
              </a:rPr>
              <a:t>The times tables we learn are the 2s, 5s and 10s.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2860337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ENGLISH</a:t>
            </a:r>
          </a:p>
        </p:txBody>
      </p:sp>
      <p:sp>
        <p:nvSpPr>
          <p:cNvPr id="3" name="Content Placeholder 2"/>
          <p:cNvSpPr>
            <a:spLocks noGrp="1"/>
          </p:cNvSpPr>
          <p:nvPr>
            <p:ph idx="1"/>
          </p:nvPr>
        </p:nvSpPr>
        <p:spPr>
          <a:xfrm>
            <a:off x="162420" y="2386359"/>
            <a:ext cx="11695043" cy="4471641"/>
          </a:xfrm>
        </p:spPr>
        <p:txBody>
          <a:bodyPr>
            <a:normAutofit fontScale="47500" lnSpcReduction="20000"/>
          </a:bodyPr>
          <a:lstStyle/>
          <a:p>
            <a:r>
              <a:rPr lang="en-US" sz="4400" dirty="0">
                <a:solidFill>
                  <a:schemeClr val="tx1"/>
                </a:solidFill>
              </a:rPr>
              <a:t>In Year One, the children are learning to write short sentences by following these steps: thinking of what they want to write, then saying the sentence out loud, then using their Phonics to write it down and read it back to themselves.</a:t>
            </a:r>
          </a:p>
          <a:p>
            <a:endParaRPr lang="en-US" sz="4400" dirty="0">
              <a:solidFill>
                <a:schemeClr val="tx1"/>
              </a:solidFill>
            </a:endParaRPr>
          </a:p>
          <a:p>
            <a:r>
              <a:rPr lang="en-US" sz="4400" dirty="0">
                <a:solidFill>
                  <a:schemeClr val="tx1"/>
                </a:solidFill>
              </a:rPr>
              <a:t>Phonics is a huge focus, and we teach it every day. This involves teaching the children all the different sounds in our language and the different ways of spelling them and blending them together to form words. We also teach tricky words that can’t be sounded out.</a:t>
            </a:r>
          </a:p>
          <a:p>
            <a:endParaRPr lang="en-US" sz="4400" dirty="0">
              <a:solidFill>
                <a:schemeClr val="tx1"/>
              </a:solidFill>
            </a:endParaRPr>
          </a:p>
          <a:p>
            <a:r>
              <a:rPr lang="en-US" sz="4400" dirty="0">
                <a:solidFill>
                  <a:schemeClr val="tx1"/>
                </a:solidFill>
              </a:rPr>
              <a:t>Guided reading is part of our daily timetable. In Year One, children are learning how to read and to understand what they are reading. Guided reading is a mix of activities to develop children’s reading skills. </a:t>
            </a:r>
          </a:p>
          <a:p>
            <a:endParaRPr lang="en-US" sz="4400" dirty="0">
              <a:solidFill>
                <a:schemeClr val="tx1"/>
              </a:solidFill>
            </a:endParaRPr>
          </a:p>
          <a:p>
            <a:r>
              <a:rPr lang="en-US" sz="4400" dirty="0">
                <a:solidFill>
                  <a:schemeClr val="tx1"/>
                </a:solidFill>
              </a:rPr>
              <a:t>Children must read every night with an adult.</a:t>
            </a:r>
          </a:p>
          <a:p>
            <a:endParaRPr lang="en-GB"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3626815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R.E.</a:t>
            </a:r>
          </a:p>
        </p:txBody>
      </p:sp>
      <p:sp>
        <p:nvSpPr>
          <p:cNvPr id="3" name="Content Placeholder 2"/>
          <p:cNvSpPr>
            <a:spLocks noGrp="1"/>
          </p:cNvSpPr>
          <p:nvPr>
            <p:ph idx="1"/>
          </p:nvPr>
        </p:nvSpPr>
        <p:spPr>
          <a:xfrm>
            <a:off x="5197367" y="2765033"/>
            <a:ext cx="6370269" cy="3416300"/>
          </a:xfrm>
        </p:spPr>
        <p:txBody>
          <a:bodyPr>
            <a:normAutofit/>
          </a:bodyPr>
          <a:lstStyle/>
          <a:p>
            <a:pPr>
              <a:buSzPct val="100000"/>
              <a:buFont typeface="Wingdings" panose="05000000000000000000" pitchFamily="2" charset="2"/>
              <a:buChar char="Ø"/>
            </a:pPr>
            <a:r>
              <a:rPr lang="en-GB" sz="2400" dirty="0">
                <a:solidFill>
                  <a:schemeClr val="tx1"/>
                </a:solidFill>
              </a:rPr>
              <a:t>In Year One, the children learn a variety of topics including our Church and Parish, Baptism, Christmas, Lent, Pentecost.</a:t>
            </a:r>
          </a:p>
        </p:txBody>
      </p:sp>
      <p:pic>
        <p:nvPicPr>
          <p:cNvPr id="4" name="Picture 3">
            <a:extLst>
              <a:ext uri="{FF2B5EF4-FFF2-40B4-BE49-F238E27FC236}">
                <a16:creationId xmlns:a16="http://schemas.microsoft.com/office/drawing/2014/main" id="{11A73020-DBF7-4EBE-A837-65A6DC724950}"/>
              </a:ext>
            </a:extLst>
          </p:cNvPr>
          <p:cNvPicPr>
            <a:picLocks noChangeAspect="1"/>
          </p:cNvPicPr>
          <p:nvPr/>
        </p:nvPicPr>
        <p:blipFill>
          <a:blip r:embed="rId2"/>
          <a:stretch>
            <a:fillRect/>
          </a:stretch>
        </p:blipFill>
        <p:spPr>
          <a:xfrm>
            <a:off x="348867" y="1676400"/>
            <a:ext cx="4667270" cy="5167060"/>
          </a:xfrm>
          <a:prstGeom prst="rect">
            <a:avLst/>
          </a:prstGeom>
        </p:spPr>
      </p:pic>
    </p:spTree>
    <p:extLst>
      <p:ext uri="{BB962C8B-B14F-4D97-AF65-F5344CB8AC3E}">
        <p14:creationId xmlns:p14="http://schemas.microsoft.com/office/powerpoint/2010/main" val="4237201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SCIENCE</a:t>
            </a:r>
          </a:p>
        </p:txBody>
      </p:sp>
      <p:sp>
        <p:nvSpPr>
          <p:cNvPr id="3" name="Content Placeholder 2"/>
          <p:cNvSpPr>
            <a:spLocks noGrp="1"/>
          </p:cNvSpPr>
          <p:nvPr>
            <p:ph idx="1"/>
          </p:nvPr>
        </p:nvSpPr>
        <p:spPr/>
        <p:txBody>
          <a:bodyPr>
            <a:normAutofit fontScale="92500" lnSpcReduction="20000"/>
          </a:bodyPr>
          <a:lstStyle/>
          <a:p>
            <a:pPr marL="0" indent="0">
              <a:buNone/>
            </a:pPr>
            <a:r>
              <a:rPr lang="en-GB" sz="4000" dirty="0">
                <a:solidFill>
                  <a:schemeClr val="tx1"/>
                </a:solidFill>
              </a:rPr>
              <a:t>In Year One, the following Science topics are covered:</a:t>
            </a:r>
          </a:p>
          <a:p>
            <a:r>
              <a:rPr lang="en-GB" sz="4000" dirty="0">
                <a:solidFill>
                  <a:schemeClr val="tx1"/>
                </a:solidFill>
              </a:rPr>
              <a:t>Human body</a:t>
            </a:r>
          </a:p>
          <a:p>
            <a:r>
              <a:rPr lang="en-GB" sz="4000" dirty="0">
                <a:solidFill>
                  <a:schemeClr val="tx1"/>
                </a:solidFill>
              </a:rPr>
              <a:t>Materials</a:t>
            </a:r>
          </a:p>
          <a:p>
            <a:r>
              <a:rPr lang="en-GB" sz="4000" dirty="0">
                <a:solidFill>
                  <a:schemeClr val="tx1"/>
                </a:solidFill>
              </a:rPr>
              <a:t>Animals</a:t>
            </a:r>
          </a:p>
          <a:p>
            <a:r>
              <a:rPr lang="en-GB" sz="4000" dirty="0">
                <a:solidFill>
                  <a:schemeClr val="tx1"/>
                </a:solidFill>
              </a:rPr>
              <a:t>Plants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14488428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2729</TotalTime>
  <Words>1062</Words>
  <Application>Microsoft Office PowerPoint</Application>
  <PresentationFormat>Widescreen</PresentationFormat>
  <Paragraphs>109</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Century Gothic</vt:lpstr>
      <vt:lpstr>Wingdings</vt:lpstr>
      <vt:lpstr>Wingdings 3</vt:lpstr>
      <vt:lpstr>Ion Boardroom</vt:lpstr>
      <vt:lpstr>YEAR  ONE  INFORMATION  EVENING</vt:lpstr>
      <vt:lpstr>STAFF YOUR CHILD WILL TALK ABOUT</vt:lpstr>
      <vt:lpstr>A DAY IN THE LIFE OF YEAR 1</vt:lpstr>
      <vt:lpstr>HOME LEARNING</vt:lpstr>
      <vt:lpstr>PowerPoint Presentation</vt:lpstr>
      <vt:lpstr>MATHS</vt:lpstr>
      <vt:lpstr>ENGLISH</vt:lpstr>
      <vt:lpstr>R.E.</vt:lpstr>
      <vt:lpstr>SCIENCE</vt:lpstr>
      <vt:lpstr>TOPICS</vt:lpstr>
      <vt:lpstr>PE</vt:lpstr>
      <vt:lpstr>ENRICHMENT</vt:lpstr>
      <vt:lpstr>REWARDS</vt:lpstr>
      <vt:lpstr>MORE INFORMATION</vt:lpstr>
      <vt:lpstr>ATTENDANCE</vt:lpstr>
      <vt:lpstr>WEBSITE</vt:lpstr>
      <vt:lpstr>Online Safety</vt:lpstr>
      <vt:lpstr>Online Safety</vt:lpstr>
      <vt:lpstr>Online Safety</vt:lpstr>
      <vt:lpstr>Online Safety</vt:lpstr>
      <vt:lpstr>PowerPoint Presentation</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at The Cathedral School</dc:title>
  <dc:creator>Kelly Hannah</dc:creator>
  <cp:lastModifiedBy>Corinne Beveridge</cp:lastModifiedBy>
  <cp:revision>105</cp:revision>
  <dcterms:created xsi:type="dcterms:W3CDTF">2016-02-24T12:41:04Z</dcterms:created>
  <dcterms:modified xsi:type="dcterms:W3CDTF">2024-09-08T19:52:34Z</dcterms:modified>
</cp:coreProperties>
</file>