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298" r:id="rId9"/>
    <p:sldId id="301" r:id="rId10"/>
    <p:sldId id="299" r:id="rId11"/>
    <p:sldId id="303" r:id="rId12"/>
    <p:sldId id="289" r:id="rId13"/>
    <p:sldId id="259" r:id="rId14"/>
    <p:sldId id="260" r:id="rId15"/>
    <p:sldId id="284" r:id="rId16"/>
    <p:sldId id="262" r:id="rId17"/>
    <p:sldId id="304" r:id="rId18"/>
    <p:sldId id="305" r:id="rId19"/>
    <p:sldId id="306" r:id="rId20"/>
    <p:sldId id="307" r:id="rId21"/>
    <p:sldId id="308"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73" d="100"/>
          <a:sy n="73"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11/09/2023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t>YEAR  </a:t>
            </a:r>
            <a:r>
              <a:rPr lang="en-GB" dirty="0">
                <a:solidFill>
                  <a:schemeClr val="bg1"/>
                </a:solidFill>
              </a:rPr>
              <a:t>ONE</a:t>
            </a:r>
            <a:r>
              <a:rPr lang="en-GB" dirty="0">
                <a:solidFill>
                  <a:srgbClr val="0070C0"/>
                </a:solidFill>
              </a:rPr>
              <a:t> </a:t>
            </a:r>
            <a:r>
              <a:rPr lang="en-GB" dirty="0"/>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a:t>
            </a:r>
            <a:r>
              <a:rPr lang="en-GB" sz="2400" dirty="0" smtClean="0"/>
              <a:t>2023</a:t>
            </a:r>
            <a:endParaRPr lang="en-GB" sz="2400" dirty="0"/>
          </a:p>
          <a:p>
            <a:endParaRPr lang="en-GB" sz="2400" dirty="0"/>
          </a:p>
          <a:p>
            <a:r>
              <a:rPr lang="en-GB" sz="2400" dirty="0"/>
              <a:t>Unlocking potential together in Faith and love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070" y="1383310"/>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p:txBody>
          <a:bodyPr>
            <a:normAutofit fontScale="85000" lnSpcReduction="20000"/>
          </a:bodyPr>
          <a:lstStyle/>
          <a:p>
            <a:pPr marL="0" indent="0">
              <a:buNone/>
            </a:pPr>
            <a:r>
              <a:rPr lang="en-GB" sz="4000" b="1" dirty="0"/>
              <a:t>Autumn 1 </a:t>
            </a:r>
            <a:r>
              <a:rPr lang="en-GB" sz="4000" dirty="0"/>
              <a:t>– ‘Family Album’</a:t>
            </a:r>
          </a:p>
          <a:p>
            <a:pPr marL="0" indent="0">
              <a:buNone/>
            </a:pPr>
            <a:r>
              <a:rPr lang="en-GB" sz="4000" b="1" dirty="0"/>
              <a:t>Autumn 2 </a:t>
            </a:r>
            <a:r>
              <a:rPr lang="en-GB" sz="4000" dirty="0"/>
              <a:t>– ‘Fire! Fire!’</a:t>
            </a:r>
          </a:p>
          <a:p>
            <a:pPr marL="0" indent="0">
              <a:buNone/>
            </a:pPr>
            <a:r>
              <a:rPr lang="en-GB" sz="4000" b="1" dirty="0"/>
              <a:t>Spring 1 </a:t>
            </a:r>
            <a:r>
              <a:rPr lang="en-GB" sz="4000" dirty="0"/>
              <a:t>– ‘Penguins, Pigs and Possums’</a:t>
            </a:r>
          </a:p>
          <a:p>
            <a:pPr marL="0" indent="0">
              <a:buNone/>
            </a:pPr>
            <a:r>
              <a:rPr lang="en-GB" sz="4000" b="1" dirty="0"/>
              <a:t>Spring 2 </a:t>
            </a:r>
            <a:r>
              <a:rPr lang="en-GB" sz="4000" dirty="0"/>
              <a:t>– ‘Growth and Green Fingers’</a:t>
            </a:r>
          </a:p>
          <a:p>
            <a:pPr marL="0" indent="0">
              <a:buNone/>
            </a:pPr>
            <a:r>
              <a:rPr lang="en-GB" sz="4000" b="1" dirty="0"/>
              <a:t>Summer 1 </a:t>
            </a:r>
            <a:r>
              <a:rPr lang="en-GB" sz="4000" dirty="0"/>
              <a:t>– ‘The Great Outdoors’</a:t>
            </a:r>
          </a:p>
          <a:p>
            <a:pPr marL="0" indent="0">
              <a:buNone/>
            </a:pPr>
            <a:r>
              <a:rPr lang="en-GB" sz="4000" b="1" dirty="0"/>
              <a:t>Summer 2 </a:t>
            </a:r>
            <a:r>
              <a:rPr lang="en-GB" sz="4000" dirty="0"/>
              <a:t>– ‘Robots’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smtClean="0"/>
              <a:t>Thursdays</a:t>
            </a:r>
            <a:endParaRPr lang="en-GB" sz="2400" dirty="0"/>
          </a:p>
          <a:p>
            <a:r>
              <a:rPr lang="en-GB" sz="2400" dirty="0"/>
              <a:t>PE kit is needed for every lesson. If no kit, </a:t>
            </a:r>
            <a:r>
              <a:rPr lang="en-GB" sz="2400" dirty="0" smtClean="0"/>
              <a:t>your child will have to sit out of PE. </a:t>
            </a:r>
          </a:p>
          <a:p>
            <a:r>
              <a:rPr lang="en-GB" sz="2400" dirty="0" smtClean="0"/>
              <a:t>Earrings </a:t>
            </a:r>
            <a:r>
              <a:rPr lang="en-GB" sz="2400" dirty="0"/>
              <a:t>need </a:t>
            </a:r>
            <a:r>
              <a:rPr lang="en-GB" sz="2400" dirty="0" smtClean="0"/>
              <a:t>to be either taken out or have plasters </a:t>
            </a:r>
            <a:r>
              <a:rPr lang="en-GB" sz="2400" dirty="0" smtClean="0"/>
              <a:t>on.</a:t>
            </a:r>
            <a:endParaRPr lang="en-GB" sz="2400" dirty="0"/>
          </a:p>
          <a:p>
            <a:r>
              <a:rPr lang="en-GB" sz="2400" dirty="0"/>
              <a:t>HAIR – hair that is shoulder length or longer should always be tied up.</a:t>
            </a:r>
          </a:p>
          <a:p>
            <a:r>
              <a:rPr lang="en-GB" sz="2400" dirty="0"/>
              <a:t>INHALERS – if your child needs an inhaler, please ensure they have a labelled, in-date inhaler in school at all times</a:t>
            </a:r>
            <a:r>
              <a:rPr lang="en-GB" sz="2400" dirty="0" smtClean="0"/>
              <a:t>.</a:t>
            </a:r>
          </a:p>
          <a:p>
            <a:r>
              <a:rPr lang="en-GB" sz="2400" dirty="0" smtClean="0"/>
              <a:t>Please label your child’s kit!</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r>
              <a:rPr lang="en-GB" sz="2800" dirty="0" smtClean="0"/>
              <a:t>:</a:t>
            </a:r>
            <a:endParaRPr lang="en-GB" sz="2800" dirty="0"/>
          </a:p>
          <a:p>
            <a:r>
              <a:rPr lang="en-GB" sz="2800" dirty="0" smtClean="0"/>
              <a:t>Trip to </a:t>
            </a:r>
            <a:r>
              <a:rPr lang="en-GB" sz="2800" b="1" dirty="0" smtClean="0"/>
              <a:t>Judges </a:t>
            </a:r>
            <a:r>
              <a:rPr lang="en-GB" sz="2800" b="1" dirty="0" smtClean="0"/>
              <a:t>Lodgings Cottage and Schoolroom </a:t>
            </a:r>
            <a:r>
              <a:rPr lang="en-GB" sz="2800" dirty="0" smtClean="0"/>
              <a:t>in </a:t>
            </a:r>
            <a:r>
              <a:rPr lang="en-GB" sz="2800" b="1" dirty="0" smtClean="0"/>
              <a:t>Autumn </a:t>
            </a:r>
            <a:r>
              <a:rPr lang="en-GB" sz="2800" b="1" dirty="0" smtClean="0"/>
              <a:t>1</a:t>
            </a:r>
            <a:r>
              <a:rPr lang="en-GB" sz="2800" dirty="0" smtClean="0"/>
              <a:t>.</a:t>
            </a:r>
          </a:p>
          <a:p>
            <a:r>
              <a:rPr lang="en-GB" sz="2800" dirty="0" smtClean="0"/>
              <a:t>Visitors </a:t>
            </a:r>
            <a:r>
              <a:rPr lang="en-GB" sz="2800" dirty="0" smtClean="0"/>
              <a:t>about the </a:t>
            </a:r>
            <a:r>
              <a:rPr lang="en-GB" sz="2800" b="1" dirty="0" smtClean="0"/>
              <a:t>Great Fire of London </a:t>
            </a:r>
            <a:r>
              <a:rPr lang="en-GB" sz="2800" dirty="0" smtClean="0"/>
              <a:t>in </a:t>
            </a:r>
            <a:r>
              <a:rPr lang="en-GB" sz="2800" b="1" dirty="0" smtClean="0"/>
              <a:t>Autumn 2</a:t>
            </a:r>
            <a:r>
              <a:rPr lang="en-GB" sz="2800" dirty="0" smtClean="0"/>
              <a:t>.</a:t>
            </a:r>
            <a:endParaRPr lang="en-GB" sz="2800" b="1" dirty="0" smtClean="0"/>
          </a:p>
          <a:p>
            <a:r>
              <a:rPr lang="en-GB" sz="2800" b="1" dirty="0"/>
              <a:t>Spring</a:t>
            </a:r>
            <a:r>
              <a:rPr lang="en-GB" sz="2800" dirty="0"/>
              <a:t> term visit to </a:t>
            </a:r>
            <a:r>
              <a:rPr lang="en-GB" sz="2800" b="1" dirty="0"/>
              <a:t>Lakeland Oasis Zoo</a:t>
            </a:r>
            <a:r>
              <a:rPr lang="en-GB" sz="2800" b="1" dirty="0" smtClean="0"/>
              <a:t>.</a:t>
            </a:r>
            <a:endParaRPr lang="en-GB" sz="2800" b="1" dirty="0"/>
          </a:p>
          <a:p>
            <a:r>
              <a:rPr lang="en-GB" sz="2800" dirty="0" smtClean="0"/>
              <a:t>Local area </a:t>
            </a:r>
            <a:r>
              <a:rPr lang="en-GB" sz="2800" dirty="0" smtClean="0"/>
              <a:t>hunt for </a:t>
            </a:r>
            <a:r>
              <a:rPr lang="en-GB" sz="2800" b="1" dirty="0" smtClean="0"/>
              <a:t>Plants</a:t>
            </a:r>
            <a:r>
              <a:rPr lang="en-GB" sz="2800" dirty="0" smtClean="0"/>
              <a:t> </a:t>
            </a:r>
            <a:r>
              <a:rPr lang="en-GB" sz="2800" dirty="0" smtClean="0"/>
              <a:t>in </a:t>
            </a:r>
            <a:r>
              <a:rPr lang="en-GB" sz="2800" b="1" dirty="0" smtClean="0"/>
              <a:t>Spring 2</a:t>
            </a:r>
            <a:r>
              <a:rPr lang="en-GB" sz="2800" dirty="0" smtClean="0"/>
              <a:t>.</a:t>
            </a:r>
            <a:endParaRPr lang="en-GB" sz="2800" dirty="0"/>
          </a:p>
          <a:p>
            <a:r>
              <a:rPr lang="en-GB" sz="2800" b="1" dirty="0" smtClean="0"/>
              <a:t>Summer </a:t>
            </a:r>
            <a:r>
              <a:rPr lang="en-GB" sz="2800" dirty="0" smtClean="0"/>
              <a:t>term walk to </a:t>
            </a:r>
            <a:r>
              <a:rPr lang="en-GB" sz="2800" b="1" dirty="0"/>
              <a:t>Williamson </a:t>
            </a:r>
            <a:r>
              <a:rPr lang="en-GB" sz="2800" b="1" dirty="0" smtClean="0"/>
              <a:t>Park</a:t>
            </a:r>
            <a:endParaRPr lang="en-GB" sz="2800" b="1" dirty="0"/>
          </a:p>
          <a:p>
            <a:r>
              <a:rPr lang="en-GB" sz="2800" dirty="0" smtClean="0"/>
              <a:t>Visiting the </a:t>
            </a:r>
            <a:r>
              <a:rPr lang="en-GB" sz="2800" b="1" dirty="0" smtClean="0"/>
              <a:t>Toy Museum at </a:t>
            </a:r>
            <a:r>
              <a:rPr lang="en-GB" sz="2800" b="1" dirty="0"/>
              <a:t>Judges Lodgings </a:t>
            </a:r>
            <a:r>
              <a:rPr lang="en-GB" sz="2800" dirty="0"/>
              <a:t>in </a:t>
            </a:r>
            <a:r>
              <a:rPr lang="en-GB" sz="2800" b="1" dirty="0"/>
              <a:t>Summer</a:t>
            </a:r>
            <a:r>
              <a:rPr lang="en-GB" sz="2800" dirty="0"/>
              <a:t> </a:t>
            </a:r>
            <a:r>
              <a:rPr lang="en-GB" sz="2800" dirty="0" smtClean="0"/>
              <a:t>2.</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REWARDS</a:t>
            </a:r>
            <a:endParaRPr lang="en-GB" dirty="0"/>
          </a:p>
        </p:txBody>
      </p:sp>
      <p:sp>
        <p:nvSpPr>
          <p:cNvPr id="3" name="Content Placeholder 2"/>
          <p:cNvSpPr>
            <a:spLocks noGrp="1"/>
          </p:cNvSpPr>
          <p:nvPr>
            <p:ph sz="half" idx="1"/>
          </p:nvPr>
        </p:nvSpPr>
        <p:spPr>
          <a:xfrm>
            <a:off x="225817" y="2331309"/>
            <a:ext cx="2272056" cy="3416301"/>
          </a:xfrm>
        </p:spPr>
        <p:txBody>
          <a:bodyPr>
            <a:normAutofit/>
          </a:bodyPr>
          <a:lstStyle/>
          <a:p>
            <a:r>
              <a:rPr lang="en-GB" dirty="0"/>
              <a:t>WHOLE SCHOOL </a:t>
            </a:r>
            <a:r>
              <a:rPr lang="en-GB" dirty="0" smtClean="0"/>
              <a:t>– Star of the Week </a:t>
            </a:r>
            <a:r>
              <a:rPr lang="en-GB" dirty="0"/>
              <a:t>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TextBox 4"/>
          <p:cNvSpPr txBox="1"/>
          <p:nvPr/>
        </p:nvSpPr>
        <p:spPr>
          <a:xfrm>
            <a:off x="4456090" y="2987899"/>
            <a:ext cx="6035501" cy="369332"/>
          </a:xfrm>
          <a:prstGeom prst="rect">
            <a:avLst/>
          </a:prstGeom>
          <a:noFill/>
        </p:spPr>
        <p:txBody>
          <a:bodyPr wrap="square" rtlCol="0">
            <a:spAutoFit/>
          </a:bodyPr>
          <a:lstStyle/>
          <a:p>
            <a:r>
              <a:rPr lang="en-GB" dirty="0">
                <a:solidFill>
                  <a:srgbClr val="0070C0"/>
                </a:solidFill>
              </a:rPr>
              <a:t>INSERT KEYS TABLE</a:t>
            </a:r>
          </a:p>
        </p:txBody>
      </p:sp>
      <p:pic>
        <p:nvPicPr>
          <p:cNvPr id="4" name="Picture 3">
            <a:extLst>
              <a:ext uri="{FF2B5EF4-FFF2-40B4-BE49-F238E27FC236}">
                <a16:creationId xmlns:a16="http://schemas.microsoft.com/office/drawing/2014/main" id="{09330ED4-D535-4479-BD4E-1E20041A71F4}"/>
              </a:ext>
            </a:extLst>
          </p:cNvPr>
          <p:cNvPicPr>
            <a:picLocks noChangeAspect="1"/>
          </p:cNvPicPr>
          <p:nvPr/>
        </p:nvPicPr>
        <p:blipFill>
          <a:blip r:embed="rId3"/>
          <a:stretch>
            <a:fillRect/>
          </a:stretch>
        </p:blipFill>
        <p:spPr>
          <a:xfrm>
            <a:off x="3934268" y="2226806"/>
            <a:ext cx="7652486" cy="4546476"/>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smtClean="0"/>
              <a:t>Half </a:t>
            </a:r>
            <a:r>
              <a:rPr lang="en-GB" sz="2800" dirty="0"/>
              <a:t>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a:t>Regularly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a:t>
            </a:r>
            <a:endParaRPr lang="en-GB" dirty="0"/>
          </a:p>
        </p:txBody>
      </p:sp>
      <p:pic>
        <p:nvPicPr>
          <p:cNvPr id="11" name="Picture 10"/>
          <p:cNvPicPr>
            <a:picLocks noChangeAspect="1"/>
          </p:cNvPicPr>
          <p:nvPr/>
        </p:nvPicPr>
        <p:blipFill>
          <a:blip r:embed="rId2"/>
          <a:stretch>
            <a:fillRect/>
          </a:stretch>
        </p:blipFill>
        <p:spPr>
          <a:xfrm>
            <a:off x="805494" y="2791469"/>
            <a:ext cx="4080015" cy="38296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sp>
        <p:nvSpPr>
          <p:cNvPr id="14" name="Rectangle 13"/>
          <p:cNvSpPr/>
          <p:nvPr/>
        </p:nvSpPr>
        <p:spPr>
          <a:xfrm>
            <a:off x="5451565" y="2791469"/>
            <a:ext cx="6096000" cy="2616101"/>
          </a:xfrm>
          <a:prstGeom prst="rect">
            <a:avLst/>
          </a:prstGeom>
        </p:spPr>
        <p:txBody>
          <a:bodyPr>
            <a:spAutoFit/>
          </a:bodyPr>
          <a:lstStyle/>
          <a:p>
            <a:pPr fontAlgn="base"/>
            <a:r>
              <a:rPr lang="en-GB" sz="2800" b="1" dirty="0">
                <a:solidFill>
                  <a:srgbClr val="000000"/>
                </a:solidFill>
                <a:latin typeface="Arial" panose="020B0604020202020204" pitchFamily="34" charset="0"/>
              </a:rPr>
              <a:t>Why?</a:t>
            </a:r>
            <a:r>
              <a:rPr lang="en-US" sz="2800" dirty="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a:p>
            <a:pPr fontAlgn="base"/>
            <a:r>
              <a:rPr lang="en-GB" sz="2800" dirty="0">
                <a:solidFill>
                  <a:srgbClr val="000000"/>
                </a:solidFill>
                <a:latin typeface="Arial" panose="020B0604020202020204" pitchFamily="34" charset="0"/>
              </a:rPr>
              <a:t>​</a:t>
            </a:r>
            <a:endParaRPr lang="en-GB" dirty="0">
              <a:solidFill>
                <a:srgbClr val="000000"/>
              </a:solidFill>
              <a:latin typeface="Arial" panose="020B0604020202020204" pitchFamily="34" charset="0"/>
            </a:endParaRPr>
          </a:p>
          <a:p>
            <a:pPr fontAlgn="base">
              <a:buFont typeface="Arial" panose="020B0604020202020204" pitchFamily="34" charset="0"/>
              <a:buChar char="•"/>
            </a:pPr>
            <a:r>
              <a:rPr lang="en-GB" dirty="0">
                <a:solidFill>
                  <a:srgbClr val="000000"/>
                </a:solidFill>
                <a:latin typeface="Century Gothic" panose="020B0502020202020204" pitchFamily="34" charset="0"/>
              </a:rPr>
              <a:t>KCSIE 2023 is a complete statutory guide that all schools must comply with</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endParaRPr lang="en-GB" dirty="0">
              <a:solidFill>
                <a:srgbClr val="000000"/>
              </a:solidFill>
              <a:latin typeface="Arial" panose="020B0604020202020204" pitchFamily="34" charset="0"/>
            </a:endParaRPr>
          </a:p>
          <a:p>
            <a:pPr fontAlgn="base">
              <a:buFont typeface="Arial" panose="020B0604020202020204" pitchFamily="34" charset="0"/>
              <a:buChar char="•"/>
            </a:pPr>
            <a:r>
              <a:rPr lang="en-GB" dirty="0">
                <a:solidFill>
                  <a:srgbClr val="000000"/>
                </a:solidFill>
                <a:latin typeface="Century Gothic" panose="020B0502020202020204" pitchFamily="34" charset="0"/>
              </a:rPr>
              <a:t>Part One and Annex B clearly outlines how schools have a statutory responsibility to keep children safe online in </a:t>
            </a:r>
            <a:r>
              <a:rPr lang="en-GB" b="1" i="1" dirty="0">
                <a:solidFill>
                  <a:srgbClr val="000000"/>
                </a:solidFill>
                <a:latin typeface="Century Gothic" panose="020B0502020202020204" pitchFamily="34" charset="0"/>
              </a:rPr>
              <a:t>or </a:t>
            </a:r>
            <a:r>
              <a:rPr lang="en-GB" dirty="0">
                <a:solidFill>
                  <a:srgbClr val="000000"/>
                </a:solidFill>
                <a:latin typeface="Century Gothic" panose="020B0502020202020204" pitchFamily="34" charset="0"/>
              </a:rPr>
              <a:t>out of school</a:t>
            </a:r>
            <a:r>
              <a:rPr lang="en-US" dirty="0">
                <a:solidFill>
                  <a:srgbClr val="000000"/>
                </a:solidFill>
                <a:latin typeface="Century Gothic" panose="020B0502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90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5" name="Picture 4"/>
          <p:cNvPicPr>
            <a:picLocks noChangeAspect="1"/>
          </p:cNvPicPr>
          <p:nvPr/>
        </p:nvPicPr>
        <p:blipFill>
          <a:blip r:embed="rId3"/>
          <a:stretch>
            <a:fillRect/>
          </a:stretch>
        </p:blipFill>
        <p:spPr>
          <a:xfrm>
            <a:off x="97791" y="2780934"/>
            <a:ext cx="11997174" cy="2130699"/>
          </a:xfrm>
          <a:prstGeom prst="rect">
            <a:avLst/>
          </a:prstGeom>
        </p:spPr>
      </p:pic>
    </p:spTree>
    <p:extLst>
      <p:ext uri="{BB962C8B-B14F-4D97-AF65-F5344CB8AC3E}">
        <p14:creationId xmlns:p14="http://schemas.microsoft.com/office/powerpoint/2010/main" val="414940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4" name="Picture 3"/>
          <p:cNvPicPr>
            <a:picLocks noChangeAspect="1"/>
          </p:cNvPicPr>
          <p:nvPr/>
        </p:nvPicPr>
        <p:blipFill>
          <a:blip r:embed="rId3"/>
          <a:stretch>
            <a:fillRect/>
          </a:stretch>
        </p:blipFill>
        <p:spPr>
          <a:xfrm>
            <a:off x="1840323" y="1889699"/>
            <a:ext cx="8076044" cy="4732562"/>
          </a:xfrm>
          <a:prstGeom prst="rect">
            <a:avLst/>
          </a:prstGeom>
        </p:spPr>
      </p:pic>
    </p:spTree>
    <p:extLst>
      <p:ext uri="{BB962C8B-B14F-4D97-AF65-F5344CB8AC3E}">
        <p14:creationId xmlns:p14="http://schemas.microsoft.com/office/powerpoint/2010/main" val="179016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470223" y="3858982"/>
            <a:ext cx="10848807" cy="1200329"/>
          </a:xfrm>
          <a:prstGeom prst="rect">
            <a:avLst/>
          </a:prstGeom>
          <a:noFill/>
        </p:spPr>
        <p:txBody>
          <a:bodyPr wrap="square" rtlCol="0">
            <a:spAutoFit/>
          </a:bodyPr>
          <a:lstStyle/>
          <a:p>
            <a:pPr algn="ctr"/>
            <a:endParaRPr lang="en-GB" dirty="0"/>
          </a:p>
          <a:p>
            <a:pPr algn="ctr"/>
            <a:endParaRPr lang="en-GB" dirty="0"/>
          </a:p>
          <a:p>
            <a:pPr algn="ctr"/>
            <a:endParaRPr lang="en-GB" dirty="0"/>
          </a:p>
          <a:p>
            <a:r>
              <a:rPr lang="en-GB" dirty="0" smtClean="0"/>
              <a:t>   Miss </a:t>
            </a:r>
            <a:r>
              <a:rPr lang="en-GB" dirty="0"/>
              <a:t>Whitaker         </a:t>
            </a:r>
            <a:r>
              <a:rPr lang="en-GB" dirty="0" smtClean="0"/>
              <a:t>            Mr Marshall                                                   Miss McShane</a:t>
            </a:r>
            <a:endParaRPr lang="en-GB" dirty="0"/>
          </a:p>
        </p:txBody>
      </p:sp>
      <p:pic>
        <p:nvPicPr>
          <p:cNvPr id="7" name="Picture 2" descr="https://files.schudio.com/cathedralprimaryschool/imagecache/170x170c/people/Miss_Whitaker20.jpg">
            <a:extLst>
              <a:ext uri="{FF2B5EF4-FFF2-40B4-BE49-F238E27FC236}">
                <a16:creationId xmlns:a16="http://schemas.microsoft.com/office/drawing/2014/main" id="{C1762726-5276-4192-A6DB-FC76EFD4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49" y="2839897"/>
            <a:ext cx="16192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iss McS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604" y="2839897"/>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r Marsh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789" y="2839897"/>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3" name="Picture 2"/>
          <p:cNvPicPr>
            <a:picLocks noChangeAspect="1"/>
          </p:cNvPicPr>
          <p:nvPr/>
        </p:nvPicPr>
        <p:blipFill>
          <a:blip r:embed="rId3"/>
          <a:stretch>
            <a:fillRect/>
          </a:stretch>
        </p:blipFill>
        <p:spPr>
          <a:xfrm>
            <a:off x="2189600" y="2331384"/>
            <a:ext cx="7726767" cy="4294245"/>
          </a:xfrm>
          <a:prstGeom prst="rect">
            <a:avLst/>
          </a:prstGeom>
        </p:spPr>
      </p:pic>
    </p:spTree>
    <p:extLst>
      <p:ext uri="{BB962C8B-B14F-4D97-AF65-F5344CB8AC3E}">
        <p14:creationId xmlns:p14="http://schemas.microsoft.com/office/powerpoint/2010/main" val="94868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5" name="Picture 4"/>
          <p:cNvPicPr>
            <a:picLocks noChangeAspect="1"/>
          </p:cNvPicPr>
          <p:nvPr/>
        </p:nvPicPr>
        <p:blipFill>
          <a:blip r:embed="rId3"/>
          <a:stretch>
            <a:fillRect/>
          </a:stretch>
        </p:blipFill>
        <p:spPr>
          <a:xfrm>
            <a:off x="1154954" y="107274"/>
            <a:ext cx="8783120" cy="6643450"/>
          </a:xfrm>
          <a:prstGeom prst="rect">
            <a:avLst/>
          </a:prstGeom>
        </p:spPr>
      </p:pic>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259299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t>h.whitaker@cathedral.lancs.sch.uk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4" name="Picture 3"/>
          <p:cNvPicPr>
            <a:picLocks noChangeAspect="1"/>
          </p:cNvPicPr>
          <p:nvPr/>
        </p:nvPicPr>
        <p:blipFill>
          <a:blip r:embed="rId3"/>
          <a:stretch>
            <a:fillRect/>
          </a:stretch>
        </p:blipFill>
        <p:spPr>
          <a:xfrm>
            <a:off x="1243775" y="1567724"/>
            <a:ext cx="8960204" cy="5290276"/>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849732"/>
            <a:ext cx="9817846" cy="3170068"/>
          </a:xfrm>
        </p:spPr>
        <p:txBody>
          <a:bodyPr>
            <a:noAutofit/>
          </a:bodyPr>
          <a:lstStyle/>
          <a:p>
            <a:r>
              <a:rPr lang="en-GB" sz="2400" dirty="0"/>
              <a:t>Daily reading – record/initial in reading </a:t>
            </a:r>
            <a:r>
              <a:rPr lang="en-GB" sz="2400" dirty="0" smtClean="0"/>
              <a:t>record. Read </a:t>
            </a:r>
            <a:r>
              <a:rPr lang="en-GB" sz="2400" dirty="0"/>
              <a:t>books 3 times -  the first </a:t>
            </a:r>
            <a:r>
              <a:rPr lang="en-GB" sz="2400" dirty="0" smtClean="0"/>
              <a:t>‘read’ </a:t>
            </a:r>
            <a:r>
              <a:rPr lang="en-GB" sz="2400" dirty="0"/>
              <a:t>is only looking at the pictures and discussing them</a:t>
            </a:r>
            <a:r>
              <a:rPr lang="en-GB" sz="2400" dirty="0" smtClean="0"/>
              <a:t>. The second read is for decoding. The third read is for fluency and comprehension. You don’t have to read the whole book or a ‘whole read’ in one night, but please write in the record where you are up to.</a:t>
            </a:r>
            <a:endParaRPr lang="en-GB" sz="2400" dirty="0"/>
          </a:p>
          <a:p>
            <a:r>
              <a:rPr lang="en-GB" sz="2400" dirty="0" smtClean="0"/>
              <a:t>Tricky Words book – we will regularly test your child on whether they can read and spell the words in their book. If they can, then they will receive the next set to learn. Please help your child to learn them at home!</a:t>
            </a:r>
            <a:endParaRPr lang="en-GB" sz="24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Complete </a:t>
            </a:r>
            <a:r>
              <a:rPr lang="en-GB" dirty="0" smtClean="0"/>
              <a:t>Tricky Words practice</a:t>
            </a:r>
            <a:endParaRPr lang="en-GB" dirty="0"/>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r>
              <a:rPr lang="en-US" sz="2400" dirty="0">
                <a:solidFill>
                  <a:schemeClr val="tx1"/>
                </a:solidFill>
              </a:rPr>
              <a:t>Children in Year 1 begin by consolidating their understanding of numbers to 20, then over the year this develops into learning numbers up to 100 and over. The children will gain an understanding of Place Value with tens and ones.</a:t>
            </a:r>
          </a:p>
          <a:p>
            <a:r>
              <a:rPr lang="en-US" sz="2400" dirty="0">
                <a:solidFill>
                  <a:schemeClr val="tx1"/>
                </a:solidFill>
              </a:rPr>
              <a:t>They will learn simple addition and subtraction, and number bonds up to 20. Doubling and halving, plus finding </a:t>
            </a:r>
            <a:r>
              <a:rPr lang="en-US" sz="2400" dirty="0" smtClean="0">
                <a:solidFill>
                  <a:schemeClr val="tx1"/>
                </a:solidFill>
              </a:rPr>
              <a:t>halves and quarters </a:t>
            </a:r>
            <a:r>
              <a:rPr lang="en-US" sz="2400" dirty="0">
                <a:solidFill>
                  <a:schemeClr val="tx1"/>
                </a:solidFill>
              </a:rPr>
              <a:t>of a quantity. We begin learning about time, measuring minutes and seconds and telling the time to the hour and half past.</a:t>
            </a:r>
          </a:p>
          <a:p>
            <a:r>
              <a:rPr lang="en-US" sz="2400" dirty="0">
                <a:solidFill>
                  <a:schemeClr val="tx1"/>
                </a:solidFill>
              </a:rPr>
              <a:t>The times tables we learn are the 2s, 5s and 10s.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47500" lnSpcReduction="20000"/>
          </a:bodyPr>
          <a:lstStyle/>
          <a:p>
            <a:r>
              <a:rPr lang="en-US" sz="4400" dirty="0">
                <a:solidFill>
                  <a:schemeClr val="tx1"/>
                </a:solidFill>
              </a:rPr>
              <a:t>In Year One, the children are learning to write short sentences by following these steps: thinking of what they want to </a:t>
            </a:r>
            <a:r>
              <a:rPr lang="en-US" sz="4400" dirty="0" smtClean="0">
                <a:solidFill>
                  <a:schemeClr val="tx1"/>
                </a:solidFill>
              </a:rPr>
              <a:t>write, then saying the sentence </a:t>
            </a:r>
            <a:r>
              <a:rPr lang="en-US" sz="4400" dirty="0" smtClean="0">
                <a:solidFill>
                  <a:schemeClr val="tx1"/>
                </a:solidFill>
              </a:rPr>
              <a:t>out loud, </a:t>
            </a:r>
            <a:r>
              <a:rPr lang="en-US" sz="4400" dirty="0">
                <a:solidFill>
                  <a:schemeClr val="tx1"/>
                </a:solidFill>
              </a:rPr>
              <a:t>then using their Phonics to write it down and read it back to themselves.</a:t>
            </a:r>
          </a:p>
          <a:p>
            <a:endParaRPr lang="en-US" sz="4400" dirty="0">
              <a:solidFill>
                <a:schemeClr val="tx1"/>
              </a:solidFill>
            </a:endParaRPr>
          </a:p>
          <a:p>
            <a:r>
              <a:rPr lang="en-US" sz="4400" dirty="0">
                <a:solidFill>
                  <a:schemeClr val="tx1"/>
                </a:solidFill>
              </a:rPr>
              <a:t>Phonics is a huge focus, and we teach it every day. This involves teaching the children all the different sounds in our language and the different ways of spelling them and blending them together to form words. We also teach tricky words that can’t be sounded out.</a:t>
            </a:r>
          </a:p>
          <a:p>
            <a:endParaRPr lang="en-US" sz="4400" dirty="0">
              <a:solidFill>
                <a:schemeClr val="tx1"/>
              </a:solidFill>
            </a:endParaRPr>
          </a:p>
          <a:p>
            <a:r>
              <a:rPr lang="en-US" sz="4400" dirty="0">
                <a:solidFill>
                  <a:schemeClr val="tx1"/>
                </a:solidFill>
              </a:rPr>
              <a:t>Guided reading is part of our daily timetable. In Year One, children are learning how to read and to understand what they are reading. Guided reading is a mix of activities to develop children’s reading skills. </a:t>
            </a:r>
          </a:p>
          <a:p>
            <a:endParaRPr lang="en-US" sz="4400" dirty="0">
              <a:solidFill>
                <a:schemeClr val="tx1"/>
              </a:solidFill>
            </a:endParaRPr>
          </a:p>
          <a:p>
            <a:r>
              <a:rPr lang="en-US" sz="4400" dirty="0">
                <a:solidFill>
                  <a:schemeClr val="tx1"/>
                </a:solidFill>
              </a:rPr>
              <a:t>Children must read every night with an adult.</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a:t>
            </a:r>
          </a:p>
        </p:txBody>
      </p:sp>
      <p:sp>
        <p:nvSpPr>
          <p:cNvPr id="3" name="Content Placeholder 2"/>
          <p:cNvSpPr>
            <a:spLocks noGrp="1"/>
          </p:cNvSpPr>
          <p:nvPr>
            <p:ph idx="1"/>
          </p:nvPr>
        </p:nvSpPr>
        <p:spPr>
          <a:xfrm>
            <a:off x="5197367" y="2765033"/>
            <a:ext cx="6370269" cy="3416300"/>
          </a:xfrm>
        </p:spPr>
        <p:txBody>
          <a:bodyPr>
            <a:normAutofit/>
          </a:bodyPr>
          <a:lstStyle/>
          <a:p>
            <a:pPr>
              <a:buSzPct val="100000"/>
              <a:buFont typeface="Wingdings" panose="05000000000000000000" pitchFamily="2" charset="2"/>
              <a:buChar char="Ø"/>
            </a:pPr>
            <a:r>
              <a:rPr lang="en-GB" sz="2400" dirty="0">
                <a:solidFill>
                  <a:schemeClr val="tx1"/>
                </a:solidFill>
              </a:rPr>
              <a:t>In Year One, the children learn a variety of topics including our Church and Parish, Baptism, Christmas, Lent, Pentecost.</a:t>
            </a:r>
          </a:p>
        </p:txBody>
      </p:sp>
      <p:pic>
        <p:nvPicPr>
          <p:cNvPr id="4" name="Picture 3">
            <a:extLst>
              <a:ext uri="{FF2B5EF4-FFF2-40B4-BE49-F238E27FC236}">
                <a16:creationId xmlns:a16="http://schemas.microsoft.com/office/drawing/2014/main" id="{11A73020-DBF7-4EBE-A837-65A6DC724950}"/>
              </a:ext>
            </a:extLst>
          </p:cNvPr>
          <p:cNvPicPr>
            <a:picLocks noChangeAspect="1"/>
          </p:cNvPicPr>
          <p:nvPr/>
        </p:nvPicPr>
        <p:blipFill>
          <a:blip r:embed="rId2"/>
          <a:stretch>
            <a:fillRect/>
          </a:stretch>
        </p:blipFill>
        <p:spPr>
          <a:xfrm>
            <a:off x="348867" y="1676400"/>
            <a:ext cx="4667270" cy="5167060"/>
          </a:xfrm>
          <a:prstGeom prst="rect">
            <a:avLst/>
          </a:prstGeom>
        </p:spPr>
      </p:pic>
    </p:spTree>
    <p:extLst>
      <p:ext uri="{BB962C8B-B14F-4D97-AF65-F5344CB8AC3E}">
        <p14:creationId xmlns:p14="http://schemas.microsoft.com/office/powerpoint/2010/main" val="423720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p:txBody>
          <a:bodyPr>
            <a:normAutofit fontScale="92500" lnSpcReduction="20000"/>
          </a:bodyPr>
          <a:lstStyle/>
          <a:p>
            <a:pPr marL="0" indent="0">
              <a:buNone/>
            </a:pPr>
            <a:r>
              <a:rPr lang="en-GB" sz="4000" dirty="0">
                <a:solidFill>
                  <a:schemeClr val="tx1"/>
                </a:solidFill>
              </a:rPr>
              <a:t>In Year One, the following Science topics are covered:</a:t>
            </a:r>
          </a:p>
          <a:p>
            <a:r>
              <a:rPr lang="en-GB" sz="4000" dirty="0">
                <a:solidFill>
                  <a:schemeClr val="tx1"/>
                </a:solidFill>
              </a:rPr>
              <a:t>Human body</a:t>
            </a:r>
          </a:p>
          <a:p>
            <a:r>
              <a:rPr lang="en-GB" sz="4000" dirty="0">
                <a:solidFill>
                  <a:schemeClr val="tx1"/>
                </a:solidFill>
              </a:rPr>
              <a:t>Materials</a:t>
            </a:r>
          </a:p>
          <a:p>
            <a:r>
              <a:rPr lang="en-GB" sz="4000" dirty="0">
                <a:solidFill>
                  <a:schemeClr val="tx1"/>
                </a:solidFill>
              </a:rPr>
              <a:t>Animals</a:t>
            </a:r>
          </a:p>
          <a:p>
            <a:r>
              <a:rPr lang="en-GB" sz="4000" dirty="0">
                <a:solidFill>
                  <a:schemeClr val="tx1"/>
                </a:solidFill>
              </a:rPr>
              <a:t>Plants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2721</TotalTime>
  <Words>989</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 Boardroom</vt:lpstr>
      <vt:lpstr>YEAR  ONE  INFORMATION  EVENING</vt:lpstr>
      <vt:lpstr>STAFF YOUR CHILD WILL TALK ABOUT</vt:lpstr>
      <vt:lpstr>A DAY IN THE LIFE OF YEAR 1</vt:lpstr>
      <vt:lpstr>HOME LEARNING</vt:lpstr>
      <vt:lpstr>PowerPoint Presentation</vt:lpstr>
      <vt:lpstr>MATHS</vt:lpstr>
      <vt:lpstr>ENGLISH</vt:lpstr>
      <vt:lpstr>R.E.</vt:lpstr>
      <vt:lpstr>SCIENCE</vt:lpstr>
      <vt:lpstr>TOPICS</vt:lpstr>
      <vt:lpstr>PE</vt:lpstr>
      <vt:lpstr>ENRICHMENT</vt:lpstr>
      <vt:lpstr>REWARDS</vt:lpstr>
      <vt:lpstr>MORE INFORMATION</vt:lpstr>
      <vt:lpstr>ATTENDANCE</vt:lpstr>
      <vt:lpstr>WEBSITE</vt:lpstr>
      <vt:lpstr>Online Safety</vt:lpstr>
      <vt:lpstr>Online Safety</vt:lpstr>
      <vt:lpstr>Online Safety</vt:lpstr>
      <vt:lpstr>Online Safety</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Helena Whitaker</cp:lastModifiedBy>
  <cp:revision>104</cp:revision>
  <dcterms:created xsi:type="dcterms:W3CDTF">2016-02-24T12:41:04Z</dcterms:created>
  <dcterms:modified xsi:type="dcterms:W3CDTF">2023-09-11T15:48:02Z</dcterms:modified>
</cp:coreProperties>
</file>