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4" r:id="rId1"/>
  </p:sldMasterIdLst>
  <p:sldIdLst>
    <p:sldId id="256" r:id="rId2"/>
    <p:sldId id="263" r:id="rId3"/>
    <p:sldId id="264" r:id="rId4"/>
    <p:sldId id="258" r:id="rId5"/>
    <p:sldId id="280" r:id="rId6"/>
    <p:sldId id="265" r:id="rId7"/>
    <p:sldId id="269" r:id="rId8"/>
    <p:sldId id="271" r:id="rId9"/>
    <p:sldId id="270" r:id="rId10"/>
    <p:sldId id="272" r:id="rId11"/>
    <p:sldId id="273" r:id="rId12"/>
    <p:sldId id="275" r:id="rId13"/>
    <p:sldId id="259" r:id="rId14"/>
    <p:sldId id="278" r:id="rId15"/>
    <p:sldId id="286" r:id="rId16"/>
    <p:sldId id="311" r:id="rId17"/>
    <p:sldId id="308" r:id="rId18"/>
    <p:sldId id="305" r:id="rId19"/>
    <p:sldId id="307" r:id="rId20"/>
    <p:sldId id="262" r:id="rId21"/>
    <p:sldId id="283"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guide id="3" orient="horz" pos="163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45" d="100"/>
          <a:sy n="45" d="100"/>
        </p:scale>
        <p:origin x="612" y="36"/>
      </p:cViewPr>
      <p:guideLst>
        <p:guide orient="horz" pos="2160"/>
        <p:guide pos="3840"/>
        <p:guide orient="horz" pos="1631"/>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8" name="Group 17"/>
          <p:cNvGrpSpPr/>
          <p:nvPr/>
        </p:nvGrpSpPr>
        <p:grpSpPr>
          <a:xfrm>
            <a:off x="0" y="0"/>
            <a:ext cx="12192000" cy="6858000"/>
            <a:chOff x="0" y="0"/>
            <a:chExt cx="12192000" cy="6858000"/>
          </a:xfrm>
        </p:grpSpPr>
        <p:sp>
          <p:nvSpPr>
            <p:cNvPr id="8" name="Rectangle 7"/>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Oval 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Oval 10"/>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76279" y="1792223"/>
            <a:ext cx="990599" cy="304799"/>
          </a:xfrm>
        </p:spPr>
        <p:txBody>
          <a:bodyPr anchor="t"/>
          <a:lstStyle>
            <a:lvl1pPr algn="l">
              <a:defRPr b="0" i="0">
                <a:solidFill>
                  <a:schemeClr val="bg1"/>
                </a:solidFill>
              </a:defRPr>
            </a:lvl1pPr>
          </a:lstStyle>
          <a:p>
            <a:fld id="{225DA660-90E8-429A-AB09-97E7EB58FED2}" type="datetimeFigureOut">
              <a:rPr lang="en-GB" smtClean="0"/>
              <a:t>12/09/2024</a:t>
            </a:fld>
            <a:endParaRPr lang="en-GB"/>
          </a:p>
        </p:txBody>
      </p:sp>
      <p:sp>
        <p:nvSpPr>
          <p:cNvPr id="5" name="Footer Placeholder 4"/>
          <p:cNvSpPr>
            <a:spLocks noGrp="1"/>
          </p:cNvSpPr>
          <p:nvPr>
            <p:ph type="ftr" sz="quarter" idx="11"/>
          </p:nvPr>
        </p:nvSpPr>
        <p:spPr bwMode="gray">
          <a:xfrm rot="5400000">
            <a:off x="8963575" y="3226820"/>
            <a:ext cx="3859795" cy="304801"/>
          </a:xfrm>
        </p:spPr>
        <p:txBody>
          <a:bodyPr anchor="b"/>
          <a:lstStyle>
            <a:lvl1pPr>
              <a:defRPr b="0" i="0">
                <a:solidFill>
                  <a:schemeClr val="bg1"/>
                </a:solidFill>
              </a:defRPr>
            </a:lvl1pPr>
          </a:lstStyle>
          <a:p>
            <a:endParaRPr lang="en-GB"/>
          </a:p>
        </p:txBody>
      </p:sp>
      <p:sp>
        <p:nvSpPr>
          <p:cNvPr id="17" name="Rectangle 16"/>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0351008" y="292608"/>
            <a:ext cx="838199" cy="767687"/>
          </a:xfrm>
        </p:spPr>
        <p:txBody>
          <a:bodyPr/>
          <a:lstStyle>
            <a:lvl1pPr>
              <a:defRPr sz="2800" b="0" i="0"/>
            </a:lvl1pPr>
          </a:lstStyle>
          <a:p>
            <a:fld id="{BD3FD432-815A-4D78-A70F-4193FCEDE831}" type="slidenum">
              <a:rPr lang="en-GB" smtClean="0"/>
              <a:t>‹#›</a:t>
            </a:fld>
            <a:endParaRPr lang="en-GB"/>
          </a:p>
        </p:txBody>
      </p:sp>
    </p:spTree>
    <p:extLst>
      <p:ext uri="{BB962C8B-B14F-4D97-AF65-F5344CB8AC3E}">
        <p14:creationId xmlns:p14="http://schemas.microsoft.com/office/powerpoint/2010/main" val="25937997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10" name="Group 9"/>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8"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4965945"/>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1154956" y="5532683"/>
            <a:ext cx="8825656" cy="493712"/>
          </a:xfrm>
        </p:spPr>
        <p:txBody>
          <a:bodyPr>
            <a:normAutofit/>
          </a:bodyPr>
          <a:lstStyle>
            <a:lvl1pPr marL="0" indent="0">
              <a:buNone/>
              <a:defRPr sz="12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25DA660-90E8-429A-AB09-97E7EB58FED2}" type="datetimeFigureOut">
              <a:rPr lang="en-GB" smtClean="0"/>
              <a:t>12/09/2024</a:t>
            </a:fld>
            <a:endParaRPr lang="en-GB"/>
          </a:p>
        </p:txBody>
      </p:sp>
      <p:sp>
        <p:nvSpPr>
          <p:cNvPr id="6" name="Footer Placeholder 5"/>
          <p:cNvSpPr>
            <a:spLocks noGrp="1"/>
          </p:cNvSpPr>
          <p:nvPr>
            <p:ph type="ftr" sz="quarter" idx="11"/>
          </p:nvPr>
        </p:nvSpPr>
        <p:spPr/>
        <p:txBody>
          <a:bodyPr/>
          <a:lstStyle/>
          <a:p>
            <a:endParaRPr lang="en-GB"/>
          </a:p>
        </p:txBody>
      </p:sp>
      <p:sp>
        <p:nvSpPr>
          <p:cNvPr id="13" name="Rectangle 12"/>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BD3FD432-815A-4D78-A70F-4193FCEDE831}" type="slidenum">
              <a:rPr lang="en-GB" smtClean="0"/>
              <a:t>‹#›</a:t>
            </a:fld>
            <a:endParaRPr lang="en-GB"/>
          </a:p>
        </p:txBody>
      </p:sp>
    </p:spTree>
    <p:extLst>
      <p:ext uri="{BB962C8B-B14F-4D97-AF65-F5344CB8AC3E}">
        <p14:creationId xmlns:p14="http://schemas.microsoft.com/office/powerpoint/2010/main" val="42731972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0" name="Rectangle 9"/>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9"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063416"/>
            <a:ext cx="8825659" cy="1379755"/>
          </a:xfrm>
        </p:spPr>
        <p:txBody>
          <a:bodyPr anchor="ct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225DA660-90E8-429A-AB09-97E7EB58FED2}" type="datetimeFigureOut">
              <a:rPr lang="en-GB" smtClean="0"/>
              <a:t>12/09/2024</a:t>
            </a:fld>
            <a:endParaRPr lang="en-GB"/>
          </a:p>
        </p:txBody>
      </p:sp>
      <p:sp>
        <p:nvSpPr>
          <p:cNvPr id="5" name="Footer Placeholder 4"/>
          <p:cNvSpPr>
            <a:spLocks noGrp="1"/>
          </p:cNvSpPr>
          <p:nvPr>
            <p:ph type="ftr" sz="quarter" idx="11"/>
          </p:nvPr>
        </p:nvSpPr>
        <p:spPr/>
        <p:txBody>
          <a:bodyPr/>
          <a:lstStyle/>
          <a:p>
            <a:endParaRPr lang="en-GB"/>
          </a:p>
        </p:txBody>
      </p:sp>
      <p:sp>
        <p:nvSpPr>
          <p:cNvPr id="13" name="Rectangle 12"/>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BD3FD432-815A-4D78-A70F-4193FCEDE831}" type="slidenum">
              <a:rPr lang="en-GB" smtClean="0"/>
              <a:t>‹#›</a:t>
            </a:fld>
            <a:endParaRPr lang="en-GB"/>
          </a:p>
        </p:txBody>
      </p:sp>
    </p:spTree>
    <p:extLst>
      <p:ext uri="{BB962C8B-B14F-4D97-AF65-F5344CB8AC3E}">
        <p14:creationId xmlns:p14="http://schemas.microsoft.com/office/powerpoint/2010/main" val="3479528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6" name="Rectangle 15"/>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2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1" name="TextBox 10"/>
          <p:cNvSpPr txBox="1"/>
          <p:nvPr/>
        </p:nvSpPr>
        <p:spPr bwMode="gray">
          <a:xfrm>
            <a:off x="898295" y="603589"/>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13" name="TextBox 12"/>
          <p:cNvSpPr txBox="1"/>
          <p:nvPr/>
        </p:nvSpPr>
        <p:spPr bwMode="gray">
          <a:xfrm>
            <a:off x="9705137" y="2613787"/>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2" name="Title 1"/>
          <p:cNvSpPr>
            <a:spLocks noGrp="1"/>
          </p:cNvSpPr>
          <p:nvPr>
            <p:ph type="title"/>
          </p:nvPr>
        </p:nvSpPr>
        <p:spPr>
          <a:xfrm>
            <a:off x="1574801" y="980517"/>
            <a:ext cx="8460983" cy="2705034"/>
          </a:xfrm>
        </p:spPr>
        <p:txBody>
          <a:bodyPr anchor="ct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86515"/>
            <a:ext cx="7725772" cy="342174"/>
          </a:xfrm>
        </p:spPr>
        <p:txBody>
          <a:bodyPr anchor="t">
            <a:normAutofit/>
          </a:bodyPr>
          <a:lstStyle>
            <a:lvl1pPr marL="0" indent="0">
              <a:buNone/>
              <a:defRPr lang="en-US" sz="1400" b="0" i="0" kern="1200" cap="small" dirty="0">
                <a:solidFill>
                  <a:schemeClr val="accent1"/>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5014393"/>
            <a:ext cx="8825659" cy="1012664"/>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225DA660-90E8-429A-AB09-97E7EB58FED2}" type="datetimeFigureOut">
              <a:rPr lang="en-GB" smtClean="0"/>
              <a:t>12/09/2024</a:t>
            </a:fld>
            <a:endParaRPr lang="en-GB"/>
          </a:p>
        </p:txBody>
      </p:sp>
      <p:sp>
        <p:nvSpPr>
          <p:cNvPr id="5" name="Footer Placeholder 4"/>
          <p:cNvSpPr>
            <a:spLocks noGrp="1"/>
          </p:cNvSpPr>
          <p:nvPr>
            <p:ph type="ftr" sz="quarter" idx="11"/>
          </p:nvPr>
        </p:nvSpPr>
        <p:spPr/>
        <p:txBody>
          <a:bodyPr/>
          <a:lstStyle/>
          <a:p>
            <a:endParaRPr lang="en-GB"/>
          </a:p>
        </p:txBody>
      </p:sp>
      <p:sp>
        <p:nvSpPr>
          <p:cNvPr id="24" name="Rectangle 23"/>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BD3FD432-815A-4D78-A70F-4193FCEDE831}" type="slidenum">
              <a:rPr lang="en-GB" smtClean="0"/>
              <a:t>‹#›</a:t>
            </a:fld>
            <a:endParaRPr lang="en-GB"/>
          </a:p>
        </p:txBody>
      </p:sp>
    </p:spTree>
    <p:extLst>
      <p:ext uri="{BB962C8B-B14F-4D97-AF65-F5344CB8AC3E}">
        <p14:creationId xmlns:p14="http://schemas.microsoft.com/office/powerpoint/2010/main" val="6452478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0" name="Rectangle 9"/>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2404477"/>
            <a:ext cx="8825659" cy="178870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38587" y="5024967"/>
            <a:ext cx="8825658"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25DA660-90E8-429A-AB09-97E7EB58FED2}" type="datetimeFigureOut">
              <a:rPr lang="en-GB" smtClean="0"/>
              <a:t>12/09/2024</a:t>
            </a:fld>
            <a:endParaRPr lang="en-GB"/>
          </a:p>
        </p:txBody>
      </p:sp>
      <p:sp>
        <p:nvSpPr>
          <p:cNvPr id="5" name="Footer Placeholder 4"/>
          <p:cNvSpPr>
            <a:spLocks noGrp="1"/>
          </p:cNvSpPr>
          <p:nvPr>
            <p:ph type="ftr" sz="quarter" idx="11"/>
          </p:nvPr>
        </p:nvSpPr>
        <p:spPr/>
        <p:txBody>
          <a:bodyPr/>
          <a:lstStyle/>
          <a:p>
            <a:endParaRPr lang="en-GB"/>
          </a:p>
        </p:txBody>
      </p:sp>
      <p:sp>
        <p:nvSpPr>
          <p:cNvPr id="12" name="Rectangle 11"/>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BD3FD432-815A-4D78-A70F-4193FCEDE831}" type="slidenum">
              <a:rPr lang="en-GB" smtClean="0"/>
              <a:t>‹#›</a:t>
            </a:fld>
            <a:endParaRPr lang="en-GB"/>
          </a:p>
        </p:txBody>
      </p:sp>
    </p:spTree>
    <p:extLst>
      <p:ext uri="{BB962C8B-B14F-4D97-AF65-F5344CB8AC3E}">
        <p14:creationId xmlns:p14="http://schemas.microsoft.com/office/powerpoint/2010/main" val="6126963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7" name="Title Placeholder 1"/>
          <p:cNvSpPr>
            <a:spLocks noGrp="1"/>
          </p:cNvSpPr>
          <p:nvPr>
            <p:ph type="title"/>
          </p:nvPr>
        </p:nvSpPr>
        <p:spPr>
          <a:xfrm>
            <a:off x="1154954" y="947920"/>
            <a:ext cx="8761413" cy="72848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10999"/>
            <a:ext cx="312916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1154954" y="3187261"/>
            <a:ext cx="3129168" cy="283979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12721" y="2610999"/>
            <a:ext cx="314538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4512721" y="3187261"/>
            <a:ext cx="3145380" cy="283979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886701" y="2603500"/>
            <a:ext cx="3157448"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886700" y="3187261"/>
            <a:ext cx="3161029" cy="2839794"/>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22" name="Straight Connector 21"/>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225DA660-90E8-429A-AB09-97E7EB58FED2}" type="datetimeFigureOut">
              <a:rPr lang="en-GB" smtClean="0"/>
              <a:t>12/09/2024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D3FD432-815A-4D78-A70F-4193FCEDE831}" type="slidenum">
              <a:rPr lang="en-GB" smtClean="0"/>
              <a:t>‹#›</a:t>
            </a:fld>
            <a:endParaRPr lang="en-GB"/>
          </a:p>
        </p:txBody>
      </p:sp>
    </p:spTree>
    <p:extLst>
      <p:ext uri="{BB962C8B-B14F-4D97-AF65-F5344CB8AC3E}">
        <p14:creationId xmlns:p14="http://schemas.microsoft.com/office/powerpoint/2010/main" val="23271932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20744" cy="576263"/>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1334552" y="2611246"/>
            <a:ext cx="2691242" cy="1583764"/>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3" y="5109107"/>
            <a:ext cx="3020745" cy="91794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68865" y="4532845"/>
            <a:ext cx="30504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4748463" y="2642840"/>
            <a:ext cx="2691242" cy="155217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68865" y="5109107"/>
            <a:ext cx="3050438" cy="92140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983434" y="4532845"/>
            <a:ext cx="30504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8163031" y="2618992"/>
            <a:ext cx="2691242" cy="1576018"/>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3434" y="5109107"/>
            <a:ext cx="3054127" cy="89634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21" name="Straight Connector 20"/>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225DA660-90E8-429A-AB09-97E7EB58FED2}" type="datetimeFigureOut">
              <a:rPr lang="en-GB" smtClean="0"/>
              <a:t>12/09/2024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D3FD432-815A-4D78-A70F-4193FCEDE831}" type="slidenum">
              <a:rPr lang="en-GB" smtClean="0"/>
              <a:t>‹#›</a:t>
            </a:fld>
            <a:endParaRPr lang="en-GB"/>
          </a:p>
        </p:txBody>
      </p:sp>
    </p:spTree>
    <p:extLst>
      <p:ext uri="{BB962C8B-B14F-4D97-AF65-F5344CB8AC3E}">
        <p14:creationId xmlns:p14="http://schemas.microsoft.com/office/powerpoint/2010/main" val="4177601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1154954" y="947920"/>
            <a:ext cx="8761413" cy="72848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25DA660-90E8-429A-AB09-97E7EB58FED2}" type="datetimeFigureOut">
              <a:rPr lang="en-GB" smtClean="0"/>
              <a:t>12/09/2024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D3FD432-815A-4D78-A70F-4193FCEDE831}" type="slidenum">
              <a:rPr lang="en-GB" smtClean="0"/>
              <a:t>‹#›</a:t>
            </a:fld>
            <a:endParaRPr lang="en-GB"/>
          </a:p>
        </p:txBody>
      </p:sp>
    </p:spTree>
    <p:extLst>
      <p:ext uri="{BB962C8B-B14F-4D97-AF65-F5344CB8AC3E}">
        <p14:creationId xmlns:p14="http://schemas.microsoft.com/office/powerpoint/2010/main" val="27072496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Rectangle 12"/>
            <p:cNvSpPr/>
            <p:nvPr/>
          </p:nvSpPr>
          <p:spPr>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2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97430"/>
            <a:ext cx="1409965" cy="4729626"/>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97429"/>
            <a:ext cx="6247546" cy="472962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25DA660-90E8-429A-AB09-97E7EB58FED2}" type="datetimeFigureOut">
              <a:rPr lang="en-GB" smtClean="0"/>
              <a:t>12/09/2024</a:t>
            </a:fld>
            <a:endParaRPr lang="en-GB"/>
          </a:p>
        </p:txBody>
      </p:sp>
      <p:sp>
        <p:nvSpPr>
          <p:cNvPr id="5" name="Footer Placeholder 4"/>
          <p:cNvSpPr>
            <a:spLocks noGrp="1"/>
          </p:cNvSpPr>
          <p:nvPr>
            <p:ph type="ftr" sz="quarter" idx="11"/>
          </p:nvPr>
        </p:nvSpPr>
        <p:spPr/>
        <p:txBody>
          <a:bodyPr/>
          <a:lstStyle/>
          <a:p>
            <a:endParaRPr lang="en-GB"/>
          </a:p>
        </p:txBody>
      </p:sp>
      <p:sp>
        <p:nvSpPr>
          <p:cNvPr id="18" name="Rectangle 17"/>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BD3FD432-815A-4D78-A70F-4193FCEDE831}" type="slidenum">
              <a:rPr lang="en-GB" smtClean="0"/>
              <a:t>‹#›</a:t>
            </a:fld>
            <a:endParaRPr lang="en-GB"/>
          </a:p>
        </p:txBody>
      </p:sp>
    </p:spTree>
    <p:extLst>
      <p:ext uri="{BB962C8B-B14F-4D97-AF65-F5344CB8AC3E}">
        <p14:creationId xmlns:p14="http://schemas.microsoft.com/office/powerpoint/2010/main" val="5079323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1154954" y="947920"/>
            <a:ext cx="8761413" cy="72848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25DA660-90E8-429A-AB09-97E7EB58FED2}" type="datetimeFigureOut">
              <a:rPr lang="en-GB" smtClean="0"/>
              <a:t>12/09/2024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D3FD432-815A-4D78-A70F-4193FCEDE831}" type="slidenum">
              <a:rPr lang="en-GB" smtClean="0"/>
              <a:t>‹#›</a:t>
            </a:fld>
            <a:endParaRPr lang="en-GB"/>
          </a:p>
        </p:txBody>
      </p:sp>
    </p:spTree>
    <p:extLst>
      <p:ext uri="{BB962C8B-B14F-4D97-AF65-F5344CB8AC3E}">
        <p14:creationId xmlns:p14="http://schemas.microsoft.com/office/powerpoint/2010/main" val="14055622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10" name="Group 9"/>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9"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677644"/>
            <a:ext cx="4351023" cy="2283823"/>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25DA660-90E8-429A-AB09-97E7EB58FED2}" type="datetimeFigureOut">
              <a:rPr lang="en-GB" smtClean="0"/>
              <a:t>12/09/2024</a:t>
            </a:fld>
            <a:endParaRPr lang="en-GB"/>
          </a:p>
        </p:txBody>
      </p:sp>
      <p:sp>
        <p:nvSpPr>
          <p:cNvPr id="5" name="Footer Placeholder 4"/>
          <p:cNvSpPr>
            <a:spLocks noGrp="1"/>
          </p:cNvSpPr>
          <p:nvPr>
            <p:ph type="ftr" sz="quarter" idx="11"/>
          </p:nvPr>
        </p:nvSpPr>
        <p:spPr/>
        <p:txBody>
          <a:bodyPr/>
          <a:lstStyle/>
          <a:p>
            <a:endParaRPr lang="en-GB"/>
          </a:p>
        </p:txBody>
      </p:sp>
      <p:sp>
        <p:nvSpPr>
          <p:cNvPr id="15" name="Rectangle 14"/>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BD3FD432-815A-4D78-A70F-4193FCEDE831}" type="slidenum">
              <a:rPr lang="en-GB" smtClean="0"/>
              <a:t>‹#›</a:t>
            </a:fld>
            <a:endParaRPr lang="en-GB"/>
          </a:p>
        </p:txBody>
      </p:sp>
    </p:spTree>
    <p:extLst>
      <p:ext uri="{BB962C8B-B14F-4D97-AF65-F5344CB8AC3E}">
        <p14:creationId xmlns:p14="http://schemas.microsoft.com/office/powerpoint/2010/main" val="1085217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1368" y="2603500"/>
            <a:ext cx="4828744" cy="34163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1" y="2603500"/>
            <a:ext cx="4825159" cy="3377705"/>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25DA660-90E8-429A-AB09-97E7EB58FED2}" type="datetimeFigureOut">
              <a:rPr lang="en-GB" smtClean="0"/>
              <a:t>12/09/2024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D3FD432-815A-4D78-A70F-4193FCEDE831}" type="slidenum">
              <a:rPr lang="en-GB" smtClean="0"/>
              <a:t>‹#›</a:t>
            </a:fld>
            <a:endParaRPr lang="en-GB"/>
          </a:p>
        </p:txBody>
      </p:sp>
    </p:spTree>
    <p:extLst>
      <p:ext uri="{BB962C8B-B14F-4D97-AF65-F5344CB8AC3E}">
        <p14:creationId xmlns:p14="http://schemas.microsoft.com/office/powerpoint/2010/main" val="33863146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36063"/>
            <a:ext cx="482515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4954" y="3212326"/>
            <a:ext cx="4825158" cy="2807476"/>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1" y="2603499"/>
            <a:ext cx="4825160" cy="608825"/>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8712" y="3212327"/>
            <a:ext cx="4825159" cy="280747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25DA660-90E8-429A-AB09-97E7EB58FED2}" type="datetimeFigureOut">
              <a:rPr lang="en-GB" smtClean="0"/>
              <a:t>12/09/2024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D3FD432-815A-4D78-A70F-4193FCEDE831}" type="slidenum">
              <a:rPr lang="en-GB" smtClean="0"/>
              <a:t>‹#›</a:t>
            </a:fld>
            <a:endParaRPr lang="en-GB"/>
          </a:p>
        </p:txBody>
      </p:sp>
    </p:spTree>
    <p:extLst>
      <p:ext uri="{BB962C8B-B14F-4D97-AF65-F5344CB8AC3E}">
        <p14:creationId xmlns:p14="http://schemas.microsoft.com/office/powerpoint/2010/main" val="17613905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25DA660-90E8-429A-AB09-97E7EB58FED2}" type="datetimeFigureOut">
              <a:rPr lang="en-GB" smtClean="0"/>
              <a:t>12/09/2024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D3FD432-815A-4D78-A70F-4193FCEDE831}" type="slidenum">
              <a:rPr lang="en-GB" smtClean="0"/>
              <a:t>‹#›</a:t>
            </a:fld>
            <a:endParaRPr lang="en-GB"/>
          </a:p>
        </p:txBody>
      </p:sp>
    </p:spTree>
    <p:extLst>
      <p:ext uri="{BB962C8B-B14F-4D97-AF65-F5344CB8AC3E}">
        <p14:creationId xmlns:p14="http://schemas.microsoft.com/office/powerpoint/2010/main" val="42217761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5DA660-90E8-429A-AB09-97E7EB58FED2}" type="datetimeFigureOut">
              <a:rPr lang="en-GB" smtClean="0"/>
              <a:t>12/09/2024</a:t>
            </a:fld>
            <a:endParaRPr lang="en-GB"/>
          </a:p>
        </p:txBody>
      </p:sp>
      <p:sp>
        <p:nvSpPr>
          <p:cNvPr id="3" name="Footer Placeholder 2"/>
          <p:cNvSpPr>
            <a:spLocks noGrp="1"/>
          </p:cNvSpPr>
          <p:nvPr>
            <p:ph type="ftr" sz="quarter" idx="11"/>
          </p:nvPr>
        </p:nvSpPr>
        <p:spPr/>
        <p:txBody>
          <a:bodyPr/>
          <a:lstStyle/>
          <a:p>
            <a:endParaRPr lang="en-GB"/>
          </a:p>
        </p:txBody>
      </p:sp>
      <p:sp>
        <p:nvSpPr>
          <p:cNvPr id="6" name="Rectangle 5"/>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BD3FD432-815A-4D78-A70F-4193FCEDE831}" type="slidenum">
              <a:rPr lang="en-GB" smtClean="0"/>
              <a:t>‹#›</a:t>
            </a:fld>
            <a:endParaRPr lang="en-GB"/>
          </a:p>
        </p:txBody>
      </p:sp>
    </p:spTree>
    <p:extLst>
      <p:ext uri="{BB962C8B-B14F-4D97-AF65-F5344CB8AC3E}">
        <p14:creationId xmlns:p14="http://schemas.microsoft.com/office/powerpoint/2010/main" val="33872945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11" name="Group 10"/>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5"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5" y="3129280"/>
            <a:ext cx="2793158" cy="2895599"/>
          </a:xfrm>
        </p:spPr>
        <p:txBody>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25DA660-90E8-429A-AB09-97E7EB58FED2}" type="datetimeFigureOut">
              <a:rPr lang="en-GB" smtClean="0"/>
              <a:t>12/09/2024</a:t>
            </a:fld>
            <a:endParaRPr lang="en-GB"/>
          </a:p>
        </p:txBody>
      </p:sp>
      <p:sp>
        <p:nvSpPr>
          <p:cNvPr id="6" name="Footer Placeholder 5"/>
          <p:cNvSpPr>
            <a:spLocks noGrp="1"/>
          </p:cNvSpPr>
          <p:nvPr>
            <p:ph type="ftr" sz="quarter" idx="11"/>
          </p:nvPr>
        </p:nvSpPr>
        <p:spPr/>
        <p:txBody>
          <a:bodyPr/>
          <a:lstStyle/>
          <a:p>
            <a:endParaRPr lang="en-GB"/>
          </a:p>
        </p:txBody>
      </p:sp>
      <p:sp>
        <p:nvSpPr>
          <p:cNvPr id="15" name="Rectangle 14"/>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BD3FD432-815A-4D78-A70F-4193FCEDE831}" type="slidenum">
              <a:rPr lang="en-GB" smtClean="0"/>
              <a:t>‹#›</a:t>
            </a:fld>
            <a:endParaRPr lang="en-GB"/>
          </a:p>
        </p:txBody>
      </p:sp>
    </p:spTree>
    <p:extLst>
      <p:ext uri="{BB962C8B-B14F-4D97-AF65-F5344CB8AC3E}">
        <p14:creationId xmlns:p14="http://schemas.microsoft.com/office/powerpoint/2010/main" val="27889648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10" name="Group 9"/>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8" name="Rectangle 7"/>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3907" y="1693332"/>
            <a:ext cx="3860259" cy="173566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2" y="1143000"/>
            <a:ext cx="3227192"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25DA660-90E8-429A-AB09-97E7EB58FED2}" type="datetimeFigureOut">
              <a:rPr lang="en-GB" smtClean="0"/>
              <a:t>12/09/2024</a:t>
            </a:fld>
            <a:endParaRPr lang="en-GB"/>
          </a:p>
        </p:txBody>
      </p:sp>
      <p:sp>
        <p:nvSpPr>
          <p:cNvPr id="6" name="Footer Placeholder 5"/>
          <p:cNvSpPr>
            <a:spLocks noGrp="1"/>
          </p:cNvSpPr>
          <p:nvPr>
            <p:ph type="ftr" sz="quarter" idx="11"/>
          </p:nvPr>
        </p:nvSpPr>
        <p:spPr/>
        <p:txBody>
          <a:bodyPr/>
          <a:lstStyle/>
          <a:p>
            <a:endParaRPr lang="en-GB"/>
          </a:p>
        </p:txBody>
      </p:sp>
      <p:sp>
        <p:nvSpPr>
          <p:cNvPr id="15" name="Rectangle 14"/>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BD3FD432-815A-4D78-A70F-4193FCEDE831}" type="slidenum">
              <a:rPr lang="en-GB" smtClean="0"/>
              <a:t>‹#›</a:t>
            </a:fld>
            <a:endParaRPr lang="en-GB"/>
          </a:p>
        </p:txBody>
      </p:sp>
    </p:spTree>
    <p:extLst>
      <p:ext uri="{BB962C8B-B14F-4D97-AF65-F5344CB8AC3E}">
        <p14:creationId xmlns:p14="http://schemas.microsoft.com/office/powerpoint/2010/main" val="42817838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5" name="Rectangle 14"/>
            <p:cNvSpPr/>
            <p:nvPr/>
          </p:nvSpPr>
          <p:spPr>
            <a:xfrm>
              <a:off x="0" y="0"/>
              <a:ext cx="12192000" cy="6858000"/>
            </a:xfrm>
            <a:prstGeom prst="rect">
              <a:avLst/>
            </a:prstGeom>
            <a:blipFill>
              <a:blip r:embed="rId19">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Oval 40"/>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9" name="Oval 3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8" name="Oval 3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49" name="Oval 48"/>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6"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47920"/>
            <a:ext cx="8761413" cy="72848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561110" y="6391839"/>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GB"/>
          </a:p>
        </p:txBody>
      </p:sp>
      <p:sp>
        <p:nvSpPr>
          <p:cNvPr id="4" name="Date Placeholder 3"/>
          <p:cNvSpPr>
            <a:spLocks noGrp="1"/>
          </p:cNvSpPr>
          <p:nvPr>
            <p:ph type="dt" sz="half" idx="2"/>
          </p:nvPr>
        </p:nvSpPr>
        <p:spPr>
          <a:xfrm>
            <a:off x="10650938" y="6394407"/>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225DA660-90E8-429A-AB09-97E7EB58FED2}" type="datetimeFigureOut">
              <a:rPr lang="en-GB" smtClean="0"/>
              <a:t>12/09/2024</a:t>
            </a:fld>
            <a:endParaRPr lang="en-GB"/>
          </a:p>
        </p:txBody>
      </p:sp>
      <p:sp>
        <p:nvSpPr>
          <p:cNvPr id="20" name="Rectangle 19"/>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BD3FD432-815A-4D78-A70F-4193FCEDE831}" type="slidenum">
              <a:rPr lang="en-GB" smtClean="0"/>
              <a:t>‹#›</a:t>
            </a:fld>
            <a:endParaRPr lang="en-GB"/>
          </a:p>
        </p:txBody>
      </p:sp>
    </p:spTree>
    <p:extLst>
      <p:ext uri="{BB962C8B-B14F-4D97-AF65-F5344CB8AC3E}">
        <p14:creationId xmlns:p14="http://schemas.microsoft.com/office/powerpoint/2010/main" val="626769451"/>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 id="2147483786" r:id="rId12"/>
    <p:sldLayoutId id="2147483787" r:id="rId13"/>
    <p:sldLayoutId id="2147483788" r:id="rId14"/>
    <p:sldLayoutId id="2147483789" r:id="rId15"/>
    <p:sldLayoutId id="2147483790" r:id="rId16"/>
    <p:sldLayoutId id="2147483791"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g"/><Relationship Id="rId4" Type="http://schemas.openxmlformats.org/officeDocument/2006/relationships/image" Target="../media/image5.jfif"/></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cathedral.lancs.sch.uk/"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mailto:s.grierson@cathedral.lancs.sch.uk"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854456"/>
            <a:ext cx="9144000" cy="2387600"/>
          </a:xfrm>
        </p:spPr>
        <p:txBody>
          <a:bodyPr/>
          <a:lstStyle/>
          <a:p>
            <a:r>
              <a:rPr lang="en-GB" dirty="0"/>
              <a:t>YEAR 2</a:t>
            </a:r>
            <a:br>
              <a:rPr lang="en-GB" dirty="0">
                <a:solidFill>
                  <a:schemeClr val="tx1"/>
                </a:solidFill>
              </a:rPr>
            </a:br>
            <a:r>
              <a:rPr lang="en-GB" dirty="0"/>
              <a:t>INFORMATION </a:t>
            </a:r>
            <a:br>
              <a:rPr lang="en-GB" dirty="0">
                <a:solidFill>
                  <a:schemeClr val="tx1"/>
                </a:solidFill>
              </a:rPr>
            </a:br>
            <a:r>
              <a:rPr lang="en-GB" dirty="0"/>
              <a:t>EVENING</a:t>
            </a:r>
            <a:endParaRPr lang="en-US" dirty="0">
              <a:solidFill>
                <a:schemeClr val="tx1"/>
              </a:solidFill>
            </a:endParaRPr>
          </a:p>
        </p:txBody>
      </p:sp>
      <p:sp>
        <p:nvSpPr>
          <p:cNvPr id="3" name="Subtitle 2"/>
          <p:cNvSpPr>
            <a:spLocks noGrp="1"/>
          </p:cNvSpPr>
          <p:nvPr>
            <p:ph type="subTitle" idx="1"/>
          </p:nvPr>
        </p:nvSpPr>
        <p:spPr>
          <a:xfrm>
            <a:off x="1524000" y="4557078"/>
            <a:ext cx="9144000" cy="1655762"/>
          </a:xfrm>
        </p:spPr>
        <p:txBody>
          <a:bodyPr/>
          <a:lstStyle/>
          <a:p>
            <a:r>
              <a:rPr lang="en-GB" dirty="0"/>
              <a:t>Information Evening for Parents</a:t>
            </a:r>
          </a:p>
          <a:p>
            <a:r>
              <a:rPr lang="en-GB" dirty="0" err="1"/>
              <a:t>WEDNESday</a:t>
            </a:r>
            <a:r>
              <a:rPr lang="en-GB" dirty="0"/>
              <a:t> 13th September 2023</a:t>
            </a:r>
          </a:p>
          <a:p>
            <a:pPr algn="ctr"/>
            <a:r>
              <a:rPr lang="en-GB" dirty="0"/>
              <a:t>“Unlocking Potential together in faith and love”</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59868" y="1816319"/>
            <a:ext cx="3439477" cy="2425737"/>
          </a:xfrm>
          <a:prstGeom prst="rect">
            <a:avLst/>
          </a:prstGeom>
        </p:spPr>
      </p:pic>
    </p:spTree>
    <p:extLst>
      <p:ext uri="{BB962C8B-B14F-4D97-AF65-F5344CB8AC3E}">
        <p14:creationId xmlns:p14="http://schemas.microsoft.com/office/powerpoint/2010/main" val="40307580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SPELLING</a:t>
            </a:r>
          </a:p>
        </p:txBody>
      </p:sp>
      <p:sp>
        <p:nvSpPr>
          <p:cNvPr id="3" name="Content Placeholder 2"/>
          <p:cNvSpPr>
            <a:spLocks noGrp="1"/>
          </p:cNvSpPr>
          <p:nvPr>
            <p:ph idx="1"/>
          </p:nvPr>
        </p:nvSpPr>
        <p:spPr/>
        <p:txBody>
          <a:bodyPr>
            <a:normAutofit/>
          </a:bodyPr>
          <a:lstStyle/>
          <a:p>
            <a:pPr marL="0" lvl="0" indent="0">
              <a:lnSpc>
                <a:spcPct val="115000"/>
              </a:lnSpc>
              <a:spcBef>
                <a:spcPts val="0"/>
              </a:spcBef>
              <a:buClrTx/>
              <a:buSzTx/>
              <a:buNone/>
            </a:pPr>
            <a:r>
              <a:rPr lang="en-GB" sz="1400" b="1" dirty="0">
                <a:solidFill>
                  <a:srgbClr val="000000"/>
                </a:solidFill>
                <a:latin typeface="Calibri"/>
                <a:ea typeface="Calibri"/>
                <a:cs typeface="Century Gothic"/>
              </a:rPr>
              <a:t>Transcription</a:t>
            </a:r>
            <a:endParaRPr lang="en-GB" sz="1400" dirty="0">
              <a:solidFill>
                <a:srgbClr val="000000"/>
              </a:solidFill>
              <a:ea typeface="Calibri"/>
              <a:cs typeface="Century Gothic"/>
            </a:endParaRPr>
          </a:p>
          <a:p>
            <a:pPr lvl="0">
              <a:lnSpc>
                <a:spcPct val="115000"/>
              </a:lnSpc>
              <a:spcBef>
                <a:spcPts val="300"/>
              </a:spcBef>
            </a:pPr>
            <a:r>
              <a:rPr lang="en-GB" sz="1000" dirty="0">
                <a:solidFill>
                  <a:srgbClr val="000000"/>
                </a:solidFill>
                <a:ea typeface="Calibri"/>
                <a:cs typeface="Arial"/>
              </a:rPr>
              <a:t>I can segment spoken words into phonemes and record these as graphemes.</a:t>
            </a:r>
          </a:p>
          <a:p>
            <a:pPr lvl="0">
              <a:lnSpc>
                <a:spcPct val="115000"/>
              </a:lnSpc>
              <a:spcBef>
                <a:spcPts val="300"/>
              </a:spcBef>
            </a:pPr>
            <a:r>
              <a:rPr lang="en-GB" sz="1000" dirty="0">
                <a:solidFill>
                  <a:srgbClr val="000000"/>
                </a:solidFill>
                <a:ea typeface="Calibri"/>
                <a:cs typeface="Arial"/>
              </a:rPr>
              <a:t>I can spell words with alternatives spellings, including a few common homophones.</a:t>
            </a:r>
          </a:p>
          <a:p>
            <a:pPr lvl="0">
              <a:lnSpc>
                <a:spcPct val="115000"/>
              </a:lnSpc>
              <a:spcBef>
                <a:spcPts val="300"/>
              </a:spcBef>
            </a:pPr>
            <a:r>
              <a:rPr lang="en-GB" sz="1000" dirty="0">
                <a:solidFill>
                  <a:srgbClr val="000000"/>
                </a:solidFill>
                <a:ea typeface="Calibri"/>
                <a:cs typeface="Arial"/>
              </a:rPr>
              <a:t>I can spell longer words using suffixes such as ‘</a:t>
            </a:r>
            <a:r>
              <a:rPr lang="en-GB" sz="1000" dirty="0" err="1">
                <a:solidFill>
                  <a:srgbClr val="000000"/>
                </a:solidFill>
                <a:ea typeface="Calibri"/>
                <a:cs typeface="Arial"/>
              </a:rPr>
              <a:t>ment</a:t>
            </a:r>
            <a:r>
              <a:rPr lang="en-GB" sz="1000" dirty="0">
                <a:solidFill>
                  <a:srgbClr val="000000"/>
                </a:solidFill>
                <a:ea typeface="Calibri"/>
                <a:cs typeface="Arial"/>
              </a:rPr>
              <a:t>’, ‘ness’, ‘</a:t>
            </a:r>
            <a:r>
              <a:rPr lang="en-GB" sz="1000" dirty="0" err="1">
                <a:solidFill>
                  <a:srgbClr val="000000"/>
                </a:solidFill>
                <a:ea typeface="Calibri"/>
                <a:cs typeface="Arial"/>
              </a:rPr>
              <a:t>ful</a:t>
            </a:r>
            <a:r>
              <a:rPr lang="en-GB" sz="1000" dirty="0">
                <a:solidFill>
                  <a:srgbClr val="000000"/>
                </a:solidFill>
                <a:ea typeface="Calibri"/>
                <a:cs typeface="Arial"/>
              </a:rPr>
              <a:t>’, ‘less’, ‘</a:t>
            </a:r>
            <a:r>
              <a:rPr lang="en-GB" sz="1000" dirty="0" err="1">
                <a:solidFill>
                  <a:srgbClr val="000000"/>
                </a:solidFill>
                <a:ea typeface="Calibri"/>
                <a:cs typeface="Arial"/>
              </a:rPr>
              <a:t>ly</a:t>
            </a:r>
            <a:r>
              <a:rPr lang="en-GB" sz="1000" dirty="0">
                <a:solidFill>
                  <a:srgbClr val="000000"/>
                </a:solidFill>
                <a:ea typeface="Calibri"/>
                <a:cs typeface="Arial"/>
              </a:rPr>
              <a:t>’.</a:t>
            </a:r>
          </a:p>
          <a:p>
            <a:pPr lvl="0">
              <a:lnSpc>
                <a:spcPct val="115000"/>
              </a:lnSpc>
              <a:spcBef>
                <a:spcPts val="300"/>
              </a:spcBef>
            </a:pPr>
            <a:r>
              <a:rPr lang="en-GB" sz="1000" dirty="0">
                <a:solidFill>
                  <a:srgbClr val="000000"/>
                </a:solidFill>
                <a:ea typeface="Calibri"/>
                <a:cs typeface="Arial"/>
              </a:rPr>
              <a:t>I can use my knowledge of alternative phonemes to narrow down possibilities for accurate spelling.</a:t>
            </a:r>
          </a:p>
          <a:p>
            <a:pPr lvl="0">
              <a:lnSpc>
                <a:spcPct val="115000"/>
              </a:lnSpc>
              <a:spcBef>
                <a:spcPts val="300"/>
              </a:spcBef>
            </a:pPr>
            <a:r>
              <a:rPr lang="en-GB" sz="1000" dirty="0">
                <a:solidFill>
                  <a:srgbClr val="000000"/>
                </a:solidFill>
                <a:ea typeface="Calibri"/>
                <a:cs typeface="Arial"/>
              </a:rPr>
              <a:t>I can identify phonemes in unfamiliar words and use syllables to divide words.</a:t>
            </a:r>
          </a:p>
          <a:p>
            <a:pPr marL="0" lvl="0" indent="0">
              <a:lnSpc>
                <a:spcPct val="115000"/>
              </a:lnSpc>
              <a:spcBef>
                <a:spcPts val="0"/>
              </a:spcBef>
              <a:buClrTx/>
              <a:buSzTx/>
              <a:buNone/>
            </a:pPr>
            <a:endParaRPr lang="en-GB" sz="1400" dirty="0">
              <a:solidFill>
                <a:srgbClr val="000000"/>
              </a:solidFill>
              <a:latin typeface="Calibri"/>
              <a:ea typeface="Calibri"/>
              <a:cs typeface="Century Gothic"/>
            </a:endParaRPr>
          </a:p>
          <a:p>
            <a:pPr marL="0" lvl="0" indent="0">
              <a:lnSpc>
                <a:spcPct val="115000"/>
              </a:lnSpc>
              <a:spcBef>
                <a:spcPts val="0"/>
              </a:spcBef>
              <a:buClrTx/>
              <a:buSzTx/>
              <a:buNone/>
            </a:pPr>
            <a:endParaRPr lang="en-GB" sz="1400" dirty="0">
              <a:solidFill>
                <a:srgbClr val="000000"/>
              </a:solidFill>
              <a:ea typeface="Calibri"/>
              <a:cs typeface="Century Gothic"/>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91591" y="299908"/>
            <a:ext cx="595123" cy="779817"/>
          </a:xfrm>
          <a:prstGeom prst="rect">
            <a:avLst/>
          </a:prstGeom>
        </p:spPr>
      </p:pic>
      <p:sp>
        <p:nvSpPr>
          <p:cNvPr id="5" name="Rectangle 1"/>
          <p:cNvSpPr>
            <a:spLocks noChangeArrowheads="1"/>
          </p:cNvSpPr>
          <p:nvPr/>
        </p:nvSpPr>
        <p:spPr bwMode="auto">
          <a:xfrm>
            <a:off x="0" y="2231801"/>
            <a:ext cx="121920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1600" b="1" i="0" u="none" strike="noStrike" cap="none" normalizeH="0" baseline="0" dirty="0">
                <a:ln>
                  <a:noFill/>
                </a:ln>
                <a:solidFill>
                  <a:schemeClr val="tx1"/>
                </a:solidFill>
                <a:effectLst/>
                <a:latin typeface="Arial" pitchFamily="34" charset="0"/>
                <a:ea typeface="Calibri" pitchFamily="34" charset="0"/>
                <a:cs typeface="Times New Roman" pitchFamily="18" charset="0"/>
              </a:rPr>
              <a:t>Spelling - At the end of Year 2, I will be able to say that…</a:t>
            </a:r>
            <a:endParaRPr kumimoji="0" lang="en-GB" altLang="en-US" sz="1800" b="0" i="0" u="none" strike="noStrike" cap="none" normalizeH="0" baseline="0" dirty="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8309329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TOPICS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91591" y="299908"/>
            <a:ext cx="595123" cy="779817"/>
          </a:xfrm>
          <a:prstGeom prst="rect">
            <a:avLst/>
          </a:prstGeom>
        </p:spPr>
      </p:pic>
      <p:sp>
        <p:nvSpPr>
          <p:cNvPr id="3" name="Content Placeholder 2"/>
          <p:cNvSpPr>
            <a:spLocks noGrp="1"/>
          </p:cNvSpPr>
          <p:nvPr>
            <p:ph idx="1"/>
          </p:nvPr>
        </p:nvSpPr>
        <p:spPr/>
        <p:txBody>
          <a:bodyPr/>
          <a:lstStyle/>
          <a:p>
            <a:r>
              <a:rPr lang="en-GB" dirty="0"/>
              <a:t>Autumn 1- Explorers</a:t>
            </a:r>
          </a:p>
          <a:p>
            <a:r>
              <a:rPr lang="en-GB" dirty="0"/>
              <a:t>Autumn 2- Island Life</a:t>
            </a:r>
          </a:p>
          <a:p>
            <a:r>
              <a:rPr lang="en-GB" dirty="0"/>
              <a:t>Spring 1-Fantasy Worlds</a:t>
            </a:r>
          </a:p>
          <a:p>
            <a:r>
              <a:rPr lang="en-GB" dirty="0"/>
              <a:t>Spring 2- An African Safari</a:t>
            </a:r>
          </a:p>
          <a:p>
            <a:r>
              <a:rPr lang="en-GB" dirty="0"/>
              <a:t>Summer 1- The Three Little Wolves and the Big Bad Pig</a:t>
            </a:r>
          </a:p>
          <a:p>
            <a:r>
              <a:rPr lang="en-GB" dirty="0"/>
              <a:t>Summer 2-The Victorian Seaside</a:t>
            </a:r>
          </a:p>
          <a:p>
            <a:endParaRPr lang="en-GB" dirty="0"/>
          </a:p>
        </p:txBody>
      </p:sp>
    </p:spTree>
    <p:extLst>
      <p:ext uri="{BB962C8B-B14F-4D97-AF65-F5344CB8AC3E}">
        <p14:creationId xmlns:p14="http://schemas.microsoft.com/office/powerpoint/2010/main" val="16593978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PE</a:t>
            </a:r>
          </a:p>
        </p:txBody>
      </p:sp>
      <p:sp>
        <p:nvSpPr>
          <p:cNvPr id="3" name="Content Placeholder 2"/>
          <p:cNvSpPr>
            <a:spLocks noGrp="1"/>
          </p:cNvSpPr>
          <p:nvPr>
            <p:ph idx="1"/>
          </p:nvPr>
        </p:nvSpPr>
        <p:spPr/>
        <p:txBody>
          <a:bodyPr>
            <a:normAutofit/>
          </a:bodyPr>
          <a:lstStyle/>
          <a:p>
            <a:r>
              <a:rPr lang="en-GB" sz="2000" dirty="0"/>
              <a:t>PE is Tuesday and Friday </a:t>
            </a:r>
          </a:p>
          <a:p>
            <a:r>
              <a:rPr lang="en-GB" sz="2000" dirty="0"/>
              <a:t>KIT – What if my child has no kit?</a:t>
            </a:r>
          </a:p>
          <a:p>
            <a:r>
              <a:rPr lang="en-GB" sz="2000" dirty="0"/>
              <a:t>HAIR-tied back boys and girls</a:t>
            </a:r>
          </a:p>
          <a:p>
            <a:r>
              <a:rPr lang="en-GB" sz="2000" dirty="0"/>
              <a:t>INHALERS</a:t>
            </a:r>
          </a:p>
          <a:p>
            <a:r>
              <a:rPr lang="en-GB" sz="2000" dirty="0"/>
              <a:t>INDEPENDENCE-Please encourage your child to dress themselves!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91591" y="299908"/>
            <a:ext cx="595123" cy="779817"/>
          </a:xfrm>
          <a:prstGeom prst="rect">
            <a:avLst/>
          </a:prstGeom>
        </p:spPr>
      </p:pic>
    </p:spTree>
    <p:extLst>
      <p:ext uri="{BB962C8B-B14F-4D97-AF65-F5344CB8AC3E}">
        <p14:creationId xmlns:p14="http://schemas.microsoft.com/office/powerpoint/2010/main" val="4768320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REWARDS AND CONSEQUENCES</a:t>
            </a:r>
          </a:p>
        </p:txBody>
      </p:sp>
      <p:sp>
        <p:nvSpPr>
          <p:cNvPr id="3" name="Content Placeholder 2"/>
          <p:cNvSpPr>
            <a:spLocks noGrp="1"/>
          </p:cNvSpPr>
          <p:nvPr>
            <p:ph sz="half" idx="1"/>
          </p:nvPr>
        </p:nvSpPr>
        <p:spPr>
          <a:xfrm>
            <a:off x="1154954" y="4399005"/>
            <a:ext cx="4825158" cy="1620796"/>
          </a:xfrm>
        </p:spPr>
        <p:txBody>
          <a:bodyPr/>
          <a:lstStyle/>
          <a:p>
            <a:r>
              <a:rPr lang="en-GB" dirty="0"/>
              <a:t>WHOLE SCHOOL</a:t>
            </a:r>
          </a:p>
          <a:p>
            <a:r>
              <a:rPr lang="en-GB" dirty="0"/>
              <a:t>CLASS BASED</a:t>
            </a:r>
          </a:p>
          <a:p>
            <a:r>
              <a:rPr lang="en-GB" dirty="0"/>
              <a:t>KEYS</a:t>
            </a: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91591" y="299908"/>
            <a:ext cx="595123" cy="779817"/>
          </a:xfrm>
          <a:prstGeom prst="rect">
            <a:avLst/>
          </a:prstGeom>
        </p:spPr>
      </p:pic>
      <p:graphicFrame>
        <p:nvGraphicFramePr>
          <p:cNvPr id="6" name="Content Placeholder 5"/>
          <p:cNvGraphicFramePr>
            <a:graphicFrameLocks noGrp="1"/>
          </p:cNvGraphicFramePr>
          <p:nvPr>
            <p:ph sz="half" idx="2"/>
            <p:extLst>
              <p:ext uri="{D42A27DB-BD31-4B8C-83A1-F6EECF244321}">
                <p14:modId xmlns:p14="http://schemas.microsoft.com/office/powerpoint/2010/main" val="2746296967"/>
              </p:ext>
            </p:extLst>
          </p:nvPr>
        </p:nvGraphicFramePr>
        <p:xfrm>
          <a:off x="659028" y="2504304"/>
          <a:ext cx="11236409" cy="1463040"/>
        </p:xfrm>
        <a:graphic>
          <a:graphicData uri="http://schemas.openxmlformats.org/drawingml/2006/table">
            <a:tbl>
              <a:tblPr firstRow="1" firstCol="1" lastRow="1" lastCol="1" bandRow="1" bandCol="1"/>
              <a:tblGrid>
                <a:gridCol w="1185198">
                  <a:extLst>
                    <a:ext uri="{9D8B030D-6E8A-4147-A177-3AD203B41FA5}">
                      <a16:colId xmlns:a16="http://schemas.microsoft.com/office/drawing/2014/main" val="20000"/>
                    </a:ext>
                  </a:extLst>
                </a:gridCol>
                <a:gridCol w="1212760">
                  <a:extLst>
                    <a:ext uri="{9D8B030D-6E8A-4147-A177-3AD203B41FA5}">
                      <a16:colId xmlns:a16="http://schemas.microsoft.com/office/drawing/2014/main" val="20001"/>
                    </a:ext>
                  </a:extLst>
                </a:gridCol>
                <a:gridCol w="1047383">
                  <a:extLst>
                    <a:ext uri="{9D8B030D-6E8A-4147-A177-3AD203B41FA5}">
                      <a16:colId xmlns:a16="http://schemas.microsoft.com/office/drawing/2014/main" val="20002"/>
                    </a:ext>
                  </a:extLst>
                </a:gridCol>
                <a:gridCol w="1185198">
                  <a:extLst>
                    <a:ext uri="{9D8B030D-6E8A-4147-A177-3AD203B41FA5}">
                      <a16:colId xmlns:a16="http://schemas.microsoft.com/office/drawing/2014/main" val="20003"/>
                    </a:ext>
                  </a:extLst>
                </a:gridCol>
                <a:gridCol w="1074947">
                  <a:extLst>
                    <a:ext uri="{9D8B030D-6E8A-4147-A177-3AD203B41FA5}">
                      <a16:colId xmlns:a16="http://schemas.microsoft.com/office/drawing/2014/main" val="20004"/>
                    </a:ext>
                  </a:extLst>
                </a:gridCol>
                <a:gridCol w="916120">
                  <a:extLst>
                    <a:ext uri="{9D8B030D-6E8A-4147-A177-3AD203B41FA5}">
                      <a16:colId xmlns:a16="http://schemas.microsoft.com/office/drawing/2014/main" val="20005"/>
                    </a:ext>
                  </a:extLst>
                </a:gridCol>
                <a:gridCol w="1058441">
                  <a:extLst>
                    <a:ext uri="{9D8B030D-6E8A-4147-A177-3AD203B41FA5}">
                      <a16:colId xmlns:a16="http://schemas.microsoft.com/office/drawing/2014/main" val="20006"/>
                    </a:ext>
                  </a:extLst>
                </a:gridCol>
                <a:gridCol w="1168519">
                  <a:extLst>
                    <a:ext uri="{9D8B030D-6E8A-4147-A177-3AD203B41FA5}">
                      <a16:colId xmlns:a16="http://schemas.microsoft.com/office/drawing/2014/main" val="20007"/>
                    </a:ext>
                  </a:extLst>
                </a:gridCol>
                <a:gridCol w="1117713">
                  <a:extLst>
                    <a:ext uri="{9D8B030D-6E8A-4147-A177-3AD203B41FA5}">
                      <a16:colId xmlns:a16="http://schemas.microsoft.com/office/drawing/2014/main" val="20008"/>
                    </a:ext>
                  </a:extLst>
                </a:gridCol>
                <a:gridCol w="1270130">
                  <a:extLst>
                    <a:ext uri="{9D8B030D-6E8A-4147-A177-3AD203B41FA5}">
                      <a16:colId xmlns:a16="http://schemas.microsoft.com/office/drawing/2014/main" val="20009"/>
                    </a:ext>
                  </a:extLst>
                </a:gridCol>
              </a:tblGrid>
              <a:tr h="416846">
                <a:tc>
                  <a:txBody>
                    <a:bodyPr/>
                    <a:lstStyle/>
                    <a:p>
                      <a:pPr algn="l">
                        <a:spcAft>
                          <a:spcPts val="0"/>
                        </a:spcAft>
                      </a:pPr>
                      <a:r>
                        <a:rPr lang="en-GB" sz="1200" dirty="0">
                          <a:effectLst/>
                          <a:latin typeface="Verdana" panose="020B0604030504040204" pitchFamily="34" charset="0"/>
                          <a:ea typeface="Times New Roman" panose="02020603050405020304" pitchFamily="18" charset="0"/>
                        </a:rPr>
                        <a:t>READING</a:t>
                      </a:r>
                      <a:endParaRPr lang="en-GB" sz="1200" dirty="0">
                        <a:effectLst/>
                        <a:latin typeface="Times New Roman" panose="02020603050405020304" pitchFamily="18" charset="0"/>
                        <a:ea typeface="Times New Roman" panose="02020603050405020304" pitchFamily="18" charset="0"/>
                      </a:endParaRPr>
                    </a:p>
                    <a:p>
                      <a:pPr algn="l">
                        <a:spcAft>
                          <a:spcPts val="0"/>
                        </a:spcAft>
                      </a:pPr>
                      <a:r>
                        <a:rPr lang="en-GB" sz="1200" dirty="0">
                          <a:effectLst/>
                          <a:latin typeface="Verdana" panose="020B0604030504040204" pitchFamily="34" charset="0"/>
                          <a:ea typeface="Times New Roman" panose="02020603050405020304" pitchFamily="18" charset="0"/>
                        </a:rPr>
                        <a:t>Dark blue</a:t>
                      </a:r>
                      <a:endParaRPr lang="en-GB" sz="1200" dirty="0">
                        <a:effectLst/>
                        <a:latin typeface="Times New Roman" panose="02020603050405020304" pitchFamily="18" charset="0"/>
                        <a:ea typeface="Times New Roman" panose="02020603050405020304" pitchFamily="18" charset="0"/>
                      </a:endParaRPr>
                    </a:p>
                  </a:txBody>
                  <a:tcPr marL="52460" marR="524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l">
                        <a:spcAft>
                          <a:spcPts val="0"/>
                        </a:spcAft>
                      </a:pPr>
                      <a:r>
                        <a:rPr lang="en-GB" sz="1200">
                          <a:effectLst/>
                          <a:latin typeface="Verdana" panose="020B0604030504040204" pitchFamily="34" charset="0"/>
                          <a:ea typeface="Times New Roman" panose="02020603050405020304" pitchFamily="18" charset="0"/>
                        </a:rPr>
                        <a:t>WRITING</a:t>
                      </a:r>
                      <a:endParaRPr lang="en-GB" sz="1200">
                        <a:effectLst/>
                        <a:latin typeface="Times New Roman" panose="02020603050405020304" pitchFamily="18" charset="0"/>
                        <a:ea typeface="Times New Roman" panose="02020603050405020304" pitchFamily="18" charset="0"/>
                      </a:endParaRPr>
                    </a:p>
                    <a:p>
                      <a:pPr algn="l">
                        <a:spcAft>
                          <a:spcPts val="0"/>
                        </a:spcAft>
                      </a:pPr>
                      <a:r>
                        <a:rPr lang="en-GB" sz="1200">
                          <a:effectLst/>
                          <a:latin typeface="Verdana" panose="020B0604030504040204" pitchFamily="34" charset="0"/>
                          <a:ea typeface="Times New Roman" panose="02020603050405020304" pitchFamily="18" charset="0"/>
                        </a:rPr>
                        <a:t>Light Blue</a:t>
                      </a:r>
                      <a:endParaRPr lang="en-GB" sz="1200">
                        <a:effectLst/>
                        <a:latin typeface="Times New Roman" panose="02020603050405020304" pitchFamily="18" charset="0"/>
                        <a:ea typeface="Times New Roman" panose="02020603050405020304" pitchFamily="18" charset="0"/>
                      </a:endParaRPr>
                    </a:p>
                  </a:txBody>
                  <a:tcPr marL="52460" marR="524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tc>
                  <a:txBody>
                    <a:bodyPr/>
                    <a:lstStyle/>
                    <a:p>
                      <a:pPr algn="l">
                        <a:spcAft>
                          <a:spcPts val="0"/>
                        </a:spcAft>
                      </a:pPr>
                      <a:r>
                        <a:rPr lang="en-GB" sz="1200">
                          <a:effectLst/>
                          <a:latin typeface="Verdana" panose="020B0604030504040204" pitchFamily="34" charset="0"/>
                          <a:ea typeface="Times New Roman" panose="02020603050405020304" pitchFamily="18" charset="0"/>
                        </a:rPr>
                        <a:t>ENQUIRY</a:t>
                      </a:r>
                      <a:endParaRPr lang="en-GB" sz="1200">
                        <a:effectLst/>
                        <a:latin typeface="Times New Roman" panose="02020603050405020304" pitchFamily="18" charset="0"/>
                        <a:ea typeface="Times New Roman" panose="02020603050405020304" pitchFamily="18" charset="0"/>
                      </a:endParaRPr>
                    </a:p>
                    <a:p>
                      <a:pPr algn="l">
                        <a:spcAft>
                          <a:spcPts val="0"/>
                        </a:spcAft>
                      </a:pPr>
                      <a:r>
                        <a:rPr lang="en-GB" sz="1200">
                          <a:effectLst/>
                          <a:latin typeface="Verdana" panose="020B0604030504040204" pitchFamily="34" charset="0"/>
                          <a:ea typeface="Times New Roman" panose="02020603050405020304" pitchFamily="18" charset="0"/>
                        </a:rPr>
                        <a:t>Green</a:t>
                      </a:r>
                      <a:endParaRPr lang="en-GB" sz="1200">
                        <a:effectLst/>
                        <a:latin typeface="Times New Roman" panose="02020603050405020304" pitchFamily="18" charset="0"/>
                        <a:ea typeface="Times New Roman" panose="02020603050405020304" pitchFamily="18" charset="0"/>
                      </a:endParaRPr>
                    </a:p>
                  </a:txBody>
                  <a:tcPr marL="52460" marR="524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l">
                        <a:spcAft>
                          <a:spcPts val="0"/>
                        </a:spcAft>
                      </a:pPr>
                      <a:r>
                        <a:rPr lang="en-GB" sz="1200">
                          <a:effectLst/>
                          <a:latin typeface="Verdana" panose="020B0604030504040204" pitchFamily="34" charset="0"/>
                          <a:ea typeface="Times New Roman" panose="02020603050405020304" pitchFamily="18" charset="0"/>
                        </a:rPr>
                        <a:t>COMMUNITY </a:t>
                      </a:r>
                      <a:endParaRPr lang="en-GB" sz="1200">
                        <a:effectLst/>
                        <a:latin typeface="Times New Roman" panose="02020603050405020304" pitchFamily="18" charset="0"/>
                        <a:ea typeface="Times New Roman" panose="02020603050405020304" pitchFamily="18" charset="0"/>
                      </a:endParaRPr>
                    </a:p>
                    <a:p>
                      <a:pPr algn="l">
                        <a:spcAft>
                          <a:spcPts val="0"/>
                        </a:spcAft>
                      </a:pPr>
                      <a:r>
                        <a:rPr lang="en-GB" sz="1200">
                          <a:effectLst/>
                          <a:latin typeface="Verdana" panose="020B0604030504040204" pitchFamily="34" charset="0"/>
                          <a:ea typeface="Times New Roman" panose="02020603050405020304" pitchFamily="18" charset="0"/>
                        </a:rPr>
                        <a:t>Yellow</a:t>
                      </a:r>
                      <a:endParaRPr lang="en-GB" sz="1200">
                        <a:effectLst/>
                        <a:latin typeface="Times New Roman" panose="02020603050405020304" pitchFamily="18" charset="0"/>
                        <a:ea typeface="Times New Roman" panose="02020603050405020304" pitchFamily="18" charset="0"/>
                      </a:endParaRPr>
                    </a:p>
                    <a:p>
                      <a:pPr algn="l">
                        <a:spcAft>
                          <a:spcPts val="0"/>
                        </a:spcAft>
                      </a:pPr>
                      <a:r>
                        <a:rPr lang="en-GB" sz="1200">
                          <a:effectLst/>
                          <a:latin typeface="Verdana" panose="020B0604030504040204" pitchFamily="34" charset="0"/>
                          <a:ea typeface="Times New Roman" panose="02020603050405020304" pitchFamily="18" charset="0"/>
                        </a:rPr>
                        <a:t> </a:t>
                      </a:r>
                      <a:endParaRPr lang="en-GB" sz="1200">
                        <a:effectLst/>
                        <a:latin typeface="Times New Roman" panose="02020603050405020304" pitchFamily="18" charset="0"/>
                        <a:ea typeface="Times New Roman" panose="02020603050405020304" pitchFamily="18" charset="0"/>
                      </a:endParaRPr>
                    </a:p>
                  </a:txBody>
                  <a:tcPr marL="52460" marR="524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l">
                        <a:spcAft>
                          <a:spcPts val="0"/>
                        </a:spcAft>
                      </a:pPr>
                      <a:r>
                        <a:rPr lang="en-GB" sz="1200">
                          <a:effectLst/>
                          <a:latin typeface="Verdana" panose="020B0604030504040204" pitchFamily="34" charset="0"/>
                          <a:ea typeface="Times New Roman" panose="02020603050405020304" pitchFamily="18" charset="0"/>
                        </a:rPr>
                        <a:t>MINDSET</a:t>
                      </a:r>
                      <a:endParaRPr lang="en-GB" sz="1200">
                        <a:effectLst/>
                        <a:latin typeface="Times New Roman" panose="02020603050405020304" pitchFamily="18" charset="0"/>
                        <a:ea typeface="Times New Roman" panose="02020603050405020304" pitchFamily="18" charset="0"/>
                      </a:endParaRPr>
                    </a:p>
                    <a:p>
                      <a:pPr algn="l">
                        <a:spcAft>
                          <a:spcPts val="0"/>
                        </a:spcAft>
                      </a:pPr>
                      <a:r>
                        <a:rPr lang="en-GB" sz="1200">
                          <a:effectLst/>
                          <a:latin typeface="Verdana" panose="020B0604030504040204" pitchFamily="34" charset="0"/>
                          <a:ea typeface="Times New Roman" panose="02020603050405020304" pitchFamily="18" charset="0"/>
                        </a:rPr>
                        <a:t>Dark Pink</a:t>
                      </a:r>
                      <a:endParaRPr lang="en-GB" sz="1200">
                        <a:effectLst/>
                        <a:latin typeface="Times New Roman" panose="02020603050405020304" pitchFamily="18" charset="0"/>
                        <a:ea typeface="Times New Roman" panose="02020603050405020304" pitchFamily="18" charset="0"/>
                      </a:endParaRPr>
                    </a:p>
                  </a:txBody>
                  <a:tcPr marL="52460" marR="524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33CC"/>
                    </a:solidFill>
                  </a:tcPr>
                </a:tc>
                <a:tc>
                  <a:txBody>
                    <a:bodyPr/>
                    <a:lstStyle/>
                    <a:p>
                      <a:pPr algn="l">
                        <a:spcAft>
                          <a:spcPts val="0"/>
                        </a:spcAft>
                      </a:pPr>
                      <a:r>
                        <a:rPr lang="en-GB" sz="1200">
                          <a:effectLst/>
                          <a:latin typeface="Verdana" panose="020B0604030504040204" pitchFamily="34" charset="0"/>
                          <a:ea typeface="Times New Roman" panose="02020603050405020304" pitchFamily="18" charset="0"/>
                        </a:rPr>
                        <a:t>MATHS</a:t>
                      </a:r>
                      <a:endParaRPr lang="en-GB" sz="1200">
                        <a:effectLst/>
                        <a:latin typeface="Times New Roman" panose="02020603050405020304" pitchFamily="18" charset="0"/>
                        <a:ea typeface="Times New Roman" panose="02020603050405020304" pitchFamily="18" charset="0"/>
                      </a:endParaRPr>
                    </a:p>
                    <a:p>
                      <a:pPr algn="l">
                        <a:spcAft>
                          <a:spcPts val="0"/>
                        </a:spcAft>
                      </a:pPr>
                      <a:r>
                        <a:rPr lang="en-GB" sz="1200">
                          <a:effectLst/>
                          <a:latin typeface="Verdana" panose="020B0604030504040204" pitchFamily="34" charset="0"/>
                          <a:ea typeface="Times New Roman" panose="02020603050405020304" pitchFamily="18" charset="0"/>
                        </a:rPr>
                        <a:t>Light pink</a:t>
                      </a:r>
                      <a:endParaRPr lang="en-GB" sz="1200">
                        <a:effectLst/>
                        <a:latin typeface="Times New Roman" panose="02020603050405020304" pitchFamily="18" charset="0"/>
                        <a:ea typeface="Times New Roman" panose="02020603050405020304" pitchFamily="18" charset="0"/>
                      </a:endParaRPr>
                    </a:p>
                  </a:txBody>
                  <a:tcPr marL="52460" marR="524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FF"/>
                    </a:solidFill>
                  </a:tcPr>
                </a:tc>
                <a:tc>
                  <a:txBody>
                    <a:bodyPr/>
                    <a:lstStyle/>
                    <a:p>
                      <a:pPr algn="l">
                        <a:spcAft>
                          <a:spcPts val="0"/>
                        </a:spcAft>
                      </a:pPr>
                      <a:r>
                        <a:rPr lang="en-GB" sz="1200">
                          <a:effectLst/>
                          <a:latin typeface="Verdana" panose="020B0604030504040204" pitchFamily="34" charset="0"/>
                          <a:ea typeface="Times New Roman" panose="02020603050405020304" pitchFamily="18" charset="0"/>
                        </a:rPr>
                        <a:t>MISSION</a:t>
                      </a:r>
                      <a:endParaRPr lang="en-GB" sz="1200">
                        <a:effectLst/>
                        <a:latin typeface="Times New Roman" panose="02020603050405020304" pitchFamily="18" charset="0"/>
                        <a:ea typeface="Times New Roman" panose="02020603050405020304" pitchFamily="18" charset="0"/>
                      </a:endParaRPr>
                    </a:p>
                    <a:p>
                      <a:pPr algn="l">
                        <a:spcAft>
                          <a:spcPts val="0"/>
                        </a:spcAft>
                      </a:pPr>
                      <a:r>
                        <a:rPr lang="en-GB" sz="1200">
                          <a:effectLst/>
                          <a:latin typeface="Verdana" panose="020B0604030504040204" pitchFamily="34" charset="0"/>
                          <a:ea typeface="Times New Roman" panose="02020603050405020304" pitchFamily="18" charset="0"/>
                        </a:rPr>
                        <a:t>Red</a:t>
                      </a:r>
                      <a:endParaRPr lang="en-GB" sz="1200">
                        <a:effectLst/>
                        <a:latin typeface="Times New Roman" panose="02020603050405020304" pitchFamily="18" charset="0"/>
                        <a:ea typeface="Times New Roman" panose="02020603050405020304" pitchFamily="18" charset="0"/>
                      </a:endParaRPr>
                    </a:p>
                  </a:txBody>
                  <a:tcPr marL="52460" marR="524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l">
                        <a:spcAft>
                          <a:spcPts val="0"/>
                        </a:spcAft>
                      </a:pPr>
                      <a:r>
                        <a:rPr lang="en-GB" sz="1100" dirty="0">
                          <a:effectLst/>
                          <a:latin typeface="Verdana" panose="020B0604030504040204" pitchFamily="34" charset="0"/>
                          <a:ea typeface="Times New Roman" panose="02020603050405020304" pitchFamily="18" charset="0"/>
                        </a:rPr>
                        <a:t>ACHIEVEMENT</a:t>
                      </a:r>
                      <a:endParaRPr lang="en-GB" sz="1100" dirty="0">
                        <a:effectLst/>
                        <a:latin typeface="Times New Roman" panose="02020603050405020304" pitchFamily="18" charset="0"/>
                        <a:ea typeface="Times New Roman" panose="02020603050405020304" pitchFamily="18" charset="0"/>
                      </a:endParaRPr>
                    </a:p>
                    <a:p>
                      <a:pPr algn="l">
                        <a:spcAft>
                          <a:spcPts val="0"/>
                        </a:spcAft>
                      </a:pPr>
                      <a:r>
                        <a:rPr lang="en-GB" sz="1200" dirty="0">
                          <a:effectLst/>
                          <a:latin typeface="Verdana" panose="020B0604030504040204" pitchFamily="34" charset="0"/>
                          <a:ea typeface="Times New Roman" panose="02020603050405020304" pitchFamily="18" charset="0"/>
                        </a:rPr>
                        <a:t>Purple</a:t>
                      </a:r>
                      <a:endParaRPr lang="en-GB" sz="1200" dirty="0">
                        <a:effectLst/>
                        <a:latin typeface="Times New Roman" panose="02020603050405020304" pitchFamily="18" charset="0"/>
                        <a:ea typeface="Times New Roman" panose="02020603050405020304" pitchFamily="18" charset="0"/>
                      </a:endParaRPr>
                    </a:p>
                  </a:txBody>
                  <a:tcPr marL="52460" marR="524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algn="l">
                        <a:spcAft>
                          <a:spcPts val="0"/>
                        </a:spcAft>
                      </a:pPr>
                      <a:r>
                        <a:rPr lang="en-GB" sz="1200">
                          <a:effectLst/>
                          <a:latin typeface="Verdana" panose="020B0604030504040204" pitchFamily="34" charset="0"/>
                          <a:ea typeface="Times New Roman" panose="02020603050405020304" pitchFamily="18" charset="0"/>
                        </a:rPr>
                        <a:t>FAITH </a:t>
                      </a:r>
                      <a:endParaRPr lang="en-GB" sz="1200">
                        <a:effectLst/>
                        <a:latin typeface="Times New Roman" panose="02020603050405020304" pitchFamily="18" charset="0"/>
                        <a:ea typeface="Times New Roman" panose="02020603050405020304" pitchFamily="18" charset="0"/>
                      </a:endParaRPr>
                    </a:p>
                    <a:p>
                      <a:pPr algn="l">
                        <a:spcAft>
                          <a:spcPts val="0"/>
                        </a:spcAft>
                      </a:pPr>
                      <a:r>
                        <a:rPr lang="en-GB" sz="1200">
                          <a:effectLst/>
                          <a:latin typeface="Verdana" panose="020B0604030504040204" pitchFamily="34" charset="0"/>
                          <a:ea typeface="Times New Roman" panose="02020603050405020304" pitchFamily="18" charset="0"/>
                        </a:rPr>
                        <a:t>White</a:t>
                      </a:r>
                      <a:endParaRPr lang="en-GB" sz="1200">
                        <a:effectLst/>
                        <a:latin typeface="Times New Roman" panose="02020603050405020304" pitchFamily="18" charset="0"/>
                        <a:ea typeface="Times New Roman" panose="02020603050405020304" pitchFamily="18" charset="0"/>
                      </a:endParaRPr>
                    </a:p>
                  </a:txBody>
                  <a:tcPr marL="52460" marR="524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spcAft>
                          <a:spcPts val="0"/>
                        </a:spcAft>
                      </a:pPr>
                      <a:r>
                        <a:rPr lang="en-GB" sz="1200">
                          <a:effectLst/>
                          <a:latin typeface="Verdana" panose="020B0604030504040204" pitchFamily="34" charset="0"/>
                          <a:ea typeface="Times New Roman" panose="02020603050405020304" pitchFamily="18" charset="0"/>
                        </a:rPr>
                        <a:t>PERFORMANCE</a:t>
                      </a:r>
                      <a:endParaRPr lang="en-GB" sz="1200">
                        <a:effectLst/>
                        <a:latin typeface="Times New Roman" panose="02020603050405020304" pitchFamily="18" charset="0"/>
                        <a:ea typeface="Times New Roman" panose="02020603050405020304" pitchFamily="18" charset="0"/>
                      </a:endParaRPr>
                    </a:p>
                    <a:p>
                      <a:pPr algn="l">
                        <a:spcAft>
                          <a:spcPts val="0"/>
                        </a:spcAft>
                      </a:pPr>
                      <a:r>
                        <a:rPr lang="en-GB" sz="1200">
                          <a:effectLst/>
                          <a:latin typeface="Verdana" panose="020B0604030504040204" pitchFamily="34" charset="0"/>
                          <a:ea typeface="Times New Roman" panose="02020603050405020304" pitchFamily="18" charset="0"/>
                        </a:rPr>
                        <a:t>Orange</a:t>
                      </a:r>
                      <a:endParaRPr lang="en-GB" sz="1200">
                        <a:effectLst/>
                        <a:latin typeface="Times New Roman" panose="02020603050405020304" pitchFamily="18" charset="0"/>
                        <a:ea typeface="Times New Roman" panose="02020603050405020304" pitchFamily="18" charset="0"/>
                      </a:endParaRPr>
                    </a:p>
                  </a:txBody>
                  <a:tcPr marL="52460" marR="524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10000"/>
                  </a:ext>
                </a:extLst>
              </a:tr>
              <a:tr h="444841">
                <a:tc>
                  <a:txBody>
                    <a:bodyPr/>
                    <a:lstStyle/>
                    <a:p>
                      <a:pPr algn="l">
                        <a:spcAft>
                          <a:spcPts val="0"/>
                        </a:spcAft>
                      </a:pPr>
                      <a:r>
                        <a:rPr lang="en-GB" sz="1200">
                          <a:effectLst/>
                          <a:latin typeface="Verdana" panose="020B0604030504040204" pitchFamily="34" charset="0"/>
                          <a:ea typeface="Times New Roman" panose="02020603050405020304" pitchFamily="18" charset="0"/>
                        </a:rPr>
                        <a:t>Show and share a love of reading</a:t>
                      </a:r>
                      <a:endParaRPr lang="en-GB" sz="1200">
                        <a:effectLst/>
                        <a:latin typeface="Times New Roman" panose="02020603050405020304" pitchFamily="18" charset="0"/>
                        <a:ea typeface="Times New Roman" panose="02020603050405020304" pitchFamily="18" charset="0"/>
                      </a:endParaRPr>
                    </a:p>
                  </a:txBody>
                  <a:tcPr marL="52460" marR="524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l">
                        <a:spcAft>
                          <a:spcPts val="0"/>
                        </a:spcAft>
                      </a:pPr>
                      <a:r>
                        <a:rPr lang="en-GB" sz="1200">
                          <a:effectLst/>
                          <a:latin typeface="Verdana" panose="020B0604030504040204" pitchFamily="34" charset="0"/>
                          <a:ea typeface="Times New Roman" panose="02020603050405020304" pitchFamily="18" charset="0"/>
                        </a:rPr>
                        <a:t>Consistently show and share a love of writing</a:t>
                      </a:r>
                      <a:endParaRPr lang="en-GB" sz="1200">
                        <a:effectLst/>
                        <a:latin typeface="Times New Roman" panose="02020603050405020304" pitchFamily="18" charset="0"/>
                        <a:ea typeface="Times New Roman" panose="02020603050405020304" pitchFamily="18" charset="0"/>
                      </a:endParaRPr>
                    </a:p>
                  </a:txBody>
                  <a:tcPr marL="52460" marR="524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tc>
                  <a:txBody>
                    <a:bodyPr/>
                    <a:lstStyle/>
                    <a:p>
                      <a:pPr algn="l">
                        <a:spcAft>
                          <a:spcPts val="0"/>
                        </a:spcAft>
                      </a:pPr>
                      <a:r>
                        <a:rPr lang="en-GB" sz="1200">
                          <a:effectLst/>
                          <a:latin typeface="Verdana" panose="020B0604030504040204" pitchFamily="34" charset="0"/>
                          <a:ea typeface="Times New Roman" panose="02020603050405020304" pitchFamily="18" charset="0"/>
                        </a:rPr>
                        <a:t>Asking questions and finding answers</a:t>
                      </a:r>
                      <a:endParaRPr lang="en-GB" sz="1200">
                        <a:effectLst/>
                        <a:latin typeface="Times New Roman" panose="02020603050405020304" pitchFamily="18" charset="0"/>
                        <a:ea typeface="Times New Roman" panose="02020603050405020304" pitchFamily="18" charset="0"/>
                      </a:endParaRPr>
                    </a:p>
                  </a:txBody>
                  <a:tcPr marL="52460" marR="524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l">
                        <a:spcAft>
                          <a:spcPts val="0"/>
                        </a:spcAft>
                      </a:pPr>
                      <a:r>
                        <a:rPr lang="en-GB" sz="1200">
                          <a:effectLst/>
                          <a:latin typeface="Verdana" panose="020B0604030504040204" pitchFamily="34" charset="0"/>
                          <a:ea typeface="Times New Roman" panose="02020603050405020304" pitchFamily="18" charset="0"/>
                        </a:rPr>
                        <a:t>Participating and helping the wider school community</a:t>
                      </a:r>
                      <a:endParaRPr lang="en-GB" sz="1200">
                        <a:effectLst/>
                        <a:latin typeface="Times New Roman" panose="02020603050405020304" pitchFamily="18" charset="0"/>
                        <a:ea typeface="Times New Roman" panose="02020603050405020304" pitchFamily="18" charset="0"/>
                      </a:endParaRPr>
                    </a:p>
                  </a:txBody>
                  <a:tcPr marL="52460" marR="524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l">
                        <a:spcAft>
                          <a:spcPts val="0"/>
                        </a:spcAft>
                      </a:pPr>
                      <a:r>
                        <a:rPr lang="en-GB" sz="1200">
                          <a:effectLst/>
                          <a:latin typeface="Verdana" panose="020B0604030504040204" pitchFamily="34" charset="0"/>
                          <a:ea typeface="Times New Roman" panose="02020603050405020304" pitchFamily="18" charset="0"/>
                        </a:rPr>
                        <a:t>Showing a positive attitude to learning</a:t>
                      </a:r>
                      <a:endParaRPr lang="en-GB" sz="1200">
                        <a:effectLst/>
                        <a:latin typeface="Times New Roman" panose="02020603050405020304" pitchFamily="18" charset="0"/>
                        <a:ea typeface="Times New Roman" panose="02020603050405020304" pitchFamily="18" charset="0"/>
                      </a:endParaRPr>
                    </a:p>
                  </a:txBody>
                  <a:tcPr marL="52460" marR="524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33CC"/>
                    </a:solidFill>
                  </a:tcPr>
                </a:tc>
                <a:tc>
                  <a:txBody>
                    <a:bodyPr/>
                    <a:lstStyle/>
                    <a:p>
                      <a:pPr algn="l">
                        <a:spcAft>
                          <a:spcPts val="0"/>
                        </a:spcAft>
                      </a:pPr>
                      <a:r>
                        <a:rPr lang="en-GB" sz="1200">
                          <a:effectLst/>
                          <a:latin typeface="Verdana" panose="020B0604030504040204" pitchFamily="34" charset="0"/>
                          <a:ea typeface="Times New Roman" panose="02020603050405020304" pitchFamily="18" charset="0"/>
                        </a:rPr>
                        <a:t>Know and apply </a:t>
                      </a:r>
                      <a:endParaRPr lang="en-GB" sz="1200">
                        <a:effectLst/>
                        <a:latin typeface="Times New Roman" panose="02020603050405020304" pitchFamily="18" charset="0"/>
                        <a:ea typeface="Times New Roman" panose="02020603050405020304" pitchFamily="18" charset="0"/>
                      </a:endParaRPr>
                    </a:p>
                  </a:txBody>
                  <a:tcPr marL="52460" marR="524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FF"/>
                    </a:solidFill>
                  </a:tcPr>
                </a:tc>
                <a:tc>
                  <a:txBody>
                    <a:bodyPr/>
                    <a:lstStyle/>
                    <a:p>
                      <a:pPr algn="l">
                        <a:spcAft>
                          <a:spcPts val="0"/>
                        </a:spcAft>
                      </a:pPr>
                      <a:r>
                        <a:rPr lang="en-GB" sz="1200">
                          <a:effectLst/>
                          <a:latin typeface="Verdana" panose="020B0604030504040204" pitchFamily="34" charset="0"/>
                          <a:ea typeface="Times New Roman" panose="02020603050405020304" pitchFamily="18" charset="0"/>
                        </a:rPr>
                        <a:t>Following the school weekly mission</a:t>
                      </a:r>
                      <a:endParaRPr lang="en-GB" sz="1200">
                        <a:effectLst/>
                        <a:latin typeface="Times New Roman" panose="02020603050405020304" pitchFamily="18" charset="0"/>
                        <a:ea typeface="Times New Roman" panose="02020603050405020304" pitchFamily="18" charset="0"/>
                      </a:endParaRPr>
                    </a:p>
                  </a:txBody>
                  <a:tcPr marL="52460" marR="524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l">
                        <a:spcAft>
                          <a:spcPts val="0"/>
                        </a:spcAft>
                      </a:pPr>
                      <a:r>
                        <a:rPr lang="en-GB" sz="1200">
                          <a:effectLst/>
                          <a:latin typeface="Verdana" panose="020B0604030504040204" pitchFamily="34" charset="0"/>
                          <a:ea typeface="Times New Roman" panose="02020603050405020304" pitchFamily="18" charset="0"/>
                        </a:rPr>
                        <a:t>Something I am proud of</a:t>
                      </a:r>
                      <a:endParaRPr lang="en-GB" sz="1200">
                        <a:effectLst/>
                        <a:latin typeface="Times New Roman" panose="02020603050405020304" pitchFamily="18" charset="0"/>
                        <a:ea typeface="Times New Roman" panose="02020603050405020304" pitchFamily="18" charset="0"/>
                      </a:endParaRPr>
                    </a:p>
                  </a:txBody>
                  <a:tcPr marL="52460" marR="524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algn="l">
                        <a:spcAft>
                          <a:spcPts val="0"/>
                        </a:spcAft>
                      </a:pPr>
                      <a:r>
                        <a:rPr lang="en-GB" sz="1200">
                          <a:effectLst/>
                          <a:latin typeface="Verdana" panose="020B0604030504040204" pitchFamily="34" charset="0"/>
                          <a:ea typeface="Times New Roman" panose="02020603050405020304" pitchFamily="18" charset="0"/>
                        </a:rPr>
                        <a:t>Showing commitment in faith </a:t>
                      </a:r>
                      <a:endParaRPr lang="en-GB" sz="1200">
                        <a:effectLst/>
                        <a:latin typeface="Times New Roman" panose="02020603050405020304" pitchFamily="18" charset="0"/>
                        <a:ea typeface="Times New Roman" panose="02020603050405020304" pitchFamily="18" charset="0"/>
                      </a:endParaRPr>
                    </a:p>
                  </a:txBody>
                  <a:tcPr marL="52460" marR="524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spcAft>
                          <a:spcPts val="0"/>
                        </a:spcAft>
                      </a:pPr>
                      <a:r>
                        <a:rPr lang="en-GB" sz="1200" dirty="0">
                          <a:effectLst/>
                          <a:latin typeface="Verdana" panose="020B0604030504040204" pitchFamily="34" charset="0"/>
                          <a:ea typeface="Times New Roman" panose="02020603050405020304" pitchFamily="18" charset="0"/>
                        </a:rPr>
                        <a:t>Perform to an audience </a:t>
                      </a:r>
                      <a:endParaRPr lang="en-GB" sz="1200" dirty="0">
                        <a:effectLst/>
                        <a:latin typeface="Times New Roman" panose="02020603050405020304" pitchFamily="18" charset="0"/>
                        <a:ea typeface="Times New Roman" panose="02020603050405020304" pitchFamily="18" charset="0"/>
                      </a:endParaRPr>
                    </a:p>
                  </a:txBody>
                  <a:tcPr marL="52460" marR="524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2746130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UNIFORM</a:t>
            </a:r>
          </a:p>
        </p:txBody>
      </p:sp>
      <p:sp>
        <p:nvSpPr>
          <p:cNvPr id="3" name="Content Placeholder 2"/>
          <p:cNvSpPr>
            <a:spLocks noGrp="1"/>
          </p:cNvSpPr>
          <p:nvPr>
            <p:ph idx="1"/>
          </p:nvPr>
        </p:nvSpPr>
        <p:spPr>
          <a:xfrm>
            <a:off x="650790" y="2603499"/>
            <a:ext cx="11219934" cy="4036197"/>
          </a:xfrm>
        </p:spPr>
        <p:txBody>
          <a:bodyPr>
            <a:normAutofit fontScale="47500" lnSpcReduction="20000"/>
          </a:bodyPr>
          <a:lstStyle/>
          <a:p>
            <a:r>
              <a:rPr lang="en-GB" sz="4000" dirty="0"/>
              <a:t>The Department for Education strongly encourages schools to have a uniform as it can play a valuable role in contributing to the ethos of a school and setting an appropriate tone.</a:t>
            </a:r>
          </a:p>
          <a:p>
            <a:r>
              <a:rPr lang="en-GB" sz="4000" dirty="0"/>
              <a:t>We expect all children to wear school uniform. The majority of our uniform is available for you to order from the Uniform and Leisurewear Company, Common Garden Street, Lancaster. The tartan school skirt is only available from the school office.</a:t>
            </a:r>
          </a:p>
          <a:p>
            <a:r>
              <a:rPr lang="en-GB" sz="4000" dirty="0"/>
              <a:t>The only jewellery allowed in school is a digital / analogue wrist watch. Children may wear a pair of small, plain studs.</a:t>
            </a:r>
          </a:p>
          <a:p>
            <a:r>
              <a:rPr lang="en-GB" sz="4000" dirty="0"/>
              <a:t>Please ensure that your child's hair style / colour is appropriate for school. Bright colours, shaven patterns or gelled styles are no suitable for school. Hair past shoulder-length should be tied back.</a:t>
            </a:r>
          </a:p>
          <a:p>
            <a:r>
              <a:rPr lang="en-GB" sz="4000" dirty="0"/>
              <a:t>Black shoes with either </a:t>
            </a:r>
            <a:r>
              <a:rPr lang="en-GB" sz="4000" dirty="0" err="1"/>
              <a:t>velcro</a:t>
            </a:r>
            <a:r>
              <a:rPr lang="en-GB" sz="4000" dirty="0"/>
              <a:t>, buckle or laces. (If your child comes to school in trainers, they will be asked to wear pumps whilst in the building)</a:t>
            </a:r>
          </a:p>
          <a:p>
            <a:r>
              <a:rPr lang="en-GB" sz="4000" b="1" u="sng" dirty="0"/>
              <a:t>Please label all clothing clearly. Thank you</a:t>
            </a:r>
            <a:endParaRPr lang="en-GB" sz="4000" dirty="0"/>
          </a:p>
          <a:p>
            <a:pPr marL="0" indent="0">
              <a:buNone/>
            </a:pPr>
            <a:endParaRPr lang="en-GB" sz="40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91591" y="299908"/>
            <a:ext cx="595123" cy="779817"/>
          </a:xfrm>
          <a:prstGeom prst="rect">
            <a:avLst/>
          </a:prstGeom>
        </p:spPr>
      </p:pic>
    </p:spTree>
    <p:extLst>
      <p:ext uri="{BB962C8B-B14F-4D97-AF65-F5344CB8AC3E}">
        <p14:creationId xmlns:p14="http://schemas.microsoft.com/office/powerpoint/2010/main" val="2362296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dirty="0"/>
          </a:p>
        </p:txBody>
      </p:sp>
      <p:pic>
        <p:nvPicPr>
          <p:cNvPr id="4100" name="Picture 4" descr="https://ukc-powerpoint.officeapps.live.com/pods/GetClipboardImage.ashx?Id=c37e65a4-beb1-4e78-83cc-d8551266fc12&amp;DC=GUK5&amp;pkey=4b519f4b-d988-4b18-9448-2d306f47feda&amp;wdwaccluster=GUK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89" y="-99982"/>
            <a:ext cx="11776621" cy="6624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73144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A04743-0159-4434-B3A2-51A95225B30F}"/>
              </a:ext>
            </a:extLst>
          </p:cNvPr>
          <p:cNvSpPr>
            <a:spLocks noGrp="1"/>
          </p:cNvSpPr>
          <p:nvPr>
            <p:ph type="title"/>
          </p:nvPr>
        </p:nvSpPr>
        <p:spPr/>
        <p:txBody>
          <a:bodyPr/>
          <a:lstStyle/>
          <a:p>
            <a:r>
              <a:rPr lang="en-GB" dirty="0"/>
              <a:t>Online Safety</a:t>
            </a:r>
          </a:p>
        </p:txBody>
      </p:sp>
      <p:pic>
        <p:nvPicPr>
          <p:cNvPr id="5" name="Picture 4">
            <a:extLst>
              <a:ext uri="{FF2B5EF4-FFF2-40B4-BE49-F238E27FC236}">
                <a16:creationId xmlns:a16="http://schemas.microsoft.com/office/drawing/2014/main" id="{81848151-2218-4808-AA1E-FD5E2FC9EEA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91591" y="299908"/>
            <a:ext cx="595123" cy="779817"/>
          </a:xfrm>
          <a:prstGeom prst="rect">
            <a:avLst/>
          </a:prstGeom>
        </p:spPr>
      </p:pic>
      <p:sp>
        <p:nvSpPr>
          <p:cNvPr id="4" name="TextBox 3">
            <a:extLst>
              <a:ext uri="{FF2B5EF4-FFF2-40B4-BE49-F238E27FC236}">
                <a16:creationId xmlns:a16="http://schemas.microsoft.com/office/drawing/2014/main" id="{0A829B01-2301-4D15-AC93-AFC7CA6D8A3A}"/>
              </a:ext>
            </a:extLst>
          </p:cNvPr>
          <p:cNvSpPr txBox="1"/>
          <p:nvPr/>
        </p:nvSpPr>
        <p:spPr>
          <a:xfrm>
            <a:off x="5825412" y="2509935"/>
            <a:ext cx="5442430" cy="32316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Why?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Century Gothic" panose="020B0502020202020204"/>
                <a:ea typeface="+mn-ea"/>
                <a:cs typeface="+mn-cs"/>
              </a:rPr>
              <a:t>KCSIE 2024 is a complete statutory guide that all schools must comply with</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000" b="0" i="0" u="none" strike="noStrike" kern="1200" cap="none" spc="0" normalizeH="0" baseline="0" noProof="0" dirty="0">
              <a:ln>
                <a:noFill/>
              </a:ln>
              <a:solidFill>
                <a:prstClr val="black"/>
              </a:solidFill>
              <a:effectLst/>
              <a:uLnTx/>
              <a:uFillTx/>
              <a:latin typeface="Century Gothic" panose="020B050202020202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Century Gothic" panose="020B0502020202020204"/>
                <a:ea typeface="+mn-ea"/>
                <a:cs typeface="+mn-cs"/>
              </a:rPr>
              <a:t>Part One and Annex B clearly outlines how schools have a statutory responsibility to keep children safe online in </a:t>
            </a:r>
            <a:r>
              <a:rPr kumimoji="0" lang="en-GB" sz="2000" b="1" i="1" u="none" strike="noStrike" kern="1200" cap="none" spc="0" normalizeH="0" baseline="0" noProof="0" dirty="0">
                <a:ln>
                  <a:noFill/>
                </a:ln>
                <a:solidFill>
                  <a:prstClr val="black"/>
                </a:solidFill>
                <a:effectLst/>
                <a:uLnTx/>
                <a:uFillTx/>
                <a:latin typeface="Century Gothic" panose="020B0502020202020204"/>
                <a:ea typeface="+mn-ea"/>
                <a:cs typeface="+mn-cs"/>
              </a:rPr>
              <a:t>or </a:t>
            </a:r>
            <a:r>
              <a:rPr kumimoji="0" lang="en-GB" sz="2000" b="0" i="0" u="none" strike="noStrike" kern="1200" cap="none" spc="0" normalizeH="0" baseline="0" noProof="0" dirty="0">
                <a:ln>
                  <a:noFill/>
                </a:ln>
                <a:solidFill>
                  <a:prstClr val="black"/>
                </a:solidFill>
                <a:effectLst/>
                <a:uLnTx/>
                <a:uFillTx/>
                <a:latin typeface="Century Gothic" panose="020B0502020202020204"/>
                <a:ea typeface="+mn-ea"/>
                <a:cs typeface="+mn-cs"/>
              </a:rPr>
              <a:t>out of school</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07351" y="3435199"/>
            <a:ext cx="3314700" cy="1381125"/>
          </a:xfrm>
          <a:prstGeom prst="rect">
            <a:avLst/>
          </a:prstGeom>
        </p:spPr>
      </p:pic>
    </p:spTree>
    <p:extLst>
      <p:ext uri="{BB962C8B-B14F-4D97-AF65-F5344CB8AC3E}">
        <p14:creationId xmlns:p14="http://schemas.microsoft.com/office/powerpoint/2010/main" val="24421540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387729E-4359-426F-9243-92A682F208D0}"/>
              </a:ext>
            </a:extLst>
          </p:cNvPr>
          <p:cNvPicPr>
            <a:picLocks noChangeAspect="1"/>
          </p:cNvPicPr>
          <p:nvPr/>
        </p:nvPicPr>
        <p:blipFill>
          <a:blip r:embed="rId2"/>
          <a:stretch>
            <a:fillRect/>
          </a:stretch>
        </p:blipFill>
        <p:spPr>
          <a:xfrm>
            <a:off x="1139822" y="2939143"/>
            <a:ext cx="10253918" cy="1938442"/>
          </a:xfrm>
          <a:prstGeom prst="rect">
            <a:avLst/>
          </a:prstGeom>
        </p:spPr>
      </p:pic>
      <p:pic>
        <p:nvPicPr>
          <p:cNvPr id="5" name="Picture 4">
            <a:extLst>
              <a:ext uri="{FF2B5EF4-FFF2-40B4-BE49-F238E27FC236}">
                <a16:creationId xmlns:a16="http://schemas.microsoft.com/office/drawing/2014/main" id="{7B38A8E1-2AE5-4D77-B93F-A08165B8E15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91591" y="299908"/>
            <a:ext cx="595123" cy="779817"/>
          </a:xfrm>
          <a:prstGeom prst="rect">
            <a:avLst/>
          </a:prstGeom>
        </p:spPr>
      </p:pic>
      <p:sp>
        <p:nvSpPr>
          <p:cNvPr id="3" name="TextBox 2">
            <a:extLst>
              <a:ext uri="{FF2B5EF4-FFF2-40B4-BE49-F238E27FC236}">
                <a16:creationId xmlns:a16="http://schemas.microsoft.com/office/drawing/2014/main" id="{74DF13FA-A9F6-4F4E-A3DA-B390257CCE11}"/>
              </a:ext>
            </a:extLst>
          </p:cNvPr>
          <p:cNvSpPr txBox="1"/>
          <p:nvPr/>
        </p:nvSpPr>
        <p:spPr>
          <a:xfrm>
            <a:off x="821094" y="2248678"/>
            <a:ext cx="335902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entury Gothic" panose="020B0502020202020204"/>
                <a:ea typeface="+mn-ea"/>
                <a:cs typeface="+mn-cs"/>
              </a:rPr>
              <a:t>It states:</a:t>
            </a:r>
          </a:p>
        </p:txBody>
      </p:sp>
    </p:spTree>
    <p:extLst>
      <p:ext uri="{BB962C8B-B14F-4D97-AF65-F5344CB8AC3E}">
        <p14:creationId xmlns:p14="http://schemas.microsoft.com/office/powerpoint/2010/main" val="19559016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1848151-2218-4808-AA1E-FD5E2FC9EEA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91591" y="299908"/>
            <a:ext cx="595123" cy="779817"/>
          </a:xfrm>
          <a:prstGeom prst="rect">
            <a:avLst/>
          </a:prstGeom>
        </p:spPr>
      </p:pic>
      <p:pic>
        <p:nvPicPr>
          <p:cNvPr id="7" name="Picture 6">
            <a:extLst>
              <a:ext uri="{FF2B5EF4-FFF2-40B4-BE49-F238E27FC236}">
                <a16:creationId xmlns:a16="http://schemas.microsoft.com/office/drawing/2014/main" id="{B00B1A55-6CC3-4F6E-BB47-8280D35C6A3B}"/>
              </a:ext>
            </a:extLst>
          </p:cNvPr>
          <p:cNvPicPr>
            <a:picLocks noChangeAspect="1"/>
          </p:cNvPicPr>
          <p:nvPr/>
        </p:nvPicPr>
        <p:blipFill>
          <a:blip r:embed="rId3"/>
          <a:stretch>
            <a:fillRect/>
          </a:stretch>
        </p:blipFill>
        <p:spPr>
          <a:xfrm>
            <a:off x="1035404" y="299908"/>
            <a:ext cx="8105775" cy="4629150"/>
          </a:xfrm>
          <a:prstGeom prst="rect">
            <a:avLst/>
          </a:prstGeom>
        </p:spPr>
      </p:pic>
      <p:pic>
        <p:nvPicPr>
          <p:cNvPr id="8" name="Picture 7">
            <a:extLst>
              <a:ext uri="{FF2B5EF4-FFF2-40B4-BE49-F238E27FC236}">
                <a16:creationId xmlns:a16="http://schemas.microsoft.com/office/drawing/2014/main" id="{E12681C8-8202-4BAE-BB8B-263DB9783B7F}"/>
              </a:ext>
            </a:extLst>
          </p:cNvPr>
          <p:cNvPicPr>
            <a:picLocks noChangeAspect="1"/>
          </p:cNvPicPr>
          <p:nvPr/>
        </p:nvPicPr>
        <p:blipFill>
          <a:blip r:embed="rId4"/>
          <a:stretch>
            <a:fillRect/>
          </a:stretch>
        </p:blipFill>
        <p:spPr>
          <a:xfrm>
            <a:off x="1035404" y="5505062"/>
            <a:ext cx="9288992" cy="1176531"/>
          </a:xfrm>
          <a:prstGeom prst="rect">
            <a:avLst/>
          </a:prstGeom>
        </p:spPr>
      </p:pic>
    </p:spTree>
    <p:extLst>
      <p:ext uri="{BB962C8B-B14F-4D97-AF65-F5344CB8AC3E}">
        <p14:creationId xmlns:p14="http://schemas.microsoft.com/office/powerpoint/2010/main" val="29657392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9ADA7E-282C-4168-9501-501DA5ADF13E}"/>
              </a:ext>
            </a:extLst>
          </p:cNvPr>
          <p:cNvSpPr>
            <a:spLocks noGrp="1"/>
          </p:cNvSpPr>
          <p:nvPr>
            <p:ph type="title"/>
          </p:nvPr>
        </p:nvSpPr>
        <p:spPr/>
        <p:txBody>
          <a:bodyPr/>
          <a:lstStyle/>
          <a:p>
            <a:r>
              <a:rPr lang="en-GB" dirty="0"/>
              <a:t>Online Safety</a:t>
            </a:r>
          </a:p>
        </p:txBody>
      </p:sp>
      <p:pic>
        <p:nvPicPr>
          <p:cNvPr id="4" name="Picture 3">
            <a:extLst>
              <a:ext uri="{FF2B5EF4-FFF2-40B4-BE49-F238E27FC236}">
                <a16:creationId xmlns:a16="http://schemas.microsoft.com/office/drawing/2014/main" id="{357DE8D4-D804-4B7D-894E-1C94A0E72D72}"/>
              </a:ext>
            </a:extLst>
          </p:cNvPr>
          <p:cNvPicPr>
            <a:picLocks noChangeAspect="1"/>
          </p:cNvPicPr>
          <p:nvPr/>
        </p:nvPicPr>
        <p:blipFill>
          <a:blip r:embed="rId2"/>
          <a:stretch>
            <a:fillRect/>
          </a:stretch>
        </p:blipFill>
        <p:spPr>
          <a:xfrm>
            <a:off x="913891" y="2694188"/>
            <a:ext cx="7896225" cy="4381500"/>
          </a:xfrm>
          <a:prstGeom prst="rect">
            <a:avLst/>
          </a:prstGeom>
        </p:spPr>
      </p:pic>
      <p:pic>
        <p:nvPicPr>
          <p:cNvPr id="5" name="Picture 4">
            <a:extLst>
              <a:ext uri="{FF2B5EF4-FFF2-40B4-BE49-F238E27FC236}">
                <a16:creationId xmlns:a16="http://schemas.microsoft.com/office/drawing/2014/main" id="{8C0AB6A0-FA23-4C10-B4E8-5FD989708B0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91591" y="299908"/>
            <a:ext cx="595123" cy="779817"/>
          </a:xfrm>
          <a:prstGeom prst="rect">
            <a:avLst/>
          </a:prstGeom>
        </p:spPr>
      </p:pic>
    </p:spTree>
    <p:extLst>
      <p:ext uri="{BB962C8B-B14F-4D97-AF65-F5344CB8AC3E}">
        <p14:creationId xmlns:p14="http://schemas.microsoft.com/office/powerpoint/2010/main" val="31361321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STAFF YOUR CHILD WILL TALK ABOUT</a:t>
            </a:r>
          </a:p>
        </p:txBody>
      </p:sp>
      <p:sp>
        <p:nvSpPr>
          <p:cNvPr id="3" name="Content Placeholder 2"/>
          <p:cNvSpPr>
            <a:spLocks noGrp="1"/>
          </p:cNvSpPr>
          <p:nvPr>
            <p:ph idx="1"/>
          </p:nvPr>
        </p:nvSpPr>
        <p:spPr>
          <a:xfrm>
            <a:off x="457200" y="2100264"/>
            <a:ext cx="11158537" cy="4243386"/>
          </a:xfrm>
        </p:spPr>
        <p:txBody>
          <a:bodyPr vert="horz" lIns="91440" tIns="45720" rIns="91440" bIns="45720" rtlCol="0" anchor="t">
            <a:normAutofit/>
          </a:bodyPr>
          <a:lstStyle/>
          <a:p>
            <a:endParaRPr lang="en-US" dirty="0">
              <a:solidFill>
                <a:schemeClr val="tx1"/>
              </a:solidFill>
            </a:endParaRPr>
          </a:p>
          <a:p>
            <a:r>
              <a:rPr lang="en-GB" dirty="0">
                <a:solidFill>
                  <a:srgbClr val="404040"/>
                </a:solidFill>
              </a:rPr>
              <a:t>           Mrs Grierson                Miss Stevens               Mrs Norris</a:t>
            </a:r>
            <a:r>
              <a:rPr lang="en-GB" dirty="0">
                <a:solidFill>
                  <a:schemeClr val="tx1"/>
                </a:solidFill>
              </a:rPr>
              <a:t>                  Miss McShane</a:t>
            </a:r>
          </a:p>
          <a:p>
            <a:endParaRPr lang="en-GB" dirty="0">
              <a:solidFill>
                <a:schemeClr val="tx1"/>
              </a:solidFill>
            </a:endParaRPr>
          </a:p>
          <a:p>
            <a:endParaRPr lang="en-GB" dirty="0">
              <a:solidFill>
                <a:schemeClr val="tx1"/>
              </a:solidFill>
            </a:endParaRPr>
          </a:p>
          <a:p>
            <a:endParaRPr lang="en-GB" dirty="0">
              <a:solidFill>
                <a:schemeClr val="tx1"/>
              </a:solidFill>
            </a:endParaRPr>
          </a:p>
          <a:p>
            <a:endParaRPr lang="en-GB" dirty="0">
              <a:solidFill>
                <a:schemeClr val="tx1"/>
              </a:solidFill>
            </a:endParaRPr>
          </a:p>
          <a:p>
            <a:endParaRPr lang="en-GB" dirty="0">
              <a:solidFill>
                <a:schemeClr val="tx1"/>
              </a:solidFill>
            </a:endParaRPr>
          </a:p>
          <a:p>
            <a:endParaRPr lang="en-GB" dirty="0">
              <a:solidFill>
                <a:schemeClr val="tx1"/>
              </a:solidFill>
            </a:endParaRPr>
          </a:p>
          <a:p>
            <a:endParaRPr lang="en-GB" dirty="0">
              <a:solidFill>
                <a:schemeClr val="tx1"/>
              </a:solidFill>
            </a:endParaRPr>
          </a:p>
          <a:p>
            <a:endParaRPr lang="en-GB" dirty="0">
              <a:solidFill>
                <a:srgbClr val="404040"/>
              </a:solidFill>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91591" y="299908"/>
            <a:ext cx="595123" cy="779817"/>
          </a:xfrm>
          <a:prstGeom prst="rect">
            <a:avLst/>
          </a:prstGeom>
        </p:spPr>
      </p:pic>
      <p:pic>
        <p:nvPicPr>
          <p:cNvPr id="6" name="Picture 5">
            <a:extLst>
              <a:ext uri="{FF2B5EF4-FFF2-40B4-BE49-F238E27FC236}">
                <a16:creationId xmlns:a16="http://schemas.microsoft.com/office/drawing/2014/main" id="{198CE5C5-C39F-4A6C-92E9-D7105836CC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44524" y="3036089"/>
            <a:ext cx="1619602" cy="2082345"/>
          </a:xfrm>
          <a:prstGeom prst="rect">
            <a:avLst/>
          </a:prstGeom>
        </p:spPr>
      </p:pic>
      <p:pic>
        <p:nvPicPr>
          <p:cNvPr id="8" name="Picture 7">
            <a:extLst>
              <a:ext uri="{FF2B5EF4-FFF2-40B4-BE49-F238E27FC236}">
                <a16:creationId xmlns:a16="http://schemas.microsoft.com/office/drawing/2014/main" id="{A22726B5-5225-401F-A106-6EA5C6A879E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1712" t="7342" r="19614"/>
          <a:stretch/>
        </p:blipFill>
        <p:spPr>
          <a:xfrm>
            <a:off x="3870458" y="3177338"/>
            <a:ext cx="1353917" cy="1941096"/>
          </a:xfrm>
          <a:prstGeom prst="rect">
            <a:avLst/>
          </a:prstGeom>
        </p:spPr>
      </p:pic>
      <p:pic>
        <p:nvPicPr>
          <p:cNvPr id="15" name="Picture 14">
            <a:extLst>
              <a:ext uri="{FF2B5EF4-FFF2-40B4-BE49-F238E27FC236}">
                <a16:creationId xmlns:a16="http://schemas.microsoft.com/office/drawing/2014/main" id="{4240020A-DDCE-4844-90BC-C7B7FE4369EC}"/>
              </a:ext>
            </a:extLst>
          </p:cNvPr>
          <p:cNvPicPr>
            <a:picLocks noChangeAspect="1"/>
          </p:cNvPicPr>
          <p:nvPr/>
        </p:nvPicPr>
        <p:blipFill rotWithShape="1">
          <a:blip r:embed="rId5">
            <a:extLst>
              <a:ext uri="{28A0092B-C50C-407E-A947-70E740481C1C}">
                <a14:useLocalDpi xmlns:a14="http://schemas.microsoft.com/office/drawing/2010/main" val="0"/>
              </a:ext>
            </a:extLst>
          </a:blip>
          <a:srcRect l="18668" t="2896" r="8908" b="17112"/>
          <a:stretch/>
        </p:blipFill>
        <p:spPr>
          <a:xfrm>
            <a:off x="6281055" y="3066718"/>
            <a:ext cx="1423265" cy="2021085"/>
          </a:xfrm>
          <a:prstGeom prst="rect">
            <a:avLst/>
          </a:prstGeom>
        </p:spPr>
      </p:pic>
      <p:sp>
        <p:nvSpPr>
          <p:cNvPr id="12" name="Content Placeholder 2">
            <a:extLst>
              <a:ext uri="{FF2B5EF4-FFF2-40B4-BE49-F238E27FC236}">
                <a16:creationId xmlns:a16="http://schemas.microsoft.com/office/drawing/2014/main" id="{5C69FBA4-1DAD-430C-B15E-A99AF8575B00}"/>
              </a:ext>
            </a:extLst>
          </p:cNvPr>
          <p:cNvSpPr txBox="1">
            <a:spLocks/>
          </p:cNvSpPr>
          <p:nvPr/>
        </p:nvSpPr>
        <p:spPr>
          <a:xfrm>
            <a:off x="3462486" y="1851602"/>
            <a:ext cx="13234789" cy="5456964"/>
          </a:xfrm>
          <a:prstGeom prst="rect">
            <a:avLst/>
          </a:prstGeom>
        </p:spPr>
        <p:txBody>
          <a:bodyPr vert="horz" lIns="91440" tIns="45720" rIns="91440" bIns="45720" rtlCol="0" anchor="t">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0" indent="0">
              <a:buNone/>
            </a:pPr>
            <a:endParaRPr lang="en-GB" dirty="0">
              <a:solidFill>
                <a:srgbClr val="404040"/>
              </a:solidFill>
            </a:endParaRPr>
          </a:p>
          <a:p>
            <a:endParaRPr lang="en-GB" dirty="0">
              <a:solidFill>
                <a:schemeClr val="tx1"/>
              </a:solidFill>
            </a:endParaRPr>
          </a:p>
        </p:txBody>
      </p:sp>
      <p:pic>
        <p:nvPicPr>
          <p:cNvPr id="14" name="Picture 2" descr="Miss McShane">
            <a:extLst>
              <a:ext uri="{FF2B5EF4-FFF2-40B4-BE49-F238E27FC236}">
                <a16:creationId xmlns:a16="http://schemas.microsoft.com/office/drawing/2014/main" id="{17B73605-D31B-4667-A3BD-DF72E5FBE96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565132" y="3005459"/>
            <a:ext cx="2082344" cy="20823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28185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WEBSITE</a:t>
            </a:r>
          </a:p>
        </p:txBody>
      </p:sp>
      <p:sp>
        <p:nvSpPr>
          <p:cNvPr id="3" name="Content Placeholder 2"/>
          <p:cNvSpPr>
            <a:spLocks noGrp="1"/>
          </p:cNvSpPr>
          <p:nvPr>
            <p:ph idx="1"/>
          </p:nvPr>
        </p:nvSpPr>
        <p:spPr/>
        <p:txBody>
          <a:bodyPr/>
          <a:lstStyle/>
          <a:p>
            <a:pPr fontAlgn="base"/>
            <a:r>
              <a:rPr lang="en-GB" u="sng" dirty="0">
                <a:hlinkClick r:id="rId2"/>
              </a:rPr>
              <a:t>www.cathedral.lancs.sch.uk</a:t>
            </a:r>
            <a:r>
              <a:rPr lang="en-GB" dirty="0"/>
              <a:t>​</a:t>
            </a:r>
          </a:p>
          <a:p>
            <a:pPr fontAlgn="base"/>
            <a:r>
              <a:rPr lang="en-GB" dirty="0"/>
              <a:t>This regularly changes and has lots of information about the class on Class page.</a:t>
            </a:r>
            <a:r>
              <a:rPr lang="en-US" dirty="0"/>
              <a:t>​</a:t>
            </a:r>
          </a:p>
          <a:p>
            <a:pPr fontAlgn="base"/>
            <a:r>
              <a:rPr lang="en-GB" dirty="0"/>
              <a:t>Parents section</a:t>
            </a:r>
            <a:r>
              <a:rPr lang="en-US" dirty="0"/>
              <a:t>​</a:t>
            </a:r>
          </a:p>
          <a:p>
            <a:pPr fontAlgn="base"/>
            <a:r>
              <a:rPr lang="en-GB" dirty="0"/>
              <a:t>Blogs – generally updated once a week</a:t>
            </a:r>
            <a:r>
              <a:rPr lang="en-US" dirty="0"/>
              <a:t>​</a:t>
            </a:r>
          </a:p>
          <a:p>
            <a:pPr fontAlgn="base"/>
            <a:r>
              <a:rPr lang="en-GB" dirty="0"/>
              <a:t>Useful links</a:t>
            </a:r>
            <a:endParaRPr lang="en-US" dirty="0"/>
          </a:p>
          <a:p>
            <a:endParaRPr lang="en-GB"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91591" y="299908"/>
            <a:ext cx="595123" cy="779817"/>
          </a:xfrm>
          <a:prstGeom prst="rect">
            <a:avLst/>
          </a:prstGeom>
        </p:spPr>
      </p:pic>
    </p:spTree>
    <p:extLst>
      <p:ext uri="{BB962C8B-B14F-4D97-AF65-F5344CB8AC3E}">
        <p14:creationId xmlns:p14="http://schemas.microsoft.com/office/powerpoint/2010/main" val="477829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ANY QUESTIONS?</a:t>
            </a:r>
          </a:p>
        </p:txBody>
      </p:sp>
      <p:sp>
        <p:nvSpPr>
          <p:cNvPr id="3" name="Content Placeholder 2"/>
          <p:cNvSpPr>
            <a:spLocks noGrp="1"/>
          </p:cNvSpPr>
          <p:nvPr>
            <p:ph idx="1"/>
          </p:nvPr>
        </p:nvSpPr>
        <p:spPr/>
        <p:txBody>
          <a:bodyPr>
            <a:normAutofit/>
          </a:bodyPr>
          <a:lstStyle/>
          <a:p>
            <a:r>
              <a:rPr lang="en-GB" sz="3200" dirty="0">
                <a:hlinkClick r:id="rId2"/>
              </a:rPr>
              <a:t>s.grierson@cathedral.lancs.sch.uk</a:t>
            </a:r>
            <a:endParaRPr lang="en-GB" sz="3200" dirty="0"/>
          </a:p>
          <a:p>
            <a:r>
              <a:rPr lang="en-GB" sz="3200" dirty="0"/>
              <a:t>If you need to see me…</a:t>
            </a:r>
          </a:p>
        </p:txBody>
      </p:sp>
    </p:spTree>
    <p:extLst>
      <p:ext uri="{BB962C8B-B14F-4D97-AF65-F5344CB8AC3E}">
        <p14:creationId xmlns:p14="http://schemas.microsoft.com/office/powerpoint/2010/main" val="26905353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Life in Year 2</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91591" y="299908"/>
            <a:ext cx="595123" cy="779817"/>
          </a:xfrm>
          <a:prstGeom prst="rect">
            <a:avLst/>
          </a:prstGeom>
        </p:spPr>
      </p:pic>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695055" y="2603500"/>
            <a:ext cx="7682702" cy="3416300"/>
          </a:xfrm>
        </p:spPr>
      </p:pic>
    </p:spTree>
    <p:extLst>
      <p:ext uri="{BB962C8B-B14F-4D97-AF65-F5344CB8AC3E}">
        <p14:creationId xmlns:p14="http://schemas.microsoft.com/office/powerpoint/2010/main" val="18130756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HOME LEARNING</a:t>
            </a:r>
          </a:p>
        </p:txBody>
      </p:sp>
      <p:sp>
        <p:nvSpPr>
          <p:cNvPr id="3" name="Content Placeholder 2"/>
          <p:cNvSpPr>
            <a:spLocks noGrp="1"/>
          </p:cNvSpPr>
          <p:nvPr>
            <p:ph idx="1"/>
          </p:nvPr>
        </p:nvSpPr>
        <p:spPr/>
        <p:txBody>
          <a:bodyPr/>
          <a:lstStyle/>
          <a:p>
            <a:pPr marL="0" indent="0">
              <a:buNone/>
            </a:pPr>
            <a:r>
              <a:rPr lang="en-GB" b="1" u="sng" dirty="0"/>
              <a:t>Homework</a:t>
            </a:r>
            <a:endParaRPr lang="en-GB" dirty="0"/>
          </a:p>
          <a:p>
            <a:r>
              <a:rPr lang="en-GB" b="1" dirty="0"/>
              <a:t>Daily reading practice-books signed by an adult</a:t>
            </a:r>
          </a:p>
          <a:p>
            <a:r>
              <a:rPr lang="en-GB" b="1" dirty="0"/>
              <a:t>Times tables practice-games</a:t>
            </a:r>
          </a:p>
          <a:p>
            <a:r>
              <a:rPr lang="en-GB" b="1" dirty="0"/>
              <a:t>Spellings-Purple Mash</a:t>
            </a:r>
            <a:endParaRPr lang="en-GB" dirty="0"/>
          </a:p>
          <a:p>
            <a:pPr marL="0" indent="0">
              <a:buNone/>
            </a:pPr>
            <a:endParaRPr lang="en-GB" dirty="0"/>
          </a:p>
        </p:txBody>
      </p:sp>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91591" y="299908"/>
            <a:ext cx="595123" cy="779817"/>
          </a:xfrm>
          <a:prstGeom prst="rect">
            <a:avLst/>
          </a:prstGeom>
        </p:spPr>
      </p:pic>
    </p:spTree>
    <p:extLst>
      <p:ext uri="{BB962C8B-B14F-4D97-AF65-F5344CB8AC3E}">
        <p14:creationId xmlns:p14="http://schemas.microsoft.com/office/powerpoint/2010/main" val="21910182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467399" y="2932670"/>
            <a:ext cx="2252323" cy="2627710"/>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91591" y="299908"/>
            <a:ext cx="595123" cy="779817"/>
          </a:xfrm>
          <a:prstGeom prst="rect">
            <a:avLst/>
          </a:prstGeom>
        </p:spPr>
      </p:pic>
      <p:sp>
        <p:nvSpPr>
          <p:cNvPr id="6" name="TextBox 5"/>
          <p:cNvSpPr txBox="1"/>
          <p:nvPr/>
        </p:nvSpPr>
        <p:spPr>
          <a:xfrm>
            <a:off x="741406" y="3120250"/>
            <a:ext cx="2158313" cy="646331"/>
          </a:xfrm>
          <a:prstGeom prst="rect">
            <a:avLst/>
          </a:prstGeom>
          <a:noFill/>
          <a:ln>
            <a:solidFill>
              <a:schemeClr val="tx1"/>
            </a:solidFill>
          </a:ln>
        </p:spPr>
        <p:txBody>
          <a:bodyPr wrap="square" rtlCol="0">
            <a:spAutoFit/>
          </a:bodyPr>
          <a:lstStyle/>
          <a:p>
            <a:r>
              <a:rPr lang="en-GB" dirty="0"/>
              <a:t>Listen to your child read</a:t>
            </a:r>
          </a:p>
        </p:txBody>
      </p:sp>
      <p:sp>
        <p:nvSpPr>
          <p:cNvPr id="7" name="TextBox 6"/>
          <p:cNvSpPr txBox="1"/>
          <p:nvPr/>
        </p:nvSpPr>
        <p:spPr>
          <a:xfrm>
            <a:off x="2045226" y="3924211"/>
            <a:ext cx="1911178" cy="646331"/>
          </a:xfrm>
          <a:prstGeom prst="rect">
            <a:avLst/>
          </a:prstGeom>
          <a:noFill/>
          <a:ln>
            <a:solidFill>
              <a:schemeClr val="tx1"/>
            </a:solidFill>
          </a:ln>
        </p:spPr>
        <p:txBody>
          <a:bodyPr wrap="square" rtlCol="0">
            <a:spAutoFit/>
          </a:bodyPr>
          <a:lstStyle/>
          <a:p>
            <a:r>
              <a:rPr lang="en-GB" dirty="0"/>
              <a:t>Read to and with your child</a:t>
            </a:r>
          </a:p>
        </p:txBody>
      </p:sp>
      <p:sp>
        <p:nvSpPr>
          <p:cNvPr id="8" name="TextBox 7"/>
          <p:cNvSpPr txBox="1"/>
          <p:nvPr/>
        </p:nvSpPr>
        <p:spPr>
          <a:xfrm>
            <a:off x="510746" y="4711697"/>
            <a:ext cx="2001795" cy="646331"/>
          </a:xfrm>
          <a:prstGeom prst="rect">
            <a:avLst/>
          </a:prstGeom>
          <a:noFill/>
          <a:ln>
            <a:solidFill>
              <a:schemeClr val="tx1"/>
            </a:solidFill>
          </a:ln>
        </p:spPr>
        <p:txBody>
          <a:bodyPr wrap="square" rtlCol="0">
            <a:spAutoFit/>
          </a:bodyPr>
          <a:lstStyle/>
          <a:p>
            <a:r>
              <a:rPr lang="en-GB" dirty="0"/>
              <a:t>Encourage wider reading</a:t>
            </a:r>
          </a:p>
        </p:txBody>
      </p:sp>
      <p:sp>
        <p:nvSpPr>
          <p:cNvPr id="9" name="TextBox 8"/>
          <p:cNvSpPr txBox="1"/>
          <p:nvPr/>
        </p:nvSpPr>
        <p:spPr>
          <a:xfrm>
            <a:off x="7696269" y="3924211"/>
            <a:ext cx="2257168" cy="646331"/>
          </a:xfrm>
          <a:prstGeom prst="rect">
            <a:avLst/>
          </a:prstGeom>
          <a:noFill/>
          <a:ln>
            <a:solidFill>
              <a:schemeClr val="tx1"/>
            </a:solidFill>
          </a:ln>
        </p:spPr>
        <p:txBody>
          <a:bodyPr wrap="square" rtlCol="0">
            <a:spAutoFit/>
          </a:bodyPr>
          <a:lstStyle/>
          <a:p>
            <a:r>
              <a:rPr lang="en-GB" dirty="0"/>
              <a:t>Talk about books. Ask questions</a:t>
            </a:r>
          </a:p>
        </p:txBody>
      </p:sp>
      <p:sp>
        <p:nvSpPr>
          <p:cNvPr id="10" name="TextBox 9"/>
          <p:cNvSpPr txBox="1"/>
          <p:nvPr/>
        </p:nvSpPr>
        <p:spPr>
          <a:xfrm>
            <a:off x="9036908" y="2582728"/>
            <a:ext cx="1977081" cy="1200329"/>
          </a:xfrm>
          <a:prstGeom prst="rect">
            <a:avLst/>
          </a:prstGeom>
          <a:noFill/>
          <a:ln>
            <a:solidFill>
              <a:schemeClr val="tx1"/>
            </a:solidFill>
          </a:ln>
        </p:spPr>
        <p:txBody>
          <a:bodyPr wrap="square" rtlCol="0">
            <a:spAutoFit/>
          </a:bodyPr>
          <a:lstStyle/>
          <a:p>
            <a:r>
              <a:rPr lang="en-GB" dirty="0"/>
              <a:t>Practise phonics, spellings, tables, number bonds</a:t>
            </a:r>
          </a:p>
        </p:txBody>
      </p:sp>
      <p:sp>
        <p:nvSpPr>
          <p:cNvPr id="11" name="TextBox 10"/>
          <p:cNvSpPr txBox="1"/>
          <p:nvPr/>
        </p:nvSpPr>
        <p:spPr>
          <a:xfrm>
            <a:off x="8824853" y="4711697"/>
            <a:ext cx="2183027" cy="923330"/>
          </a:xfrm>
          <a:prstGeom prst="rect">
            <a:avLst/>
          </a:prstGeom>
          <a:noFill/>
          <a:ln>
            <a:solidFill>
              <a:schemeClr val="tx1"/>
            </a:solidFill>
          </a:ln>
        </p:spPr>
        <p:txBody>
          <a:bodyPr wrap="square" rtlCol="0">
            <a:spAutoFit/>
          </a:bodyPr>
          <a:lstStyle/>
          <a:p>
            <a:r>
              <a:rPr lang="en-GB" dirty="0"/>
              <a:t>Ensure work done at home is of a good standard</a:t>
            </a:r>
          </a:p>
        </p:txBody>
      </p:sp>
      <p:sp>
        <p:nvSpPr>
          <p:cNvPr id="12" name="TextBox 11"/>
          <p:cNvSpPr txBox="1"/>
          <p:nvPr/>
        </p:nvSpPr>
        <p:spPr>
          <a:xfrm>
            <a:off x="510746" y="5980670"/>
            <a:ext cx="10497133" cy="369332"/>
          </a:xfrm>
          <a:prstGeom prst="rect">
            <a:avLst/>
          </a:prstGeom>
          <a:noFill/>
          <a:ln>
            <a:solidFill>
              <a:schemeClr val="tx1"/>
            </a:solidFill>
          </a:ln>
        </p:spPr>
        <p:txBody>
          <a:bodyPr wrap="square" rtlCol="0">
            <a:spAutoFit/>
          </a:bodyPr>
          <a:lstStyle/>
          <a:p>
            <a:pPr algn="ctr"/>
            <a:r>
              <a:rPr lang="en-GB" dirty="0"/>
              <a:t>CHILDREN MAKE THE MOST PROGRESS WHEN PARENTS SUPPORT THE WORK OF A SCHOOL</a:t>
            </a:r>
          </a:p>
        </p:txBody>
      </p:sp>
    </p:spTree>
    <p:extLst>
      <p:ext uri="{BB962C8B-B14F-4D97-AF65-F5344CB8AC3E}">
        <p14:creationId xmlns:p14="http://schemas.microsoft.com/office/powerpoint/2010/main" val="9535096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MATHS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91591" y="299908"/>
            <a:ext cx="595123" cy="779817"/>
          </a:xfrm>
          <a:prstGeom prst="rect">
            <a:avLst/>
          </a:prstGeom>
        </p:spPr>
      </p:pic>
      <p:sp>
        <p:nvSpPr>
          <p:cNvPr id="6" name="Rectangle 1"/>
          <p:cNvSpPr>
            <a:spLocks noChangeArrowheads="1"/>
          </p:cNvSpPr>
          <p:nvPr/>
        </p:nvSpPr>
        <p:spPr bwMode="auto">
          <a:xfrm>
            <a:off x="0" y="2231801"/>
            <a:ext cx="121920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1600" b="1" i="0" u="none" strike="noStrike" cap="none" normalizeH="0" baseline="0" dirty="0">
                <a:ln>
                  <a:noFill/>
                </a:ln>
                <a:solidFill>
                  <a:schemeClr val="tx1"/>
                </a:solidFill>
                <a:effectLst/>
                <a:latin typeface="Arial" pitchFamily="34" charset="0"/>
                <a:ea typeface="Calibri" pitchFamily="34" charset="0"/>
                <a:cs typeface="Times New Roman" pitchFamily="18" charset="0"/>
              </a:rPr>
              <a:t>MATHS - At the end of Year 2, I will be able to say that…</a:t>
            </a:r>
            <a:endParaRPr kumimoji="0" lang="en-GB"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7" name="Content Placeholder 2"/>
          <p:cNvSpPr txBox="1">
            <a:spLocks/>
          </p:cNvSpPr>
          <p:nvPr/>
        </p:nvSpPr>
        <p:spPr>
          <a:xfrm>
            <a:off x="6085717" y="2589213"/>
            <a:ext cx="4405874" cy="341630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0" indent="0">
              <a:lnSpc>
                <a:spcPct val="115000"/>
              </a:lnSpc>
              <a:buNone/>
            </a:pPr>
            <a:r>
              <a:rPr lang="en-GB" sz="1000" b="1" dirty="0">
                <a:solidFill>
                  <a:srgbClr val="000000"/>
                </a:solidFill>
                <a:ea typeface="Calibri"/>
                <a:cs typeface="Century Gothic"/>
              </a:rPr>
              <a:t>Measurement, geometry and statistics</a:t>
            </a:r>
            <a:endParaRPr lang="en-GB" sz="1000" dirty="0">
              <a:solidFill>
                <a:srgbClr val="000000"/>
              </a:solidFill>
              <a:ea typeface="Calibri"/>
              <a:cs typeface="Century Gothic"/>
            </a:endParaRPr>
          </a:p>
          <a:p>
            <a:pPr>
              <a:lnSpc>
                <a:spcPct val="115000"/>
              </a:lnSpc>
              <a:spcBef>
                <a:spcPts val="300"/>
              </a:spcBef>
            </a:pPr>
            <a:r>
              <a:rPr lang="en-GB" sz="1000" dirty="0">
                <a:solidFill>
                  <a:srgbClr val="000000"/>
                </a:solidFill>
                <a:ea typeface="Calibri"/>
                <a:cs typeface="Century Gothic"/>
              </a:rPr>
              <a:t>I can choose and use appropriate standard units to estimate length, height, temperature and capacity.</a:t>
            </a:r>
          </a:p>
          <a:p>
            <a:pPr>
              <a:lnSpc>
                <a:spcPct val="115000"/>
              </a:lnSpc>
              <a:spcBef>
                <a:spcPts val="300"/>
              </a:spcBef>
            </a:pPr>
            <a:r>
              <a:rPr lang="en-GB" sz="1000" dirty="0">
                <a:solidFill>
                  <a:srgbClr val="000000"/>
                </a:solidFill>
                <a:ea typeface="Calibri"/>
                <a:cs typeface="Arial"/>
              </a:rPr>
              <a:t>I can tell and write the time to 5 minute intervals.</a:t>
            </a:r>
            <a:endParaRPr lang="en-GB" sz="1000" dirty="0">
              <a:solidFill>
                <a:srgbClr val="000000"/>
              </a:solidFill>
              <a:ea typeface="Calibri"/>
              <a:cs typeface="Century Gothic"/>
            </a:endParaRPr>
          </a:p>
          <a:p>
            <a:pPr>
              <a:lnSpc>
                <a:spcPct val="115000"/>
              </a:lnSpc>
              <a:spcBef>
                <a:spcPts val="300"/>
              </a:spcBef>
            </a:pPr>
            <a:r>
              <a:rPr lang="en-GB" sz="1000" dirty="0">
                <a:solidFill>
                  <a:srgbClr val="000000"/>
                </a:solidFill>
                <a:ea typeface="Calibri"/>
                <a:cs typeface="Century Gothic"/>
              </a:rPr>
              <a:t>I recognise and can use the symbols £ and p when solving problems involving addition and subtraction of money.</a:t>
            </a:r>
          </a:p>
          <a:p>
            <a:pPr>
              <a:lnSpc>
                <a:spcPct val="115000"/>
              </a:lnSpc>
              <a:spcBef>
                <a:spcPts val="300"/>
              </a:spcBef>
            </a:pPr>
            <a:r>
              <a:rPr lang="en-GB" sz="1000" dirty="0">
                <a:solidFill>
                  <a:srgbClr val="000000"/>
                </a:solidFill>
                <a:ea typeface="Calibri"/>
                <a:cs typeface="Century Gothic"/>
              </a:rPr>
              <a:t>I can describe the properties of 2D and 3D shapes to include edges, vertices and faces.</a:t>
            </a:r>
          </a:p>
          <a:p>
            <a:pPr>
              <a:lnSpc>
                <a:spcPct val="115000"/>
              </a:lnSpc>
              <a:spcBef>
                <a:spcPts val="300"/>
              </a:spcBef>
            </a:pPr>
            <a:r>
              <a:rPr lang="en-GB" sz="1000" dirty="0">
                <a:solidFill>
                  <a:srgbClr val="000000"/>
                </a:solidFill>
                <a:ea typeface="Calibri"/>
                <a:cs typeface="Century Gothic"/>
              </a:rPr>
              <a:t>I can interpret and construct pictograms, tally charts, block diagram and simple tables. </a:t>
            </a:r>
          </a:p>
        </p:txBody>
      </p:sp>
      <p:sp>
        <p:nvSpPr>
          <p:cNvPr id="8" name="Content Placeholder 2"/>
          <p:cNvSpPr txBox="1">
            <a:spLocks/>
          </p:cNvSpPr>
          <p:nvPr/>
        </p:nvSpPr>
        <p:spPr>
          <a:xfrm>
            <a:off x="1398605" y="2589213"/>
            <a:ext cx="4405874" cy="341630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0" indent="0">
              <a:lnSpc>
                <a:spcPct val="115000"/>
              </a:lnSpc>
              <a:buNone/>
            </a:pPr>
            <a:r>
              <a:rPr lang="en-GB" sz="4000" b="1" dirty="0">
                <a:solidFill>
                  <a:srgbClr val="000000"/>
                </a:solidFill>
                <a:ea typeface="Calibri"/>
                <a:cs typeface="Century Gothic"/>
              </a:rPr>
              <a:t>Number</a:t>
            </a:r>
            <a:endParaRPr lang="en-GB" sz="4000" dirty="0">
              <a:solidFill>
                <a:srgbClr val="000000"/>
              </a:solidFill>
              <a:ea typeface="Calibri"/>
              <a:cs typeface="Century Gothic"/>
            </a:endParaRPr>
          </a:p>
          <a:p>
            <a:pPr>
              <a:lnSpc>
                <a:spcPct val="115000"/>
              </a:lnSpc>
              <a:spcBef>
                <a:spcPts val="300"/>
              </a:spcBef>
            </a:pPr>
            <a:r>
              <a:rPr lang="en-GB" sz="4000" dirty="0">
                <a:solidFill>
                  <a:srgbClr val="000000"/>
                </a:solidFill>
                <a:ea typeface="Calibri"/>
                <a:cs typeface="Century Gothic"/>
              </a:rPr>
              <a:t>I can read and write all numbers to at least 100 in numerals and words.</a:t>
            </a:r>
          </a:p>
          <a:p>
            <a:pPr>
              <a:lnSpc>
                <a:spcPct val="115000"/>
              </a:lnSpc>
              <a:spcBef>
                <a:spcPts val="300"/>
              </a:spcBef>
            </a:pPr>
            <a:r>
              <a:rPr lang="en-GB" sz="4000" dirty="0">
                <a:solidFill>
                  <a:srgbClr val="000000"/>
                </a:solidFill>
                <a:ea typeface="Calibri"/>
                <a:cs typeface="Arial"/>
              </a:rPr>
              <a:t>I recognise odd and even numbers to 100.</a:t>
            </a:r>
            <a:endParaRPr lang="en-GB" sz="4000" dirty="0">
              <a:solidFill>
                <a:srgbClr val="000000"/>
              </a:solidFill>
              <a:ea typeface="Calibri"/>
              <a:cs typeface="Century Gothic"/>
            </a:endParaRPr>
          </a:p>
          <a:p>
            <a:pPr>
              <a:lnSpc>
                <a:spcPct val="115000"/>
              </a:lnSpc>
              <a:spcBef>
                <a:spcPts val="300"/>
              </a:spcBef>
            </a:pPr>
            <a:r>
              <a:rPr lang="en-GB" sz="4000" dirty="0">
                <a:solidFill>
                  <a:srgbClr val="000000"/>
                </a:solidFill>
                <a:ea typeface="Calibri"/>
                <a:cs typeface="Arial"/>
              </a:rPr>
              <a:t>I can count in steps of 2, 3 and 5 from 0.</a:t>
            </a:r>
            <a:endParaRPr lang="en-GB" sz="4000" dirty="0">
              <a:solidFill>
                <a:srgbClr val="000000"/>
              </a:solidFill>
              <a:ea typeface="Calibri"/>
              <a:cs typeface="Century Gothic"/>
            </a:endParaRPr>
          </a:p>
          <a:p>
            <a:pPr>
              <a:lnSpc>
                <a:spcPct val="115000"/>
              </a:lnSpc>
              <a:spcBef>
                <a:spcPts val="300"/>
              </a:spcBef>
            </a:pPr>
            <a:r>
              <a:rPr lang="en-GB" sz="4000" dirty="0">
                <a:solidFill>
                  <a:srgbClr val="000000"/>
                </a:solidFill>
                <a:ea typeface="Calibri"/>
                <a:cs typeface="Century Gothic"/>
              </a:rPr>
              <a:t>I recognise and can define the place value of each digit in a 2 digit number.</a:t>
            </a:r>
          </a:p>
          <a:p>
            <a:pPr>
              <a:lnSpc>
                <a:spcPct val="115000"/>
              </a:lnSpc>
              <a:spcBef>
                <a:spcPts val="300"/>
              </a:spcBef>
            </a:pPr>
            <a:r>
              <a:rPr lang="en-GB" sz="4000" dirty="0">
                <a:solidFill>
                  <a:srgbClr val="000000"/>
                </a:solidFill>
                <a:ea typeface="Calibri"/>
                <a:cs typeface="Century Gothic"/>
              </a:rPr>
              <a:t>I can compare and order numbers from 0 to 100 using the &lt; &gt; and = signs.</a:t>
            </a:r>
          </a:p>
          <a:p>
            <a:pPr>
              <a:lnSpc>
                <a:spcPct val="115000"/>
              </a:lnSpc>
              <a:spcBef>
                <a:spcPts val="300"/>
              </a:spcBef>
            </a:pPr>
            <a:r>
              <a:rPr lang="en-GB" sz="4000" dirty="0">
                <a:solidFill>
                  <a:srgbClr val="000000"/>
                </a:solidFill>
                <a:ea typeface="Calibri"/>
                <a:cs typeface="Century Gothic"/>
              </a:rPr>
              <a:t>I can name the fractions 1/3, 1/4, 1/2 and 3/4 and can find fractional values of shapes, lengths and numbers.</a:t>
            </a:r>
          </a:p>
          <a:p>
            <a:pPr>
              <a:lnSpc>
                <a:spcPct val="115000"/>
              </a:lnSpc>
              <a:spcBef>
                <a:spcPts val="300"/>
              </a:spcBef>
            </a:pPr>
            <a:r>
              <a:rPr lang="en-GB" sz="4000" dirty="0">
                <a:solidFill>
                  <a:srgbClr val="000000"/>
                </a:solidFill>
                <a:ea typeface="Calibri"/>
                <a:cs typeface="Century Gothic"/>
              </a:rPr>
              <a:t>I can recall and use multiplication and division facts for the 2, 5 and 10x tables.</a:t>
            </a:r>
          </a:p>
          <a:p>
            <a:pPr>
              <a:lnSpc>
                <a:spcPct val="115000"/>
              </a:lnSpc>
              <a:spcBef>
                <a:spcPts val="300"/>
              </a:spcBef>
            </a:pPr>
            <a:r>
              <a:rPr lang="en-GB" sz="4000" dirty="0">
                <a:solidFill>
                  <a:srgbClr val="000000"/>
                </a:solidFill>
                <a:ea typeface="Calibri"/>
                <a:cs typeface="Century Gothic"/>
              </a:rPr>
              <a:t>I can add and subtract a 2-digit number and ones.</a:t>
            </a:r>
          </a:p>
          <a:p>
            <a:pPr>
              <a:lnSpc>
                <a:spcPct val="115000"/>
              </a:lnSpc>
              <a:spcBef>
                <a:spcPts val="300"/>
              </a:spcBef>
            </a:pPr>
            <a:r>
              <a:rPr lang="en-GB" sz="4000" dirty="0">
                <a:solidFill>
                  <a:srgbClr val="000000"/>
                </a:solidFill>
                <a:ea typeface="Calibri"/>
                <a:cs typeface="Century Gothic"/>
              </a:rPr>
              <a:t>I can add and subtract a 2-digit number and tens.</a:t>
            </a:r>
          </a:p>
          <a:p>
            <a:pPr>
              <a:lnSpc>
                <a:spcPct val="115000"/>
              </a:lnSpc>
              <a:spcBef>
                <a:spcPts val="300"/>
              </a:spcBef>
            </a:pPr>
            <a:r>
              <a:rPr lang="en-GB" sz="4000" dirty="0">
                <a:solidFill>
                  <a:srgbClr val="000000"/>
                </a:solidFill>
                <a:ea typeface="Calibri"/>
                <a:cs typeface="Century Gothic"/>
              </a:rPr>
              <a:t>I can add and subtract two 2-digit numbers.</a:t>
            </a:r>
          </a:p>
          <a:p>
            <a:pPr>
              <a:lnSpc>
                <a:spcPct val="115000"/>
              </a:lnSpc>
              <a:spcBef>
                <a:spcPts val="300"/>
              </a:spcBef>
            </a:pPr>
            <a:r>
              <a:rPr lang="en-GB" sz="4000" dirty="0">
                <a:solidFill>
                  <a:srgbClr val="000000"/>
                </a:solidFill>
                <a:ea typeface="Calibri"/>
                <a:cs typeface="Century Gothic"/>
              </a:rPr>
              <a:t>I can add three 1-digit numbers.</a:t>
            </a:r>
          </a:p>
          <a:p>
            <a:pPr>
              <a:lnSpc>
                <a:spcPct val="115000"/>
              </a:lnSpc>
              <a:spcBef>
                <a:spcPts val="300"/>
              </a:spcBef>
            </a:pPr>
            <a:r>
              <a:rPr lang="en-GB" sz="4000" dirty="0">
                <a:solidFill>
                  <a:srgbClr val="000000"/>
                </a:solidFill>
                <a:ea typeface="Calibri"/>
                <a:cs typeface="Arial"/>
              </a:rPr>
              <a:t>I can solve problems involving addition and subtraction.</a:t>
            </a:r>
            <a:endParaRPr lang="en-GB" sz="4000" dirty="0">
              <a:solidFill>
                <a:srgbClr val="000000"/>
              </a:solidFill>
              <a:ea typeface="Calibri"/>
              <a:cs typeface="Century Gothic"/>
            </a:endParaRPr>
          </a:p>
          <a:p>
            <a:pPr>
              <a:lnSpc>
                <a:spcPct val="115000"/>
              </a:lnSpc>
              <a:spcBef>
                <a:spcPts val="300"/>
              </a:spcBef>
            </a:pPr>
            <a:r>
              <a:rPr lang="en-GB" sz="4000" dirty="0">
                <a:solidFill>
                  <a:srgbClr val="000000"/>
                </a:solidFill>
                <a:ea typeface="Calibri"/>
                <a:cs typeface="Century Gothic"/>
              </a:rPr>
              <a:t>I understand and can use </a:t>
            </a:r>
            <a:r>
              <a:rPr lang="en-GB" sz="4000" dirty="0" err="1">
                <a:solidFill>
                  <a:srgbClr val="000000"/>
                </a:solidFill>
                <a:ea typeface="Calibri"/>
                <a:cs typeface="Century Gothic"/>
              </a:rPr>
              <a:t>commutivity</a:t>
            </a:r>
            <a:r>
              <a:rPr lang="en-GB" sz="4000" dirty="0">
                <a:solidFill>
                  <a:srgbClr val="000000"/>
                </a:solidFill>
                <a:ea typeface="Calibri"/>
                <a:cs typeface="Century Gothic"/>
              </a:rPr>
              <a:t> in relation to addition, subtraction, multiplication and division. </a:t>
            </a:r>
          </a:p>
        </p:txBody>
      </p:sp>
    </p:spTree>
    <p:extLst>
      <p:ext uri="{BB962C8B-B14F-4D97-AF65-F5344CB8AC3E}">
        <p14:creationId xmlns:p14="http://schemas.microsoft.com/office/powerpoint/2010/main" val="29562428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READING</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91591" y="299908"/>
            <a:ext cx="595123" cy="779817"/>
          </a:xfrm>
          <a:prstGeom prst="rect">
            <a:avLst/>
          </a:prstGeom>
        </p:spPr>
      </p:pic>
      <p:sp>
        <p:nvSpPr>
          <p:cNvPr id="6" name="Content Placeholder 2"/>
          <p:cNvSpPr txBox="1">
            <a:spLocks/>
          </p:cNvSpPr>
          <p:nvPr/>
        </p:nvSpPr>
        <p:spPr>
          <a:xfrm>
            <a:off x="6096000" y="2589213"/>
            <a:ext cx="4405874" cy="341630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0" indent="0">
              <a:lnSpc>
                <a:spcPct val="115000"/>
              </a:lnSpc>
              <a:buNone/>
            </a:pPr>
            <a:r>
              <a:rPr lang="en-GB" sz="4000" b="1" dirty="0">
                <a:solidFill>
                  <a:srgbClr val="000000"/>
                </a:solidFill>
                <a:ea typeface="Calibri"/>
                <a:cs typeface="Century Gothic"/>
              </a:rPr>
              <a:t>Comprehension</a:t>
            </a:r>
            <a:endParaRPr lang="en-GB" sz="4000" dirty="0">
              <a:solidFill>
                <a:srgbClr val="000000"/>
              </a:solidFill>
              <a:ea typeface="Calibri"/>
              <a:cs typeface="Century Gothic"/>
            </a:endParaRPr>
          </a:p>
          <a:p>
            <a:pPr>
              <a:lnSpc>
                <a:spcPct val="115000"/>
              </a:lnSpc>
              <a:spcBef>
                <a:spcPts val="300"/>
              </a:spcBef>
            </a:pPr>
            <a:r>
              <a:rPr lang="en-GB" sz="4000" dirty="0">
                <a:solidFill>
                  <a:srgbClr val="000000"/>
                </a:solidFill>
                <a:ea typeface="Calibri"/>
                <a:cs typeface="Arial"/>
              </a:rPr>
              <a:t>I can talk about and give an opinion on a range of texts.</a:t>
            </a:r>
            <a:endParaRPr lang="en-GB" sz="4000" dirty="0">
              <a:solidFill>
                <a:srgbClr val="000000"/>
              </a:solidFill>
              <a:ea typeface="Calibri"/>
              <a:cs typeface="Century Gothic"/>
            </a:endParaRPr>
          </a:p>
          <a:p>
            <a:pPr>
              <a:lnSpc>
                <a:spcPct val="115000"/>
              </a:lnSpc>
              <a:spcBef>
                <a:spcPts val="300"/>
              </a:spcBef>
            </a:pPr>
            <a:r>
              <a:rPr lang="en-GB" sz="4000" dirty="0">
                <a:solidFill>
                  <a:srgbClr val="000000"/>
                </a:solidFill>
                <a:ea typeface="Calibri"/>
                <a:cs typeface="Century Gothic"/>
              </a:rPr>
              <a:t>I can discuss the sequence of events in books and how they relate to each other.</a:t>
            </a:r>
          </a:p>
          <a:p>
            <a:pPr>
              <a:lnSpc>
                <a:spcPct val="115000"/>
              </a:lnSpc>
              <a:spcBef>
                <a:spcPts val="300"/>
              </a:spcBef>
            </a:pPr>
            <a:r>
              <a:rPr lang="en-GB" sz="4000" dirty="0">
                <a:solidFill>
                  <a:srgbClr val="000000"/>
                </a:solidFill>
                <a:ea typeface="Calibri"/>
                <a:cs typeface="Century Gothic"/>
              </a:rPr>
              <a:t>I use prior knowledge, including context and vocabulary, to understand texts. </a:t>
            </a:r>
          </a:p>
          <a:p>
            <a:pPr>
              <a:lnSpc>
                <a:spcPct val="115000"/>
              </a:lnSpc>
              <a:spcBef>
                <a:spcPts val="300"/>
              </a:spcBef>
            </a:pPr>
            <a:r>
              <a:rPr lang="en-GB" sz="4000" dirty="0">
                <a:solidFill>
                  <a:srgbClr val="000000"/>
                </a:solidFill>
                <a:ea typeface="Calibri"/>
                <a:cs typeface="Arial"/>
              </a:rPr>
              <a:t>I can retell stories, including fairy stories and traditional tales.</a:t>
            </a:r>
            <a:endParaRPr lang="en-GB" sz="4000" dirty="0">
              <a:solidFill>
                <a:srgbClr val="000000"/>
              </a:solidFill>
              <a:ea typeface="Calibri"/>
              <a:cs typeface="Century Gothic"/>
            </a:endParaRPr>
          </a:p>
          <a:p>
            <a:pPr>
              <a:lnSpc>
                <a:spcPct val="115000"/>
              </a:lnSpc>
              <a:spcBef>
                <a:spcPts val="300"/>
              </a:spcBef>
            </a:pPr>
            <a:r>
              <a:rPr lang="en-GB" sz="4000" dirty="0">
                <a:solidFill>
                  <a:srgbClr val="000000"/>
                </a:solidFill>
                <a:ea typeface="Calibri"/>
                <a:cs typeface="Century Gothic"/>
              </a:rPr>
              <a:t>I can read for meaning and check that the text makes sense. I go back and re-read when it does not makes sense.</a:t>
            </a:r>
          </a:p>
          <a:p>
            <a:pPr>
              <a:lnSpc>
                <a:spcPct val="115000"/>
              </a:lnSpc>
              <a:spcBef>
                <a:spcPts val="300"/>
              </a:spcBef>
            </a:pPr>
            <a:r>
              <a:rPr lang="en-GB" sz="4000" dirty="0">
                <a:solidFill>
                  <a:srgbClr val="000000"/>
                </a:solidFill>
                <a:ea typeface="Calibri"/>
                <a:cs typeface="Arial"/>
              </a:rPr>
              <a:t>I can find recurring language in stories and poems.</a:t>
            </a:r>
            <a:endParaRPr lang="en-GB" sz="4000" dirty="0">
              <a:solidFill>
                <a:srgbClr val="000000"/>
              </a:solidFill>
              <a:ea typeface="Calibri"/>
              <a:cs typeface="Century Gothic"/>
            </a:endParaRPr>
          </a:p>
          <a:p>
            <a:pPr>
              <a:lnSpc>
                <a:spcPct val="115000"/>
              </a:lnSpc>
              <a:spcBef>
                <a:spcPts val="300"/>
              </a:spcBef>
            </a:pPr>
            <a:r>
              <a:rPr lang="en-GB" sz="4000" dirty="0">
                <a:solidFill>
                  <a:srgbClr val="000000"/>
                </a:solidFill>
                <a:ea typeface="Calibri"/>
                <a:cs typeface="Century Gothic"/>
              </a:rPr>
              <a:t>I can talk about my favourite words and phrases in stories and poems.</a:t>
            </a:r>
          </a:p>
          <a:p>
            <a:pPr>
              <a:lnSpc>
                <a:spcPct val="115000"/>
              </a:lnSpc>
              <a:spcBef>
                <a:spcPts val="300"/>
              </a:spcBef>
            </a:pPr>
            <a:r>
              <a:rPr lang="en-GB" sz="4000" dirty="0">
                <a:solidFill>
                  <a:srgbClr val="000000"/>
                </a:solidFill>
                <a:ea typeface="Calibri"/>
                <a:cs typeface="Arial"/>
              </a:rPr>
              <a:t>I can recite some poems by heart, with appropriate intonation.</a:t>
            </a:r>
            <a:endParaRPr lang="en-GB" sz="4000" dirty="0">
              <a:solidFill>
                <a:srgbClr val="000000"/>
              </a:solidFill>
              <a:ea typeface="Calibri"/>
              <a:cs typeface="Century Gothic"/>
            </a:endParaRPr>
          </a:p>
          <a:p>
            <a:pPr>
              <a:lnSpc>
                <a:spcPct val="115000"/>
              </a:lnSpc>
              <a:spcBef>
                <a:spcPts val="300"/>
              </a:spcBef>
            </a:pPr>
            <a:r>
              <a:rPr lang="en-GB" sz="4000" dirty="0">
                <a:solidFill>
                  <a:srgbClr val="000000"/>
                </a:solidFill>
                <a:ea typeface="Calibri"/>
                <a:cs typeface="Arial"/>
              </a:rPr>
              <a:t>I can answer and ask questions.</a:t>
            </a:r>
            <a:endParaRPr lang="en-GB" sz="4000" dirty="0">
              <a:solidFill>
                <a:srgbClr val="000000"/>
              </a:solidFill>
              <a:ea typeface="Calibri"/>
              <a:cs typeface="Century Gothic"/>
            </a:endParaRPr>
          </a:p>
          <a:p>
            <a:pPr>
              <a:lnSpc>
                <a:spcPct val="115000"/>
              </a:lnSpc>
              <a:spcBef>
                <a:spcPts val="300"/>
              </a:spcBef>
            </a:pPr>
            <a:r>
              <a:rPr lang="en-GB" sz="4000" dirty="0">
                <a:solidFill>
                  <a:srgbClr val="000000"/>
                </a:solidFill>
                <a:ea typeface="Calibri"/>
                <a:cs typeface="Arial"/>
              </a:rPr>
              <a:t>I can make predictions based on what I have read.</a:t>
            </a:r>
            <a:endParaRPr lang="en-GB" sz="4000" dirty="0">
              <a:solidFill>
                <a:srgbClr val="000000"/>
              </a:solidFill>
              <a:ea typeface="Calibri"/>
              <a:cs typeface="Century Gothic"/>
            </a:endParaRPr>
          </a:p>
          <a:p>
            <a:pPr>
              <a:lnSpc>
                <a:spcPct val="115000"/>
              </a:lnSpc>
              <a:spcBef>
                <a:spcPts val="300"/>
              </a:spcBef>
            </a:pPr>
            <a:r>
              <a:rPr lang="en-GB" sz="4000" dirty="0">
                <a:solidFill>
                  <a:srgbClr val="000000"/>
                </a:solidFill>
                <a:ea typeface="Calibri"/>
                <a:cs typeface="Century Gothic"/>
              </a:rPr>
              <a:t>I can draw (simple) inferences from illustrations, events, characters’ actions and speech.</a:t>
            </a:r>
          </a:p>
        </p:txBody>
      </p:sp>
      <p:sp>
        <p:nvSpPr>
          <p:cNvPr id="7" name="Content Placeholder 2"/>
          <p:cNvSpPr txBox="1">
            <a:spLocks/>
          </p:cNvSpPr>
          <p:nvPr/>
        </p:nvSpPr>
        <p:spPr>
          <a:xfrm>
            <a:off x="1697215" y="2589213"/>
            <a:ext cx="4405874" cy="341630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0" indent="0">
              <a:lnSpc>
                <a:spcPct val="115000"/>
              </a:lnSpc>
              <a:buNone/>
            </a:pPr>
            <a:r>
              <a:rPr lang="en-GB" sz="4000" b="1" dirty="0">
                <a:solidFill>
                  <a:srgbClr val="000000"/>
                </a:solidFill>
                <a:ea typeface="Calibri"/>
                <a:cs typeface="Century Gothic"/>
              </a:rPr>
              <a:t>Word reading</a:t>
            </a:r>
            <a:endParaRPr lang="en-GB" sz="4000" dirty="0">
              <a:solidFill>
                <a:srgbClr val="000000"/>
              </a:solidFill>
              <a:ea typeface="Calibri"/>
              <a:cs typeface="Century Gothic"/>
            </a:endParaRPr>
          </a:p>
          <a:p>
            <a:pPr>
              <a:lnSpc>
                <a:spcPct val="115000"/>
              </a:lnSpc>
              <a:spcBef>
                <a:spcPts val="300"/>
              </a:spcBef>
            </a:pPr>
            <a:r>
              <a:rPr lang="en-GB" sz="4000" dirty="0">
                <a:solidFill>
                  <a:srgbClr val="000000"/>
                </a:solidFill>
                <a:ea typeface="Calibri"/>
                <a:cs typeface="Arial"/>
              </a:rPr>
              <a:t>I can decode automatically and fluently.</a:t>
            </a:r>
            <a:endParaRPr lang="en-GB" sz="4000" dirty="0">
              <a:solidFill>
                <a:srgbClr val="000000"/>
              </a:solidFill>
              <a:ea typeface="Calibri"/>
              <a:cs typeface="Century Gothic"/>
            </a:endParaRPr>
          </a:p>
          <a:p>
            <a:pPr>
              <a:lnSpc>
                <a:spcPct val="115000"/>
              </a:lnSpc>
              <a:spcBef>
                <a:spcPts val="300"/>
              </a:spcBef>
            </a:pPr>
            <a:r>
              <a:rPr lang="en-GB" sz="4000" dirty="0">
                <a:solidFill>
                  <a:srgbClr val="000000"/>
                </a:solidFill>
                <a:ea typeface="Calibri"/>
                <a:cs typeface="Century Gothic"/>
              </a:rPr>
              <a:t>I can blend sounds in words that contain the graphemes we have learnt.</a:t>
            </a:r>
          </a:p>
          <a:p>
            <a:pPr>
              <a:lnSpc>
                <a:spcPct val="115000"/>
              </a:lnSpc>
              <a:spcBef>
                <a:spcPts val="300"/>
              </a:spcBef>
            </a:pPr>
            <a:r>
              <a:rPr lang="en-GB" sz="4000" dirty="0">
                <a:solidFill>
                  <a:srgbClr val="000000"/>
                </a:solidFill>
                <a:ea typeface="Calibri"/>
                <a:cs typeface="Arial"/>
              </a:rPr>
              <a:t>I can recognise and read alternative sounds for graphemes. </a:t>
            </a:r>
            <a:endParaRPr lang="en-GB" sz="4000" dirty="0">
              <a:solidFill>
                <a:srgbClr val="000000"/>
              </a:solidFill>
              <a:ea typeface="Calibri"/>
              <a:cs typeface="Century Gothic"/>
            </a:endParaRPr>
          </a:p>
          <a:p>
            <a:pPr>
              <a:lnSpc>
                <a:spcPct val="115000"/>
              </a:lnSpc>
              <a:spcBef>
                <a:spcPts val="300"/>
              </a:spcBef>
            </a:pPr>
            <a:r>
              <a:rPr lang="en-GB" sz="4000" dirty="0">
                <a:solidFill>
                  <a:srgbClr val="000000"/>
                </a:solidFill>
                <a:ea typeface="Calibri"/>
                <a:cs typeface="Century Gothic"/>
              </a:rPr>
              <a:t>I can read accurately words of two or more syllables that contain the same GPCs.</a:t>
            </a:r>
          </a:p>
          <a:p>
            <a:pPr>
              <a:lnSpc>
                <a:spcPct val="115000"/>
              </a:lnSpc>
              <a:spcBef>
                <a:spcPts val="300"/>
              </a:spcBef>
            </a:pPr>
            <a:r>
              <a:rPr lang="en-GB" sz="4000" dirty="0">
                <a:solidFill>
                  <a:srgbClr val="000000"/>
                </a:solidFill>
                <a:ea typeface="Calibri"/>
                <a:cs typeface="Arial"/>
              </a:rPr>
              <a:t>I can read words with common suffixes.</a:t>
            </a:r>
            <a:endParaRPr lang="en-GB" sz="4000" dirty="0">
              <a:solidFill>
                <a:srgbClr val="000000"/>
              </a:solidFill>
              <a:ea typeface="Calibri"/>
              <a:cs typeface="Century Gothic"/>
            </a:endParaRPr>
          </a:p>
          <a:p>
            <a:pPr>
              <a:lnSpc>
                <a:spcPct val="115000"/>
              </a:lnSpc>
              <a:spcBef>
                <a:spcPts val="300"/>
              </a:spcBef>
            </a:pPr>
            <a:r>
              <a:rPr lang="en-GB" sz="4000" dirty="0">
                <a:solidFill>
                  <a:srgbClr val="000000"/>
                </a:solidFill>
                <a:ea typeface="Calibri"/>
                <a:cs typeface="Arial"/>
              </a:rPr>
              <a:t>I can read common exception words.</a:t>
            </a:r>
            <a:endParaRPr lang="en-GB" sz="4000" dirty="0">
              <a:solidFill>
                <a:srgbClr val="000000"/>
              </a:solidFill>
              <a:ea typeface="Calibri"/>
              <a:cs typeface="Century Gothic"/>
            </a:endParaRPr>
          </a:p>
          <a:p>
            <a:pPr>
              <a:lnSpc>
                <a:spcPct val="115000"/>
              </a:lnSpc>
              <a:spcBef>
                <a:spcPts val="300"/>
              </a:spcBef>
            </a:pPr>
            <a:r>
              <a:rPr lang="en-GB" sz="4000" dirty="0">
                <a:solidFill>
                  <a:srgbClr val="000000"/>
                </a:solidFill>
                <a:ea typeface="Calibri"/>
                <a:cs typeface="Century Gothic"/>
              </a:rPr>
              <a:t>I can read and comment on unusual correspondence between grapheme and phoneme.</a:t>
            </a:r>
          </a:p>
          <a:p>
            <a:pPr>
              <a:lnSpc>
                <a:spcPct val="115000"/>
              </a:lnSpc>
              <a:spcBef>
                <a:spcPts val="300"/>
              </a:spcBef>
            </a:pPr>
            <a:r>
              <a:rPr lang="en-GB" sz="4000" dirty="0">
                <a:solidFill>
                  <a:srgbClr val="000000"/>
                </a:solidFill>
                <a:ea typeface="Calibri"/>
                <a:cs typeface="Century Gothic"/>
              </a:rPr>
              <a:t>I read most words quickly and accurately when I have read them before without sounding out and blending. </a:t>
            </a:r>
          </a:p>
          <a:p>
            <a:pPr>
              <a:lnSpc>
                <a:spcPct val="115000"/>
              </a:lnSpc>
              <a:spcBef>
                <a:spcPts val="300"/>
              </a:spcBef>
            </a:pPr>
            <a:r>
              <a:rPr lang="en-GB" sz="4000" dirty="0">
                <a:solidFill>
                  <a:srgbClr val="000000"/>
                </a:solidFill>
                <a:ea typeface="Calibri"/>
                <a:cs typeface="Century Gothic"/>
              </a:rPr>
              <a:t>I can read most suitable books accurately, showing fluency and confidence. </a:t>
            </a:r>
          </a:p>
        </p:txBody>
      </p:sp>
      <p:sp>
        <p:nvSpPr>
          <p:cNvPr id="8" name="Rectangle 1"/>
          <p:cNvSpPr>
            <a:spLocks noChangeArrowheads="1"/>
          </p:cNvSpPr>
          <p:nvPr/>
        </p:nvSpPr>
        <p:spPr bwMode="auto">
          <a:xfrm>
            <a:off x="0" y="2231801"/>
            <a:ext cx="121920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1600" b="1" i="0" u="none" strike="noStrike" cap="none" normalizeH="0" baseline="0" dirty="0">
                <a:ln>
                  <a:noFill/>
                </a:ln>
                <a:solidFill>
                  <a:schemeClr val="tx1"/>
                </a:solidFill>
                <a:effectLst/>
                <a:latin typeface="Arial" pitchFamily="34" charset="0"/>
                <a:ea typeface="Calibri" pitchFamily="34" charset="0"/>
                <a:cs typeface="Times New Roman" pitchFamily="18" charset="0"/>
              </a:rPr>
              <a:t>READING - At the end of Year 2, I will be able to say that…</a:t>
            </a:r>
            <a:endParaRPr kumimoji="0" lang="en-GB" altLang="en-US" sz="1800" b="0" i="0" u="none" strike="noStrike" cap="none" normalizeH="0" baseline="0" dirty="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9149712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WRITING</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91591" y="299908"/>
            <a:ext cx="595123" cy="779817"/>
          </a:xfrm>
          <a:prstGeom prst="rect">
            <a:avLst/>
          </a:prstGeom>
        </p:spPr>
      </p:pic>
      <p:sp>
        <p:nvSpPr>
          <p:cNvPr id="6" name="Rectangle 1"/>
          <p:cNvSpPr>
            <a:spLocks noChangeArrowheads="1"/>
          </p:cNvSpPr>
          <p:nvPr/>
        </p:nvSpPr>
        <p:spPr bwMode="auto">
          <a:xfrm>
            <a:off x="3081338" y="26035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7" name="Rectangle 1"/>
          <p:cNvSpPr>
            <a:spLocks noChangeArrowheads="1"/>
          </p:cNvSpPr>
          <p:nvPr/>
        </p:nvSpPr>
        <p:spPr bwMode="auto">
          <a:xfrm>
            <a:off x="0" y="2231801"/>
            <a:ext cx="121920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1600" b="1" i="0" u="none" strike="noStrike" cap="none" normalizeH="0" baseline="0" dirty="0">
                <a:ln>
                  <a:noFill/>
                </a:ln>
                <a:solidFill>
                  <a:schemeClr val="tx1"/>
                </a:solidFill>
                <a:effectLst/>
                <a:latin typeface="Arial" pitchFamily="34" charset="0"/>
                <a:ea typeface="Calibri" pitchFamily="34" charset="0"/>
                <a:cs typeface="Times New Roman" pitchFamily="18" charset="0"/>
              </a:rPr>
              <a:t>Writing - At the end of Year 2, I will be able to say that…</a:t>
            </a:r>
            <a:endParaRPr kumimoji="0" lang="en-GB"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8" name="Content Placeholder 2"/>
          <p:cNvSpPr txBox="1">
            <a:spLocks/>
          </p:cNvSpPr>
          <p:nvPr/>
        </p:nvSpPr>
        <p:spPr>
          <a:xfrm>
            <a:off x="6085717" y="2589213"/>
            <a:ext cx="4405874" cy="341630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0" indent="0">
              <a:lnSpc>
                <a:spcPct val="115000"/>
              </a:lnSpc>
              <a:spcBef>
                <a:spcPts val="300"/>
              </a:spcBef>
              <a:buNone/>
            </a:pPr>
            <a:r>
              <a:rPr lang="en-GB" sz="1000" b="1" dirty="0">
                <a:solidFill>
                  <a:srgbClr val="000000"/>
                </a:solidFill>
                <a:ea typeface="Calibri"/>
                <a:cs typeface="Century Gothic"/>
              </a:rPr>
              <a:t>Composition</a:t>
            </a:r>
          </a:p>
          <a:p>
            <a:pPr>
              <a:lnSpc>
                <a:spcPct val="115000"/>
              </a:lnSpc>
              <a:spcBef>
                <a:spcPts val="300"/>
              </a:spcBef>
            </a:pPr>
            <a:r>
              <a:rPr lang="en-GB" sz="1000" dirty="0">
                <a:solidFill>
                  <a:srgbClr val="000000"/>
                </a:solidFill>
                <a:ea typeface="Calibri"/>
                <a:cs typeface="Century Gothic"/>
              </a:rPr>
              <a:t>I can write narratives about personal experiences and those of others, both real and fictional.</a:t>
            </a:r>
          </a:p>
          <a:p>
            <a:pPr>
              <a:lnSpc>
                <a:spcPct val="115000"/>
              </a:lnSpc>
              <a:spcBef>
                <a:spcPts val="300"/>
              </a:spcBef>
            </a:pPr>
            <a:r>
              <a:rPr lang="en-GB" sz="1000" dirty="0">
                <a:solidFill>
                  <a:srgbClr val="000000"/>
                </a:solidFill>
                <a:ea typeface="Calibri"/>
                <a:cs typeface="Century Gothic"/>
              </a:rPr>
              <a:t>I can write for different purposes, including real events.</a:t>
            </a:r>
          </a:p>
          <a:p>
            <a:pPr>
              <a:lnSpc>
                <a:spcPct val="115000"/>
              </a:lnSpc>
              <a:spcBef>
                <a:spcPts val="300"/>
              </a:spcBef>
            </a:pPr>
            <a:r>
              <a:rPr lang="en-GB" sz="1000" dirty="0">
                <a:solidFill>
                  <a:srgbClr val="000000"/>
                </a:solidFill>
                <a:ea typeface="Calibri"/>
                <a:cs typeface="Century Gothic"/>
              </a:rPr>
              <a:t>I can plan and discuss the content of writing and record my ideas.</a:t>
            </a:r>
          </a:p>
          <a:p>
            <a:pPr>
              <a:lnSpc>
                <a:spcPct val="115000"/>
              </a:lnSpc>
              <a:spcBef>
                <a:spcPts val="300"/>
              </a:spcBef>
            </a:pPr>
            <a:r>
              <a:rPr lang="en-GB" sz="1000" dirty="0">
                <a:solidFill>
                  <a:srgbClr val="000000"/>
                </a:solidFill>
                <a:ea typeface="Calibri"/>
                <a:cs typeface="Century Gothic"/>
              </a:rPr>
              <a:t>I am able to orally rehearse structured sentences or sequences of sentences.</a:t>
            </a:r>
          </a:p>
          <a:p>
            <a:pPr>
              <a:lnSpc>
                <a:spcPct val="115000"/>
              </a:lnSpc>
              <a:spcBef>
                <a:spcPts val="300"/>
              </a:spcBef>
            </a:pPr>
            <a:r>
              <a:rPr lang="en-GB" sz="1000" dirty="0">
                <a:solidFill>
                  <a:srgbClr val="000000"/>
                </a:solidFill>
                <a:ea typeface="Calibri"/>
                <a:cs typeface="Century Gothic"/>
              </a:rPr>
              <a:t>I can evaluate my own writing independently, with friends and with an adult.</a:t>
            </a:r>
          </a:p>
          <a:p>
            <a:pPr>
              <a:lnSpc>
                <a:spcPct val="115000"/>
              </a:lnSpc>
              <a:spcBef>
                <a:spcPts val="300"/>
              </a:spcBef>
            </a:pPr>
            <a:r>
              <a:rPr lang="en-GB" sz="1000" dirty="0">
                <a:solidFill>
                  <a:srgbClr val="000000"/>
                </a:solidFill>
                <a:ea typeface="Calibri"/>
                <a:cs typeface="Century Gothic"/>
              </a:rPr>
              <a:t>I can proof-read to check for errors in spelling, grammar and punctuation. </a:t>
            </a:r>
          </a:p>
        </p:txBody>
      </p:sp>
      <p:sp>
        <p:nvSpPr>
          <p:cNvPr id="9" name="Content Placeholder 2"/>
          <p:cNvSpPr txBox="1">
            <a:spLocks/>
          </p:cNvSpPr>
          <p:nvPr/>
        </p:nvSpPr>
        <p:spPr>
          <a:xfrm>
            <a:off x="1679843" y="2583897"/>
            <a:ext cx="4405874" cy="341630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0" indent="0">
              <a:lnSpc>
                <a:spcPct val="115000"/>
              </a:lnSpc>
              <a:spcBef>
                <a:spcPts val="300"/>
              </a:spcBef>
              <a:buNone/>
            </a:pPr>
            <a:r>
              <a:rPr lang="en-GB" sz="1000" b="1" dirty="0">
                <a:solidFill>
                  <a:srgbClr val="000000"/>
                </a:solidFill>
                <a:ea typeface="Calibri"/>
                <a:cs typeface="Century Gothic"/>
              </a:rPr>
              <a:t>Grammar and punctuation</a:t>
            </a:r>
          </a:p>
          <a:p>
            <a:pPr>
              <a:lnSpc>
                <a:spcPct val="115000"/>
              </a:lnSpc>
              <a:spcBef>
                <a:spcPts val="300"/>
              </a:spcBef>
            </a:pPr>
            <a:r>
              <a:rPr lang="en-GB" sz="1000" dirty="0">
                <a:solidFill>
                  <a:srgbClr val="000000"/>
                </a:solidFill>
                <a:ea typeface="Calibri"/>
                <a:cs typeface="Century Gothic"/>
              </a:rPr>
              <a:t>I can use subordination and co-ordination.</a:t>
            </a:r>
          </a:p>
          <a:p>
            <a:pPr>
              <a:lnSpc>
                <a:spcPct val="115000"/>
              </a:lnSpc>
              <a:spcBef>
                <a:spcPts val="300"/>
              </a:spcBef>
            </a:pPr>
            <a:r>
              <a:rPr lang="en-GB" sz="1000" dirty="0">
                <a:solidFill>
                  <a:srgbClr val="000000"/>
                </a:solidFill>
                <a:ea typeface="Calibri"/>
                <a:cs typeface="Century Gothic"/>
              </a:rPr>
              <a:t>I can use expanded noun phrases.</a:t>
            </a:r>
          </a:p>
          <a:p>
            <a:pPr>
              <a:lnSpc>
                <a:spcPct val="115000"/>
              </a:lnSpc>
              <a:spcBef>
                <a:spcPts val="300"/>
              </a:spcBef>
            </a:pPr>
            <a:r>
              <a:rPr lang="en-GB" sz="1000" dirty="0">
                <a:solidFill>
                  <a:srgbClr val="000000"/>
                </a:solidFill>
                <a:ea typeface="Calibri"/>
                <a:cs typeface="Century Gothic"/>
              </a:rPr>
              <a:t>I can say how the grammatical patterns in a sentence indicate its function.</a:t>
            </a:r>
          </a:p>
          <a:p>
            <a:pPr>
              <a:lnSpc>
                <a:spcPct val="115000"/>
              </a:lnSpc>
              <a:spcBef>
                <a:spcPts val="300"/>
              </a:spcBef>
            </a:pPr>
            <a:r>
              <a:rPr lang="en-GB" sz="1000" dirty="0">
                <a:solidFill>
                  <a:srgbClr val="000000"/>
                </a:solidFill>
                <a:ea typeface="Calibri"/>
                <a:cs typeface="Century Gothic"/>
              </a:rPr>
              <a:t>I consistently use the present tense and past tense correctly.</a:t>
            </a:r>
          </a:p>
          <a:p>
            <a:pPr>
              <a:lnSpc>
                <a:spcPct val="115000"/>
              </a:lnSpc>
              <a:spcBef>
                <a:spcPts val="300"/>
              </a:spcBef>
            </a:pPr>
            <a:r>
              <a:rPr lang="en-GB" sz="1000" dirty="0">
                <a:solidFill>
                  <a:srgbClr val="000000"/>
                </a:solidFill>
                <a:ea typeface="Calibri"/>
                <a:cs typeface="Century Gothic"/>
              </a:rPr>
              <a:t>I can use the progressive forms of verbs in the present and past tense.</a:t>
            </a:r>
          </a:p>
          <a:p>
            <a:pPr>
              <a:lnSpc>
                <a:spcPct val="115000"/>
              </a:lnSpc>
              <a:spcBef>
                <a:spcPts val="300"/>
              </a:spcBef>
            </a:pPr>
            <a:r>
              <a:rPr lang="en-GB" sz="1000" dirty="0">
                <a:solidFill>
                  <a:srgbClr val="000000"/>
                </a:solidFill>
                <a:ea typeface="Calibri"/>
                <a:cs typeface="Century Gothic"/>
              </a:rPr>
              <a:t>I use capital letters for names of people, places, day of the week and the personal pronoun ‘I’.</a:t>
            </a:r>
          </a:p>
          <a:p>
            <a:pPr>
              <a:lnSpc>
                <a:spcPct val="115000"/>
              </a:lnSpc>
              <a:spcBef>
                <a:spcPts val="300"/>
              </a:spcBef>
            </a:pPr>
            <a:r>
              <a:rPr lang="en-GB" sz="1000" dirty="0">
                <a:solidFill>
                  <a:srgbClr val="000000"/>
                </a:solidFill>
                <a:ea typeface="Calibri"/>
                <a:cs typeface="Century Gothic"/>
              </a:rPr>
              <a:t>I correctly use question marks and exclamation marks,</a:t>
            </a:r>
          </a:p>
          <a:p>
            <a:pPr>
              <a:lnSpc>
                <a:spcPct val="115000"/>
              </a:lnSpc>
              <a:spcBef>
                <a:spcPts val="300"/>
              </a:spcBef>
            </a:pPr>
            <a:r>
              <a:rPr lang="en-GB" sz="1000" dirty="0">
                <a:solidFill>
                  <a:srgbClr val="000000"/>
                </a:solidFill>
                <a:ea typeface="Calibri"/>
                <a:cs typeface="Century Gothic"/>
              </a:rPr>
              <a:t>I can use commas to separate items in a list.</a:t>
            </a:r>
          </a:p>
          <a:p>
            <a:pPr>
              <a:lnSpc>
                <a:spcPct val="115000"/>
              </a:lnSpc>
              <a:spcBef>
                <a:spcPts val="300"/>
              </a:spcBef>
            </a:pPr>
            <a:r>
              <a:rPr lang="en-GB" sz="1000" dirty="0">
                <a:solidFill>
                  <a:srgbClr val="000000"/>
                </a:solidFill>
                <a:ea typeface="Calibri"/>
                <a:cs typeface="Century Gothic"/>
              </a:rPr>
              <a:t>I can use apostrophes to show where letters are missing and to mark singular possession in nouns. </a:t>
            </a:r>
          </a:p>
          <a:p>
            <a:pPr>
              <a:lnSpc>
                <a:spcPct val="115000"/>
              </a:lnSpc>
              <a:spcBef>
                <a:spcPts val="300"/>
              </a:spcBef>
            </a:pPr>
            <a:endParaRPr lang="en-GB" sz="1000" dirty="0">
              <a:solidFill>
                <a:srgbClr val="000000"/>
              </a:solidFill>
              <a:ea typeface="Calibri"/>
              <a:cs typeface="Century Gothic"/>
            </a:endParaRPr>
          </a:p>
        </p:txBody>
      </p:sp>
    </p:spTree>
    <p:extLst>
      <p:ext uri="{BB962C8B-B14F-4D97-AF65-F5344CB8AC3E}">
        <p14:creationId xmlns:p14="http://schemas.microsoft.com/office/powerpoint/2010/main" val="37155667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HANDWRITING</a:t>
            </a:r>
          </a:p>
        </p:txBody>
      </p:sp>
      <p:sp>
        <p:nvSpPr>
          <p:cNvPr id="3" name="Content Placeholder 2"/>
          <p:cNvSpPr>
            <a:spLocks noGrp="1"/>
          </p:cNvSpPr>
          <p:nvPr>
            <p:ph idx="1"/>
          </p:nvPr>
        </p:nvSpPr>
        <p:spPr/>
        <p:txBody>
          <a:bodyPr>
            <a:noAutofit/>
          </a:bodyPr>
          <a:lstStyle/>
          <a:p>
            <a:pPr marL="0" lvl="0" indent="0">
              <a:lnSpc>
                <a:spcPct val="115000"/>
              </a:lnSpc>
              <a:spcBef>
                <a:spcPts val="0"/>
              </a:spcBef>
              <a:buClrTx/>
              <a:buSzTx/>
              <a:buNone/>
            </a:pPr>
            <a:r>
              <a:rPr lang="en-GB" sz="1000" b="1" dirty="0">
                <a:solidFill>
                  <a:srgbClr val="000000"/>
                </a:solidFill>
                <a:latin typeface="Calibri"/>
                <a:ea typeface="Calibri"/>
                <a:cs typeface="Century Gothic"/>
              </a:rPr>
              <a:t>Handwriting</a:t>
            </a:r>
            <a:endParaRPr lang="en-GB" sz="1000" b="1" dirty="0">
              <a:solidFill>
                <a:srgbClr val="000000"/>
              </a:solidFill>
              <a:ea typeface="Calibri"/>
              <a:cs typeface="Century Gothic"/>
            </a:endParaRPr>
          </a:p>
          <a:p>
            <a:pPr>
              <a:lnSpc>
                <a:spcPct val="115000"/>
              </a:lnSpc>
              <a:spcBef>
                <a:spcPts val="300"/>
              </a:spcBef>
            </a:pPr>
            <a:r>
              <a:rPr lang="en-GB" sz="1000" dirty="0">
                <a:solidFill>
                  <a:srgbClr val="000000"/>
                </a:solidFill>
                <a:ea typeface="Calibri"/>
                <a:cs typeface="Arial"/>
              </a:rPr>
              <a:t>I can form lower-case letters of the correct size relative to one another.</a:t>
            </a:r>
          </a:p>
          <a:p>
            <a:pPr lvl="0">
              <a:lnSpc>
                <a:spcPct val="115000"/>
              </a:lnSpc>
              <a:spcBef>
                <a:spcPts val="300"/>
              </a:spcBef>
            </a:pPr>
            <a:r>
              <a:rPr lang="en-GB" sz="1000" dirty="0">
                <a:solidFill>
                  <a:srgbClr val="000000"/>
                </a:solidFill>
                <a:ea typeface="Calibri"/>
                <a:cs typeface="Arial"/>
              </a:rPr>
              <a:t>I can begin to use some of the diagonal and horizontal strokes needed to join letters.</a:t>
            </a:r>
          </a:p>
          <a:p>
            <a:pPr lvl="0">
              <a:lnSpc>
                <a:spcPct val="115000"/>
              </a:lnSpc>
              <a:spcBef>
                <a:spcPts val="300"/>
              </a:spcBef>
            </a:pPr>
            <a:r>
              <a:rPr lang="en-GB" sz="1000" dirty="0">
                <a:solidFill>
                  <a:srgbClr val="000000"/>
                </a:solidFill>
                <a:ea typeface="Calibri"/>
                <a:cs typeface="Arial"/>
              </a:rPr>
              <a:t>I show that I know which letters are best left </a:t>
            </a:r>
            <a:r>
              <a:rPr lang="en-GB" sz="1000" dirty="0" err="1">
                <a:solidFill>
                  <a:srgbClr val="000000"/>
                </a:solidFill>
                <a:ea typeface="Calibri"/>
                <a:cs typeface="Arial"/>
              </a:rPr>
              <a:t>unjoined</a:t>
            </a:r>
            <a:r>
              <a:rPr lang="en-GB" sz="1000" dirty="0">
                <a:solidFill>
                  <a:srgbClr val="000000"/>
                </a:solidFill>
                <a:ea typeface="Calibri"/>
                <a:cs typeface="Arial"/>
              </a:rPr>
              <a:t>.</a:t>
            </a:r>
          </a:p>
          <a:p>
            <a:pPr lvl="0">
              <a:lnSpc>
                <a:spcPct val="115000"/>
              </a:lnSpc>
              <a:spcBef>
                <a:spcPts val="300"/>
              </a:spcBef>
            </a:pPr>
            <a:r>
              <a:rPr lang="en-GB" sz="1000" dirty="0">
                <a:solidFill>
                  <a:srgbClr val="000000"/>
                </a:solidFill>
                <a:ea typeface="Calibri"/>
                <a:cs typeface="Arial"/>
              </a:rPr>
              <a:t>I use capital letters and digits of the correct size, orientation and relationship to one another and to lower case letters.</a:t>
            </a:r>
          </a:p>
          <a:p>
            <a:pPr lvl="0">
              <a:lnSpc>
                <a:spcPct val="115000"/>
              </a:lnSpc>
              <a:spcBef>
                <a:spcPts val="300"/>
              </a:spcBef>
            </a:pPr>
            <a:r>
              <a:rPr lang="en-GB" sz="1000" dirty="0">
                <a:solidFill>
                  <a:srgbClr val="000000"/>
                </a:solidFill>
                <a:ea typeface="Calibri"/>
                <a:cs typeface="Arial"/>
              </a:rPr>
              <a:t>I use spacing between words that reflects the size of the letters.</a:t>
            </a:r>
          </a:p>
          <a:p>
            <a:pPr lvl="0">
              <a:lnSpc>
                <a:spcPct val="115000"/>
              </a:lnSpc>
              <a:spcBef>
                <a:spcPts val="300"/>
              </a:spcBef>
            </a:pPr>
            <a:endParaRPr lang="en-GB" sz="1100" dirty="0">
              <a:solidFill>
                <a:srgbClr val="000000"/>
              </a:solidFill>
              <a:ea typeface="Calibri"/>
              <a:cs typeface="Arial"/>
            </a:endParaRPr>
          </a:p>
          <a:p>
            <a:pPr lvl="0">
              <a:lnSpc>
                <a:spcPct val="115000"/>
              </a:lnSpc>
              <a:spcBef>
                <a:spcPts val="300"/>
              </a:spcBef>
            </a:pPr>
            <a:endParaRPr lang="en-GB" sz="1100" dirty="0">
              <a:solidFill>
                <a:srgbClr val="000000"/>
              </a:solidFill>
              <a:ea typeface="Calibri"/>
              <a:cs typeface="Arial"/>
            </a:endParaRPr>
          </a:p>
          <a:p>
            <a:pPr lvl="0">
              <a:lnSpc>
                <a:spcPct val="115000"/>
              </a:lnSpc>
              <a:spcBef>
                <a:spcPts val="300"/>
              </a:spcBef>
            </a:pPr>
            <a:endParaRPr lang="en-GB" sz="1100" dirty="0">
              <a:solidFill>
                <a:srgbClr val="000000"/>
              </a:solidFill>
              <a:ea typeface="Calibri"/>
              <a:cs typeface="Arial"/>
            </a:endParaRPr>
          </a:p>
          <a:p>
            <a:r>
              <a:rPr lang="en-GB" sz="2400" dirty="0"/>
              <a:t>Nelson handwriting</a:t>
            </a:r>
          </a:p>
          <a:p>
            <a:r>
              <a:rPr lang="en-GB" sz="2400" dirty="0"/>
              <a:t>How to join up</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91591" y="299908"/>
            <a:ext cx="595123" cy="779817"/>
          </a:xfrm>
          <a:prstGeom prst="rect">
            <a:avLst/>
          </a:prstGeom>
        </p:spPr>
      </p:pic>
      <p:sp>
        <p:nvSpPr>
          <p:cNvPr id="5" name="Rectangle 1"/>
          <p:cNvSpPr>
            <a:spLocks noChangeArrowheads="1"/>
          </p:cNvSpPr>
          <p:nvPr/>
        </p:nvSpPr>
        <p:spPr bwMode="auto">
          <a:xfrm>
            <a:off x="0" y="2231801"/>
            <a:ext cx="121920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1600" b="1" i="0" u="none" strike="noStrike" cap="none" normalizeH="0" baseline="0" dirty="0">
                <a:ln>
                  <a:noFill/>
                </a:ln>
                <a:solidFill>
                  <a:schemeClr val="tx1"/>
                </a:solidFill>
                <a:effectLst/>
                <a:latin typeface="Arial" pitchFamily="34" charset="0"/>
                <a:ea typeface="Calibri" pitchFamily="34" charset="0"/>
                <a:cs typeface="Times New Roman" pitchFamily="18" charset="0"/>
              </a:rPr>
              <a:t>Handwriting - At the end of Year 2, I will be able to say that…</a:t>
            </a:r>
            <a:endParaRPr kumimoji="0" lang="en-GB" altLang="en-US" sz="1800" b="0" i="0" u="none" strike="noStrike" cap="none" normalizeH="0" baseline="0" dirty="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19864411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EE5818"/>
      </a:dk2>
      <a:lt2>
        <a:srgbClr val="EBEBEB"/>
      </a:lt2>
      <a:accent1>
        <a:srgbClr val="F5A408"/>
      </a:accent1>
      <a:accent2>
        <a:srgbClr val="FA731A"/>
      </a:accent2>
      <a:accent3>
        <a:srgbClr val="AB9281"/>
      </a:accent3>
      <a:accent4>
        <a:srgbClr val="A18CD0"/>
      </a:accent4>
      <a:accent5>
        <a:srgbClr val="8EBBD2"/>
      </a:accent5>
      <a:accent6>
        <a:srgbClr val="ACC995"/>
      </a:accent6>
      <a:hlink>
        <a:srgbClr val="FAC96A"/>
      </a:hlink>
      <a:folHlink>
        <a:srgbClr val="FCDB9B"/>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04000"/>
                <a:satMod val="128000"/>
                <a:lumMod val="104000"/>
              </a:schemeClr>
            </a:gs>
            <a:gs pos="100000">
              <a:schemeClr val="phClr">
                <a:shade val="76000"/>
                <a:hueMod val="89000"/>
                <a:satMod val="164000"/>
                <a:lumMod val="68000"/>
              </a:schemeClr>
            </a:gs>
          </a:gsLst>
          <a:path path="circle">
            <a:fillToRect l="45000" t="65000" r="125000" b="100000"/>
          </a:path>
        </a:gradFill>
        <a:blipFill rotWithShape="1">
          <a:blip xmlns:r="http://schemas.openxmlformats.org/officeDocument/2006/relationships" r:embed="rId1">
            <a:duotone>
              <a:schemeClr val="phClr">
                <a:shade val="42000"/>
                <a:hueMod val="42000"/>
                <a:satMod val="124000"/>
                <a:lumMod val="62000"/>
              </a:schemeClr>
              <a:schemeClr val="phClr">
                <a:tint val="96000"/>
                <a:satMod val="130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F1C4790-FE3C-4020-8CA7-00621DA7BBBC}"/>
    </a:ext>
  </a:extLst>
</a:theme>
</file>

<file path=docProps/app.xml><?xml version="1.0" encoding="utf-8"?>
<Properties xmlns="http://schemas.openxmlformats.org/officeDocument/2006/extended-properties" xmlns:vt="http://schemas.openxmlformats.org/officeDocument/2006/docPropsVTypes">
  <Template>Ion Boardroom</Template>
  <TotalTime>2571</TotalTime>
  <Words>1536</Words>
  <Application>Microsoft Office PowerPoint</Application>
  <PresentationFormat>Widescreen</PresentationFormat>
  <Paragraphs>184</Paragraphs>
  <Slides>21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Arial</vt:lpstr>
      <vt:lpstr>Calibri</vt:lpstr>
      <vt:lpstr>Century Gothic</vt:lpstr>
      <vt:lpstr>Times New Roman</vt:lpstr>
      <vt:lpstr>Verdana</vt:lpstr>
      <vt:lpstr>Wingdings 3</vt:lpstr>
      <vt:lpstr>Ion Boardroom</vt:lpstr>
      <vt:lpstr>YEAR 2 INFORMATION  EVENING</vt:lpstr>
      <vt:lpstr>STAFF YOUR CHILD WILL TALK ABOUT</vt:lpstr>
      <vt:lpstr>Life in Year 2</vt:lpstr>
      <vt:lpstr>HOME LEARNING</vt:lpstr>
      <vt:lpstr>PowerPoint Presentation</vt:lpstr>
      <vt:lpstr>MATHS</vt:lpstr>
      <vt:lpstr>READING</vt:lpstr>
      <vt:lpstr>WRITING</vt:lpstr>
      <vt:lpstr>HANDWRITING</vt:lpstr>
      <vt:lpstr>SPELLING</vt:lpstr>
      <vt:lpstr>TOPICS</vt:lpstr>
      <vt:lpstr>PE</vt:lpstr>
      <vt:lpstr>REWARDS AND CONSEQUENCES</vt:lpstr>
      <vt:lpstr>UNIFORM</vt:lpstr>
      <vt:lpstr>PowerPoint Presentation</vt:lpstr>
      <vt:lpstr>Online Safety</vt:lpstr>
      <vt:lpstr>PowerPoint Presentation</vt:lpstr>
      <vt:lpstr>PowerPoint Presentation</vt:lpstr>
      <vt:lpstr>Online Safety</vt:lpstr>
      <vt:lpstr>WEBSITE</vt:lpstr>
      <vt:lpstr>ANY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Assessment at The Cathedral School</dc:title>
  <dc:creator>Kelly Hannah</dc:creator>
  <cp:lastModifiedBy>Corinne Beveridge</cp:lastModifiedBy>
  <cp:revision>65</cp:revision>
  <dcterms:created xsi:type="dcterms:W3CDTF">2016-02-24T12:41:04Z</dcterms:created>
  <dcterms:modified xsi:type="dcterms:W3CDTF">2024-09-12T18:36:38Z</dcterms:modified>
</cp:coreProperties>
</file>