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4" r:id="rId1"/>
  </p:sldMasterIdLst>
  <p:sldIdLst>
    <p:sldId id="256" r:id="rId2"/>
    <p:sldId id="263" r:id="rId3"/>
    <p:sldId id="257" r:id="rId4"/>
    <p:sldId id="258" r:id="rId5"/>
    <p:sldId id="280" r:id="rId6"/>
    <p:sldId id="293" r:id="rId7"/>
    <p:sldId id="294" r:id="rId8"/>
    <p:sldId id="298" r:id="rId9"/>
    <p:sldId id="301" r:id="rId10"/>
    <p:sldId id="299" r:id="rId11"/>
    <p:sldId id="303" r:id="rId12"/>
    <p:sldId id="289" r:id="rId13"/>
    <p:sldId id="259" r:id="rId14"/>
    <p:sldId id="260" r:id="rId15"/>
    <p:sldId id="304" r:id="rId16"/>
    <p:sldId id="284" r:id="rId17"/>
    <p:sldId id="262" r:id="rId18"/>
    <p:sldId id="306" r:id="rId19"/>
    <p:sldId id="307" r:id="rId20"/>
    <p:sldId id="308" r:id="rId21"/>
    <p:sldId id="309" r:id="rId22"/>
    <p:sldId id="310" r:id="rId23"/>
    <p:sldId id="311" r:id="rId24"/>
    <p:sldId id="283"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118" autoAdjust="0"/>
    <p:restoredTop sz="94660"/>
  </p:normalViewPr>
  <p:slideViewPr>
    <p:cSldViewPr snapToGrid="0">
      <p:cViewPr varScale="1">
        <p:scale>
          <a:sx n="73" d="100"/>
          <a:sy n="73" d="100"/>
        </p:scale>
        <p:origin x="654"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8" name="Group 17"/>
          <p:cNvGrpSpPr/>
          <p:nvPr/>
        </p:nvGrpSpPr>
        <p:grpSpPr>
          <a:xfrm>
            <a:off x="0" y="0"/>
            <a:ext cx="12192000" cy="6858000"/>
            <a:chOff x="0" y="0"/>
            <a:chExt cx="12192000" cy="6858000"/>
          </a:xfrm>
        </p:grpSpPr>
        <p:sp>
          <p:nvSpPr>
            <p:cNvPr id="8" name="Rectangle 7"/>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Oval 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Oval 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Oval 10"/>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10176279" y="1792223"/>
            <a:ext cx="990599" cy="304799"/>
          </a:xfrm>
        </p:spPr>
        <p:txBody>
          <a:bodyPr anchor="t"/>
          <a:lstStyle>
            <a:lvl1pPr algn="l">
              <a:defRPr b="0" i="0">
                <a:solidFill>
                  <a:schemeClr val="bg1"/>
                </a:solidFill>
              </a:defRPr>
            </a:lvl1pPr>
          </a:lstStyle>
          <a:p>
            <a:fld id="{225DA660-90E8-429A-AB09-97E7EB58FED2}" type="datetimeFigureOut">
              <a:rPr lang="en-GB" smtClean="0"/>
              <a:t>11/09/2023</a:t>
            </a:fld>
            <a:endParaRPr lang="en-GB"/>
          </a:p>
        </p:txBody>
      </p:sp>
      <p:sp>
        <p:nvSpPr>
          <p:cNvPr id="5" name="Footer Placeholder 4"/>
          <p:cNvSpPr>
            <a:spLocks noGrp="1"/>
          </p:cNvSpPr>
          <p:nvPr>
            <p:ph type="ftr" sz="quarter" idx="11"/>
          </p:nvPr>
        </p:nvSpPr>
        <p:spPr bwMode="gray">
          <a:xfrm rot="5400000">
            <a:off x="8963575" y="3226820"/>
            <a:ext cx="3859795" cy="304801"/>
          </a:xfrm>
        </p:spPr>
        <p:txBody>
          <a:bodyPr anchor="b"/>
          <a:lstStyle>
            <a:lvl1pPr>
              <a:defRPr b="0" i="0">
                <a:solidFill>
                  <a:schemeClr val="bg1"/>
                </a:solidFill>
              </a:defRPr>
            </a:lvl1pPr>
          </a:lstStyle>
          <a:p>
            <a:endParaRPr lang="en-GB"/>
          </a:p>
        </p:txBody>
      </p:sp>
      <p:sp>
        <p:nvSpPr>
          <p:cNvPr id="17" name="Rectangle 16"/>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10351008" y="292608"/>
            <a:ext cx="838199" cy="767687"/>
          </a:xfrm>
        </p:spPr>
        <p:txBody>
          <a:bodyPr/>
          <a:lstStyle>
            <a:lvl1pPr>
              <a:defRPr sz="2800" b="0" i="0"/>
            </a:lvl1pPr>
          </a:lstStyle>
          <a:p>
            <a:fld id="{BD3FD432-815A-4D78-A70F-4193FCEDE831}" type="slidenum">
              <a:rPr lang="en-GB" smtClean="0"/>
              <a:t>‹#›</a:t>
            </a:fld>
            <a:endParaRPr lang="en-GB"/>
          </a:p>
        </p:txBody>
      </p:sp>
    </p:spTree>
    <p:extLst>
      <p:ext uri="{BB962C8B-B14F-4D97-AF65-F5344CB8AC3E}">
        <p14:creationId xmlns:p14="http://schemas.microsoft.com/office/powerpoint/2010/main" val="25937997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10" name="Group 9"/>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8"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4965945"/>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bwMode="gray">
          <a:xfrm>
            <a:off x="1154956" y="5532683"/>
            <a:ext cx="8825656" cy="493712"/>
          </a:xfrm>
        </p:spPr>
        <p:txBody>
          <a:bodyPr>
            <a:normAutofit/>
          </a:bodyPr>
          <a:lstStyle>
            <a:lvl1pPr marL="0" indent="0">
              <a:buNone/>
              <a:defRPr sz="12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25DA660-90E8-429A-AB09-97E7EB58FED2}" type="datetimeFigureOut">
              <a:rPr lang="en-GB" smtClean="0"/>
              <a:t>11/09/2023</a:t>
            </a:fld>
            <a:endParaRPr lang="en-GB"/>
          </a:p>
        </p:txBody>
      </p:sp>
      <p:sp>
        <p:nvSpPr>
          <p:cNvPr id="6" name="Footer Placeholder 5"/>
          <p:cNvSpPr>
            <a:spLocks noGrp="1"/>
          </p:cNvSpPr>
          <p:nvPr>
            <p:ph type="ftr" sz="quarter" idx="11"/>
          </p:nvPr>
        </p:nvSpPr>
        <p:spPr/>
        <p:txBody>
          <a:bodyPr/>
          <a:lstStyle/>
          <a:p>
            <a:endParaRPr lang="en-GB"/>
          </a:p>
        </p:txBody>
      </p:sp>
      <p:sp>
        <p:nvSpPr>
          <p:cNvPr id="13" name="Rectangle 12"/>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BD3FD432-815A-4D78-A70F-4193FCEDE831}" type="slidenum">
              <a:rPr lang="en-GB" smtClean="0"/>
              <a:t>‹#›</a:t>
            </a:fld>
            <a:endParaRPr lang="en-GB"/>
          </a:p>
        </p:txBody>
      </p:sp>
    </p:spTree>
    <p:extLst>
      <p:ext uri="{BB962C8B-B14F-4D97-AF65-F5344CB8AC3E}">
        <p14:creationId xmlns:p14="http://schemas.microsoft.com/office/powerpoint/2010/main" val="42731972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0" name="Rectangle 9"/>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9"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063416"/>
            <a:ext cx="8825659" cy="1379755"/>
          </a:xfrm>
        </p:spPr>
        <p:txBody>
          <a:bodyPr anchor="ct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225DA660-90E8-429A-AB09-97E7EB58FED2}" type="datetimeFigureOut">
              <a:rPr lang="en-GB" smtClean="0"/>
              <a:t>11/09/2023</a:t>
            </a:fld>
            <a:endParaRPr lang="en-GB"/>
          </a:p>
        </p:txBody>
      </p:sp>
      <p:sp>
        <p:nvSpPr>
          <p:cNvPr id="5" name="Footer Placeholder 4"/>
          <p:cNvSpPr>
            <a:spLocks noGrp="1"/>
          </p:cNvSpPr>
          <p:nvPr>
            <p:ph type="ftr" sz="quarter" idx="11"/>
          </p:nvPr>
        </p:nvSpPr>
        <p:spPr/>
        <p:txBody>
          <a:bodyPr/>
          <a:lstStyle/>
          <a:p>
            <a:endParaRPr lang="en-GB"/>
          </a:p>
        </p:txBody>
      </p:sp>
      <p:sp>
        <p:nvSpPr>
          <p:cNvPr id="13" name="Rectangle 12"/>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BD3FD432-815A-4D78-A70F-4193FCEDE831}" type="slidenum">
              <a:rPr lang="en-GB" smtClean="0"/>
              <a:t>‹#›</a:t>
            </a:fld>
            <a:endParaRPr lang="en-GB"/>
          </a:p>
        </p:txBody>
      </p:sp>
    </p:spTree>
    <p:extLst>
      <p:ext uri="{BB962C8B-B14F-4D97-AF65-F5344CB8AC3E}">
        <p14:creationId xmlns:p14="http://schemas.microsoft.com/office/powerpoint/2010/main" val="3479528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6" name="Rectangle 15"/>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2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1" name="TextBox 10"/>
          <p:cNvSpPr txBox="1"/>
          <p:nvPr/>
        </p:nvSpPr>
        <p:spPr bwMode="gray">
          <a:xfrm>
            <a:off x="898295" y="603589"/>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13" name="TextBox 12"/>
          <p:cNvSpPr txBox="1"/>
          <p:nvPr/>
        </p:nvSpPr>
        <p:spPr bwMode="gray">
          <a:xfrm>
            <a:off x="9705137" y="2613787"/>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2" name="Title 1"/>
          <p:cNvSpPr>
            <a:spLocks noGrp="1"/>
          </p:cNvSpPr>
          <p:nvPr>
            <p:ph type="title"/>
          </p:nvPr>
        </p:nvSpPr>
        <p:spPr>
          <a:xfrm>
            <a:off x="1574801" y="980517"/>
            <a:ext cx="8460983" cy="2705034"/>
          </a:xfrm>
        </p:spPr>
        <p:txBody>
          <a:bodyPr anchor="ct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86515"/>
            <a:ext cx="7725772" cy="342174"/>
          </a:xfrm>
        </p:spPr>
        <p:txBody>
          <a:bodyPr anchor="t">
            <a:normAutofit/>
          </a:bodyPr>
          <a:lstStyle>
            <a:lvl1pPr marL="0" indent="0">
              <a:buNone/>
              <a:defRPr lang="en-US" sz="1400" b="0" i="0" kern="1200" cap="small" dirty="0">
                <a:solidFill>
                  <a:schemeClr val="accent1"/>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5014393"/>
            <a:ext cx="8825659" cy="1012664"/>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225DA660-90E8-429A-AB09-97E7EB58FED2}" type="datetimeFigureOut">
              <a:rPr lang="en-GB" smtClean="0"/>
              <a:t>11/09/2023</a:t>
            </a:fld>
            <a:endParaRPr lang="en-GB"/>
          </a:p>
        </p:txBody>
      </p:sp>
      <p:sp>
        <p:nvSpPr>
          <p:cNvPr id="5" name="Footer Placeholder 4"/>
          <p:cNvSpPr>
            <a:spLocks noGrp="1"/>
          </p:cNvSpPr>
          <p:nvPr>
            <p:ph type="ftr" sz="quarter" idx="11"/>
          </p:nvPr>
        </p:nvSpPr>
        <p:spPr/>
        <p:txBody>
          <a:bodyPr/>
          <a:lstStyle/>
          <a:p>
            <a:endParaRPr lang="en-GB"/>
          </a:p>
        </p:txBody>
      </p:sp>
      <p:sp>
        <p:nvSpPr>
          <p:cNvPr id="24" name="Rectangle 23"/>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BD3FD432-815A-4D78-A70F-4193FCEDE831}" type="slidenum">
              <a:rPr lang="en-GB" smtClean="0"/>
              <a:t>‹#›</a:t>
            </a:fld>
            <a:endParaRPr lang="en-GB"/>
          </a:p>
        </p:txBody>
      </p:sp>
    </p:spTree>
    <p:extLst>
      <p:ext uri="{BB962C8B-B14F-4D97-AF65-F5344CB8AC3E}">
        <p14:creationId xmlns:p14="http://schemas.microsoft.com/office/powerpoint/2010/main" val="6452478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0" name="Rectangle 9"/>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2404477"/>
            <a:ext cx="8825659" cy="178870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38587" y="5024967"/>
            <a:ext cx="8825658"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25DA660-90E8-429A-AB09-97E7EB58FED2}" type="datetimeFigureOut">
              <a:rPr lang="en-GB" smtClean="0"/>
              <a:t>11/09/2023</a:t>
            </a:fld>
            <a:endParaRPr lang="en-GB"/>
          </a:p>
        </p:txBody>
      </p:sp>
      <p:sp>
        <p:nvSpPr>
          <p:cNvPr id="5" name="Footer Placeholder 4"/>
          <p:cNvSpPr>
            <a:spLocks noGrp="1"/>
          </p:cNvSpPr>
          <p:nvPr>
            <p:ph type="ftr" sz="quarter" idx="11"/>
          </p:nvPr>
        </p:nvSpPr>
        <p:spPr/>
        <p:txBody>
          <a:bodyPr/>
          <a:lstStyle/>
          <a:p>
            <a:endParaRPr lang="en-GB"/>
          </a:p>
        </p:txBody>
      </p:sp>
      <p:sp>
        <p:nvSpPr>
          <p:cNvPr id="12" name="Rectangle 11"/>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BD3FD432-815A-4D78-A70F-4193FCEDE831}" type="slidenum">
              <a:rPr lang="en-GB" smtClean="0"/>
              <a:t>‹#›</a:t>
            </a:fld>
            <a:endParaRPr lang="en-GB"/>
          </a:p>
        </p:txBody>
      </p:sp>
    </p:spTree>
    <p:extLst>
      <p:ext uri="{BB962C8B-B14F-4D97-AF65-F5344CB8AC3E}">
        <p14:creationId xmlns:p14="http://schemas.microsoft.com/office/powerpoint/2010/main" val="6126963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7" name="Title Placeholder 1"/>
          <p:cNvSpPr>
            <a:spLocks noGrp="1"/>
          </p:cNvSpPr>
          <p:nvPr>
            <p:ph type="title"/>
          </p:nvPr>
        </p:nvSpPr>
        <p:spPr>
          <a:xfrm>
            <a:off x="1154954" y="947920"/>
            <a:ext cx="8761413" cy="72848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10999"/>
            <a:ext cx="312916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1154954" y="3187261"/>
            <a:ext cx="3129168" cy="283979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12721" y="2610999"/>
            <a:ext cx="314538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4512721" y="3187261"/>
            <a:ext cx="3145380" cy="283979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886701" y="2603500"/>
            <a:ext cx="3157448" cy="576261"/>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886700" y="3187261"/>
            <a:ext cx="3161029" cy="2839794"/>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22" name="Straight Connector 21"/>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225DA660-90E8-429A-AB09-97E7EB58FED2}" type="datetimeFigureOut">
              <a:rPr lang="en-GB" smtClean="0"/>
              <a:t>11/09/2023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D3FD432-815A-4D78-A70F-4193FCEDE831}" type="slidenum">
              <a:rPr lang="en-GB" smtClean="0"/>
              <a:t>‹#›</a:t>
            </a:fld>
            <a:endParaRPr lang="en-GB"/>
          </a:p>
        </p:txBody>
      </p:sp>
    </p:spTree>
    <p:extLst>
      <p:ext uri="{BB962C8B-B14F-4D97-AF65-F5344CB8AC3E}">
        <p14:creationId xmlns:p14="http://schemas.microsoft.com/office/powerpoint/2010/main" val="23271932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4532844"/>
            <a:ext cx="3020744" cy="576263"/>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1334552" y="2611246"/>
            <a:ext cx="2691242" cy="1583764"/>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3" y="5109107"/>
            <a:ext cx="3020745" cy="91794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68865" y="4532845"/>
            <a:ext cx="30504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4748463" y="2642840"/>
            <a:ext cx="2691242" cy="155217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68865" y="5109107"/>
            <a:ext cx="3050438" cy="92140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983434" y="4532845"/>
            <a:ext cx="30504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8163031" y="2618992"/>
            <a:ext cx="2691242" cy="1576018"/>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3434" y="5109107"/>
            <a:ext cx="3054127" cy="89634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21" name="Straight Connector 20"/>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225DA660-90E8-429A-AB09-97E7EB58FED2}" type="datetimeFigureOut">
              <a:rPr lang="en-GB" smtClean="0"/>
              <a:t>11/09/2023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D3FD432-815A-4D78-A70F-4193FCEDE831}" type="slidenum">
              <a:rPr lang="en-GB" smtClean="0"/>
              <a:t>‹#›</a:t>
            </a:fld>
            <a:endParaRPr lang="en-GB"/>
          </a:p>
        </p:txBody>
      </p:sp>
    </p:spTree>
    <p:extLst>
      <p:ext uri="{BB962C8B-B14F-4D97-AF65-F5344CB8AC3E}">
        <p14:creationId xmlns:p14="http://schemas.microsoft.com/office/powerpoint/2010/main" val="4177601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0" name="Title Placeholder 1"/>
          <p:cNvSpPr>
            <a:spLocks noGrp="1"/>
          </p:cNvSpPr>
          <p:nvPr>
            <p:ph type="title"/>
          </p:nvPr>
        </p:nvSpPr>
        <p:spPr>
          <a:xfrm>
            <a:off x="1154954" y="947920"/>
            <a:ext cx="8761413" cy="72848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25DA660-90E8-429A-AB09-97E7EB58FED2}" type="datetimeFigureOut">
              <a:rPr lang="en-GB" smtClean="0"/>
              <a:t>11/09/2023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D3FD432-815A-4D78-A70F-4193FCEDE831}" type="slidenum">
              <a:rPr lang="en-GB" smtClean="0"/>
              <a:t>‹#›</a:t>
            </a:fld>
            <a:endParaRPr lang="en-GB"/>
          </a:p>
        </p:txBody>
      </p:sp>
    </p:spTree>
    <p:extLst>
      <p:ext uri="{BB962C8B-B14F-4D97-AF65-F5344CB8AC3E}">
        <p14:creationId xmlns:p14="http://schemas.microsoft.com/office/powerpoint/2010/main" val="27072496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Rectangle 12"/>
            <p:cNvSpPr/>
            <p:nvPr/>
          </p:nvSpPr>
          <p:spPr>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2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97430"/>
            <a:ext cx="1409965" cy="4729626"/>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97429"/>
            <a:ext cx="6247546" cy="472962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25DA660-90E8-429A-AB09-97E7EB58FED2}" type="datetimeFigureOut">
              <a:rPr lang="en-GB" smtClean="0"/>
              <a:t>11/09/2023</a:t>
            </a:fld>
            <a:endParaRPr lang="en-GB"/>
          </a:p>
        </p:txBody>
      </p:sp>
      <p:sp>
        <p:nvSpPr>
          <p:cNvPr id="5" name="Footer Placeholder 4"/>
          <p:cNvSpPr>
            <a:spLocks noGrp="1"/>
          </p:cNvSpPr>
          <p:nvPr>
            <p:ph type="ftr" sz="quarter" idx="11"/>
          </p:nvPr>
        </p:nvSpPr>
        <p:spPr/>
        <p:txBody>
          <a:bodyPr/>
          <a:lstStyle/>
          <a:p>
            <a:endParaRPr lang="en-GB"/>
          </a:p>
        </p:txBody>
      </p:sp>
      <p:sp>
        <p:nvSpPr>
          <p:cNvPr id="18" name="Rectangle 17"/>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BD3FD432-815A-4D78-A70F-4193FCEDE831}" type="slidenum">
              <a:rPr lang="en-GB" smtClean="0"/>
              <a:t>‹#›</a:t>
            </a:fld>
            <a:endParaRPr lang="en-GB"/>
          </a:p>
        </p:txBody>
      </p:sp>
    </p:spTree>
    <p:extLst>
      <p:ext uri="{BB962C8B-B14F-4D97-AF65-F5344CB8AC3E}">
        <p14:creationId xmlns:p14="http://schemas.microsoft.com/office/powerpoint/2010/main" val="5079323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0" name="Title Placeholder 1"/>
          <p:cNvSpPr>
            <a:spLocks noGrp="1"/>
          </p:cNvSpPr>
          <p:nvPr>
            <p:ph type="title"/>
          </p:nvPr>
        </p:nvSpPr>
        <p:spPr>
          <a:xfrm>
            <a:off x="1154954" y="947920"/>
            <a:ext cx="8761413" cy="72848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25DA660-90E8-429A-AB09-97E7EB58FED2}" type="datetimeFigureOut">
              <a:rPr lang="en-GB" smtClean="0"/>
              <a:t>11/09/2023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D3FD432-815A-4D78-A70F-4193FCEDE831}" type="slidenum">
              <a:rPr lang="en-GB" smtClean="0"/>
              <a:t>‹#›</a:t>
            </a:fld>
            <a:endParaRPr lang="en-GB"/>
          </a:p>
        </p:txBody>
      </p:sp>
    </p:spTree>
    <p:extLst>
      <p:ext uri="{BB962C8B-B14F-4D97-AF65-F5344CB8AC3E}">
        <p14:creationId xmlns:p14="http://schemas.microsoft.com/office/powerpoint/2010/main" val="14055622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10" name="Group 9"/>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9"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677644"/>
            <a:ext cx="4351023" cy="2283823"/>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25DA660-90E8-429A-AB09-97E7EB58FED2}" type="datetimeFigureOut">
              <a:rPr lang="en-GB" smtClean="0"/>
              <a:t>11/09/2023</a:t>
            </a:fld>
            <a:endParaRPr lang="en-GB"/>
          </a:p>
        </p:txBody>
      </p:sp>
      <p:sp>
        <p:nvSpPr>
          <p:cNvPr id="5" name="Footer Placeholder 4"/>
          <p:cNvSpPr>
            <a:spLocks noGrp="1"/>
          </p:cNvSpPr>
          <p:nvPr>
            <p:ph type="ftr" sz="quarter" idx="11"/>
          </p:nvPr>
        </p:nvSpPr>
        <p:spPr/>
        <p:txBody>
          <a:bodyPr/>
          <a:lstStyle/>
          <a:p>
            <a:endParaRPr lang="en-GB"/>
          </a:p>
        </p:txBody>
      </p:sp>
      <p:sp>
        <p:nvSpPr>
          <p:cNvPr id="15" name="Rectangle 14"/>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BD3FD432-815A-4D78-A70F-4193FCEDE831}" type="slidenum">
              <a:rPr lang="en-GB" smtClean="0"/>
              <a:t>‹#›</a:t>
            </a:fld>
            <a:endParaRPr lang="en-GB"/>
          </a:p>
        </p:txBody>
      </p:sp>
    </p:spTree>
    <p:extLst>
      <p:ext uri="{BB962C8B-B14F-4D97-AF65-F5344CB8AC3E}">
        <p14:creationId xmlns:p14="http://schemas.microsoft.com/office/powerpoint/2010/main" val="1085217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1368" y="2603500"/>
            <a:ext cx="4828744" cy="34163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1" y="2603500"/>
            <a:ext cx="4825159" cy="3377705"/>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25DA660-90E8-429A-AB09-97E7EB58FED2}" type="datetimeFigureOut">
              <a:rPr lang="en-GB" smtClean="0"/>
              <a:t>11/09/2023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D3FD432-815A-4D78-A70F-4193FCEDE831}" type="slidenum">
              <a:rPr lang="en-GB" smtClean="0"/>
              <a:t>‹#›</a:t>
            </a:fld>
            <a:endParaRPr lang="en-GB"/>
          </a:p>
        </p:txBody>
      </p:sp>
    </p:spTree>
    <p:extLst>
      <p:ext uri="{BB962C8B-B14F-4D97-AF65-F5344CB8AC3E}">
        <p14:creationId xmlns:p14="http://schemas.microsoft.com/office/powerpoint/2010/main" val="33863146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36063"/>
            <a:ext cx="482515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4954" y="3212326"/>
            <a:ext cx="4825158" cy="2807476"/>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1" y="2603499"/>
            <a:ext cx="4825160" cy="608825"/>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08712" y="3212327"/>
            <a:ext cx="4825159" cy="280747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25DA660-90E8-429A-AB09-97E7EB58FED2}" type="datetimeFigureOut">
              <a:rPr lang="en-GB" smtClean="0"/>
              <a:t>11/09/2023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D3FD432-815A-4D78-A70F-4193FCEDE831}" type="slidenum">
              <a:rPr lang="en-GB" smtClean="0"/>
              <a:t>‹#›</a:t>
            </a:fld>
            <a:endParaRPr lang="en-GB"/>
          </a:p>
        </p:txBody>
      </p:sp>
    </p:spTree>
    <p:extLst>
      <p:ext uri="{BB962C8B-B14F-4D97-AF65-F5344CB8AC3E}">
        <p14:creationId xmlns:p14="http://schemas.microsoft.com/office/powerpoint/2010/main" val="17613905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25DA660-90E8-429A-AB09-97E7EB58FED2}" type="datetimeFigureOut">
              <a:rPr lang="en-GB" smtClean="0"/>
              <a:t>11/09/2023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D3FD432-815A-4D78-A70F-4193FCEDE831}" type="slidenum">
              <a:rPr lang="en-GB" smtClean="0"/>
              <a:t>‹#›</a:t>
            </a:fld>
            <a:endParaRPr lang="en-GB"/>
          </a:p>
        </p:txBody>
      </p:sp>
    </p:spTree>
    <p:extLst>
      <p:ext uri="{BB962C8B-B14F-4D97-AF65-F5344CB8AC3E}">
        <p14:creationId xmlns:p14="http://schemas.microsoft.com/office/powerpoint/2010/main" val="42217761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5DA660-90E8-429A-AB09-97E7EB58FED2}" type="datetimeFigureOut">
              <a:rPr lang="en-GB" smtClean="0"/>
              <a:t>11/09/2023</a:t>
            </a:fld>
            <a:endParaRPr lang="en-GB"/>
          </a:p>
        </p:txBody>
      </p:sp>
      <p:sp>
        <p:nvSpPr>
          <p:cNvPr id="3" name="Footer Placeholder 2"/>
          <p:cNvSpPr>
            <a:spLocks noGrp="1"/>
          </p:cNvSpPr>
          <p:nvPr>
            <p:ph type="ftr" sz="quarter" idx="11"/>
          </p:nvPr>
        </p:nvSpPr>
        <p:spPr/>
        <p:txBody>
          <a:bodyPr/>
          <a:lstStyle/>
          <a:p>
            <a:endParaRPr lang="en-GB"/>
          </a:p>
        </p:txBody>
      </p:sp>
      <p:sp>
        <p:nvSpPr>
          <p:cNvPr id="6" name="Rectangle 5"/>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BD3FD432-815A-4D78-A70F-4193FCEDE831}" type="slidenum">
              <a:rPr lang="en-GB" smtClean="0"/>
              <a:t>‹#›</a:t>
            </a:fld>
            <a:endParaRPr lang="en-GB"/>
          </a:p>
        </p:txBody>
      </p:sp>
    </p:spTree>
    <p:extLst>
      <p:ext uri="{BB962C8B-B14F-4D97-AF65-F5344CB8AC3E}">
        <p14:creationId xmlns:p14="http://schemas.microsoft.com/office/powerpoint/2010/main" val="33872945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11" name="Group 10"/>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295400"/>
            <a:ext cx="2793158"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5"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5" y="3129280"/>
            <a:ext cx="2793158" cy="2895599"/>
          </a:xfrm>
        </p:spPr>
        <p:txBody>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25DA660-90E8-429A-AB09-97E7EB58FED2}" type="datetimeFigureOut">
              <a:rPr lang="en-GB" smtClean="0"/>
              <a:t>11/09/2023</a:t>
            </a:fld>
            <a:endParaRPr lang="en-GB"/>
          </a:p>
        </p:txBody>
      </p:sp>
      <p:sp>
        <p:nvSpPr>
          <p:cNvPr id="6" name="Footer Placeholder 5"/>
          <p:cNvSpPr>
            <a:spLocks noGrp="1"/>
          </p:cNvSpPr>
          <p:nvPr>
            <p:ph type="ftr" sz="quarter" idx="11"/>
          </p:nvPr>
        </p:nvSpPr>
        <p:spPr/>
        <p:txBody>
          <a:bodyPr/>
          <a:lstStyle/>
          <a:p>
            <a:endParaRPr lang="en-GB"/>
          </a:p>
        </p:txBody>
      </p:sp>
      <p:sp>
        <p:nvSpPr>
          <p:cNvPr id="15" name="Rectangle 14"/>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BD3FD432-815A-4D78-A70F-4193FCEDE831}" type="slidenum">
              <a:rPr lang="en-GB" smtClean="0"/>
              <a:t>‹#›</a:t>
            </a:fld>
            <a:endParaRPr lang="en-GB"/>
          </a:p>
        </p:txBody>
      </p:sp>
    </p:spTree>
    <p:extLst>
      <p:ext uri="{BB962C8B-B14F-4D97-AF65-F5344CB8AC3E}">
        <p14:creationId xmlns:p14="http://schemas.microsoft.com/office/powerpoint/2010/main" val="27889648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10" name="Group 9"/>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8" name="Rectangle 7"/>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3907" y="1693332"/>
            <a:ext cx="3860259" cy="173566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2" y="1143000"/>
            <a:ext cx="3227192"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bwMode="gray">
          <a:xfrm>
            <a:off x="1154955" y="3657600"/>
            <a:ext cx="3859212" cy="1371600"/>
          </a:xfrm>
        </p:spPr>
        <p:txBody>
          <a:bodyPr>
            <a:normAutofit/>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25DA660-90E8-429A-AB09-97E7EB58FED2}" type="datetimeFigureOut">
              <a:rPr lang="en-GB" smtClean="0"/>
              <a:t>11/09/2023</a:t>
            </a:fld>
            <a:endParaRPr lang="en-GB"/>
          </a:p>
        </p:txBody>
      </p:sp>
      <p:sp>
        <p:nvSpPr>
          <p:cNvPr id="6" name="Footer Placeholder 5"/>
          <p:cNvSpPr>
            <a:spLocks noGrp="1"/>
          </p:cNvSpPr>
          <p:nvPr>
            <p:ph type="ftr" sz="quarter" idx="11"/>
          </p:nvPr>
        </p:nvSpPr>
        <p:spPr/>
        <p:txBody>
          <a:bodyPr/>
          <a:lstStyle/>
          <a:p>
            <a:endParaRPr lang="en-GB"/>
          </a:p>
        </p:txBody>
      </p:sp>
      <p:sp>
        <p:nvSpPr>
          <p:cNvPr id="15" name="Rectangle 14"/>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BD3FD432-815A-4D78-A70F-4193FCEDE831}" type="slidenum">
              <a:rPr lang="en-GB" smtClean="0"/>
              <a:t>‹#›</a:t>
            </a:fld>
            <a:endParaRPr lang="en-GB"/>
          </a:p>
        </p:txBody>
      </p:sp>
    </p:spTree>
    <p:extLst>
      <p:ext uri="{BB962C8B-B14F-4D97-AF65-F5344CB8AC3E}">
        <p14:creationId xmlns:p14="http://schemas.microsoft.com/office/powerpoint/2010/main" val="42817838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5" name="Rectangle 14"/>
            <p:cNvSpPr/>
            <p:nvPr/>
          </p:nvSpPr>
          <p:spPr>
            <a:xfrm>
              <a:off x="0" y="0"/>
              <a:ext cx="12192000" cy="6858000"/>
            </a:xfrm>
            <a:prstGeom prst="rect">
              <a:avLst/>
            </a:prstGeom>
            <a:blipFill>
              <a:blip r:embed="rId19">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41" name="Oval 40"/>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9" name="Oval 3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8" name="Oval 3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49" name="Oval 48"/>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6"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47920"/>
            <a:ext cx="8761413" cy="72848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561110" y="6391839"/>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GB"/>
          </a:p>
        </p:txBody>
      </p:sp>
      <p:sp>
        <p:nvSpPr>
          <p:cNvPr id="4" name="Date Placeholder 3"/>
          <p:cNvSpPr>
            <a:spLocks noGrp="1"/>
          </p:cNvSpPr>
          <p:nvPr>
            <p:ph type="dt" sz="half" idx="2"/>
          </p:nvPr>
        </p:nvSpPr>
        <p:spPr>
          <a:xfrm>
            <a:off x="10650938" y="6394407"/>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225DA660-90E8-429A-AB09-97E7EB58FED2}" type="datetimeFigureOut">
              <a:rPr lang="en-GB" smtClean="0"/>
              <a:t>11/09/2023</a:t>
            </a:fld>
            <a:endParaRPr lang="en-GB"/>
          </a:p>
        </p:txBody>
      </p:sp>
      <p:sp>
        <p:nvSpPr>
          <p:cNvPr id="20" name="Rectangle 19"/>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BD3FD432-815A-4D78-A70F-4193FCEDE831}" type="slidenum">
              <a:rPr lang="en-GB" smtClean="0"/>
              <a:t>‹#›</a:t>
            </a:fld>
            <a:endParaRPr lang="en-GB"/>
          </a:p>
        </p:txBody>
      </p:sp>
    </p:spTree>
    <p:extLst>
      <p:ext uri="{BB962C8B-B14F-4D97-AF65-F5344CB8AC3E}">
        <p14:creationId xmlns:p14="http://schemas.microsoft.com/office/powerpoint/2010/main" val="626769451"/>
      </p:ext>
    </p:extLst>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 id="2147483784" r:id="rId10"/>
    <p:sldLayoutId id="2147483785" r:id="rId11"/>
    <p:sldLayoutId id="2147483786" r:id="rId12"/>
    <p:sldLayoutId id="2147483787" r:id="rId13"/>
    <p:sldLayoutId id="2147483788" r:id="rId14"/>
    <p:sldLayoutId id="2147483789" r:id="rId15"/>
    <p:sldLayoutId id="2147483790" r:id="rId16"/>
    <p:sldLayoutId id="2147483791"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tmp"/><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cathedral.lancs.sch.uk/"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tmp"/><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tmp"/><Relationship Id="rId2" Type="http://schemas.openxmlformats.org/officeDocument/2006/relationships/image" Target="../media/image9.tmp"/><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89825" y="1118475"/>
            <a:ext cx="9144000" cy="2387600"/>
          </a:xfrm>
        </p:spPr>
        <p:txBody>
          <a:bodyPr/>
          <a:lstStyle/>
          <a:p>
            <a:r>
              <a:rPr lang="en-GB" dirty="0" smtClean="0"/>
              <a:t>YEAR 3</a:t>
            </a:r>
            <a:r>
              <a:rPr lang="en-GB" dirty="0" smtClean="0">
                <a:solidFill>
                  <a:srgbClr val="0070C0"/>
                </a:solidFill>
              </a:rPr>
              <a:t> </a:t>
            </a:r>
            <a:r>
              <a:rPr lang="en-GB" dirty="0"/>
              <a:t/>
            </a:r>
            <a:br>
              <a:rPr lang="en-GB" dirty="0"/>
            </a:br>
            <a:r>
              <a:rPr lang="en-GB" dirty="0"/>
              <a:t>INFORMATION </a:t>
            </a:r>
            <a:br>
              <a:rPr lang="en-GB" dirty="0"/>
            </a:br>
            <a:r>
              <a:rPr lang="en-GB" dirty="0"/>
              <a:t>EVENING</a:t>
            </a:r>
          </a:p>
        </p:txBody>
      </p:sp>
      <p:sp>
        <p:nvSpPr>
          <p:cNvPr id="3" name="Subtitle 2"/>
          <p:cNvSpPr>
            <a:spLocks noGrp="1"/>
          </p:cNvSpPr>
          <p:nvPr>
            <p:ph type="subTitle" idx="1"/>
          </p:nvPr>
        </p:nvSpPr>
        <p:spPr>
          <a:xfrm>
            <a:off x="797313" y="4112019"/>
            <a:ext cx="10129024" cy="1655762"/>
          </a:xfrm>
        </p:spPr>
        <p:txBody>
          <a:bodyPr>
            <a:noAutofit/>
          </a:bodyPr>
          <a:lstStyle/>
          <a:p>
            <a:r>
              <a:rPr lang="en-GB" sz="2400" dirty="0"/>
              <a:t>Information Evening for Parents SEPTEMBER </a:t>
            </a:r>
            <a:r>
              <a:rPr lang="en-GB" sz="2400" dirty="0" smtClean="0"/>
              <a:t>2023</a:t>
            </a:r>
            <a:endParaRPr lang="en-GB" sz="2400" dirty="0"/>
          </a:p>
          <a:p>
            <a:endParaRPr lang="en-GB" sz="2400" dirty="0"/>
          </a:p>
          <a:p>
            <a:r>
              <a:rPr lang="en-GB" sz="2400" dirty="0"/>
              <a:t>Unlocking potential together in Faith and love</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24164" y="1488985"/>
            <a:ext cx="2928746" cy="2320062"/>
          </a:xfrm>
          <a:prstGeom prst="rect">
            <a:avLst/>
          </a:prstGeom>
          <a:solidFill>
            <a:schemeClr val="bg1"/>
          </a:solidFill>
        </p:spPr>
      </p:pic>
    </p:spTree>
    <p:extLst>
      <p:ext uri="{BB962C8B-B14F-4D97-AF65-F5344CB8AC3E}">
        <p14:creationId xmlns:p14="http://schemas.microsoft.com/office/powerpoint/2010/main" val="40307580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TOPICS</a:t>
            </a:r>
          </a:p>
        </p:txBody>
      </p:sp>
      <p:sp>
        <p:nvSpPr>
          <p:cNvPr id="3" name="Content Placeholder 2"/>
          <p:cNvSpPr>
            <a:spLocks noGrp="1"/>
          </p:cNvSpPr>
          <p:nvPr>
            <p:ph idx="1"/>
          </p:nvPr>
        </p:nvSpPr>
        <p:spPr/>
        <p:txBody>
          <a:bodyPr>
            <a:normAutofit fontScale="77500" lnSpcReduction="20000"/>
          </a:bodyPr>
          <a:lstStyle/>
          <a:p>
            <a:pPr marL="0" indent="0">
              <a:buNone/>
            </a:pPr>
            <a:r>
              <a:rPr lang="en-GB" sz="4000" dirty="0">
                <a:solidFill>
                  <a:schemeClr val="tx1">
                    <a:lumMod val="85000"/>
                    <a:lumOff val="15000"/>
                  </a:schemeClr>
                </a:solidFill>
              </a:rPr>
              <a:t>Autumn 1 – </a:t>
            </a:r>
            <a:r>
              <a:rPr lang="en-GB" sz="4000" dirty="0" smtClean="0">
                <a:solidFill>
                  <a:schemeClr val="tx1">
                    <a:lumMod val="85000"/>
                    <a:lumOff val="15000"/>
                  </a:schemeClr>
                </a:solidFill>
              </a:rPr>
              <a:t>‘There’s No Place Like Home’</a:t>
            </a:r>
            <a:endParaRPr lang="en-GB" sz="4000" dirty="0">
              <a:solidFill>
                <a:schemeClr val="tx1">
                  <a:lumMod val="85000"/>
                  <a:lumOff val="15000"/>
                </a:schemeClr>
              </a:solidFill>
            </a:endParaRPr>
          </a:p>
          <a:p>
            <a:pPr marL="0" indent="0">
              <a:buNone/>
            </a:pPr>
            <a:r>
              <a:rPr lang="en-GB" sz="4000" dirty="0">
                <a:solidFill>
                  <a:schemeClr val="tx1">
                    <a:lumMod val="85000"/>
                    <a:lumOff val="15000"/>
                  </a:schemeClr>
                </a:solidFill>
              </a:rPr>
              <a:t>Autumn 2 – </a:t>
            </a:r>
            <a:r>
              <a:rPr lang="en-GB" sz="4000" dirty="0" smtClean="0">
                <a:solidFill>
                  <a:schemeClr val="tx1">
                    <a:lumMod val="85000"/>
                    <a:lumOff val="15000"/>
                  </a:schemeClr>
                </a:solidFill>
              </a:rPr>
              <a:t>‘Light and Dark’</a:t>
            </a:r>
            <a:endParaRPr lang="en-GB" sz="4000" dirty="0">
              <a:solidFill>
                <a:schemeClr val="tx1">
                  <a:lumMod val="85000"/>
                  <a:lumOff val="15000"/>
                </a:schemeClr>
              </a:solidFill>
            </a:endParaRPr>
          </a:p>
          <a:p>
            <a:pPr marL="0" indent="0">
              <a:buNone/>
            </a:pPr>
            <a:r>
              <a:rPr lang="en-GB" sz="4000" dirty="0">
                <a:solidFill>
                  <a:schemeClr val="tx1">
                    <a:lumMod val="85000"/>
                    <a:lumOff val="15000"/>
                  </a:schemeClr>
                </a:solidFill>
              </a:rPr>
              <a:t>Spring 1 – </a:t>
            </a:r>
            <a:r>
              <a:rPr lang="en-GB" sz="4000" dirty="0" smtClean="0">
                <a:solidFill>
                  <a:schemeClr val="tx1">
                    <a:lumMod val="85000"/>
                    <a:lumOff val="15000"/>
                  </a:schemeClr>
                </a:solidFill>
              </a:rPr>
              <a:t>‘Stones and Bones’</a:t>
            </a:r>
            <a:endParaRPr lang="en-GB" sz="4000" dirty="0">
              <a:solidFill>
                <a:schemeClr val="tx1">
                  <a:lumMod val="85000"/>
                  <a:lumOff val="15000"/>
                </a:schemeClr>
              </a:solidFill>
            </a:endParaRPr>
          </a:p>
          <a:p>
            <a:pPr marL="0" indent="0">
              <a:buNone/>
            </a:pPr>
            <a:r>
              <a:rPr lang="en-GB" sz="4000" dirty="0">
                <a:solidFill>
                  <a:schemeClr val="tx1">
                    <a:lumMod val="85000"/>
                    <a:lumOff val="15000"/>
                  </a:schemeClr>
                </a:solidFill>
              </a:rPr>
              <a:t>Spring 2 – </a:t>
            </a:r>
            <a:r>
              <a:rPr lang="en-GB" sz="4000" dirty="0" smtClean="0">
                <a:solidFill>
                  <a:schemeClr val="tx1">
                    <a:lumMod val="85000"/>
                    <a:lumOff val="15000"/>
                  </a:schemeClr>
                </a:solidFill>
              </a:rPr>
              <a:t>‘Mighty Metals’</a:t>
            </a:r>
            <a:endParaRPr lang="en-GB" sz="4000" dirty="0">
              <a:solidFill>
                <a:schemeClr val="tx1">
                  <a:lumMod val="85000"/>
                  <a:lumOff val="15000"/>
                </a:schemeClr>
              </a:solidFill>
            </a:endParaRPr>
          </a:p>
          <a:p>
            <a:pPr marL="0" indent="0">
              <a:buNone/>
            </a:pPr>
            <a:r>
              <a:rPr lang="en-GB" sz="4000" dirty="0">
                <a:solidFill>
                  <a:schemeClr val="tx1">
                    <a:lumMod val="85000"/>
                    <a:lumOff val="15000"/>
                  </a:schemeClr>
                </a:solidFill>
              </a:rPr>
              <a:t>Summer 1 – </a:t>
            </a:r>
            <a:r>
              <a:rPr lang="en-GB" sz="4000" dirty="0" smtClean="0">
                <a:solidFill>
                  <a:schemeClr val="tx1">
                    <a:lumMod val="85000"/>
                    <a:lumOff val="15000"/>
                  </a:schemeClr>
                </a:solidFill>
              </a:rPr>
              <a:t>‘Healthy Humans’</a:t>
            </a:r>
            <a:endParaRPr lang="en-GB" sz="4000" dirty="0">
              <a:solidFill>
                <a:schemeClr val="tx1">
                  <a:lumMod val="85000"/>
                  <a:lumOff val="15000"/>
                </a:schemeClr>
              </a:solidFill>
            </a:endParaRPr>
          </a:p>
          <a:p>
            <a:pPr marL="0" indent="0">
              <a:buNone/>
            </a:pPr>
            <a:r>
              <a:rPr lang="en-GB" sz="4000" dirty="0">
                <a:solidFill>
                  <a:schemeClr val="tx1">
                    <a:lumMod val="85000"/>
                    <a:lumOff val="15000"/>
                  </a:schemeClr>
                </a:solidFill>
              </a:rPr>
              <a:t>Summer 2 – </a:t>
            </a:r>
            <a:r>
              <a:rPr lang="en-GB" sz="4000" dirty="0" smtClean="0">
                <a:solidFill>
                  <a:schemeClr val="tx1">
                    <a:lumMod val="85000"/>
                    <a:lumOff val="15000"/>
                  </a:schemeClr>
                </a:solidFill>
              </a:rPr>
              <a:t>‘How Does Your Garden Grow?’</a:t>
            </a:r>
            <a:endParaRPr lang="en-GB" sz="4000" dirty="0">
              <a:solidFill>
                <a:schemeClr val="tx1">
                  <a:lumMod val="85000"/>
                  <a:lumOff val="15000"/>
                </a:schemeClr>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91591" y="299908"/>
            <a:ext cx="595123" cy="779817"/>
          </a:xfrm>
          <a:prstGeom prst="rect">
            <a:avLst/>
          </a:prstGeom>
        </p:spPr>
      </p:pic>
    </p:spTree>
    <p:extLst>
      <p:ext uri="{BB962C8B-B14F-4D97-AF65-F5344CB8AC3E}">
        <p14:creationId xmlns:p14="http://schemas.microsoft.com/office/powerpoint/2010/main" val="155727448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PE</a:t>
            </a:r>
          </a:p>
        </p:txBody>
      </p:sp>
      <p:sp>
        <p:nvSpPr>
          <p:cNvPr id="3" name="Content Placeholder 2"/>
          <p:cNvSpPr>
            <a:spLocks noGrp="1"/>
          </p:cNvSpPr>
          <p:nvPr>
            <p:ph idx="1"/>
          </p:nvPr>
        </p:nvSpPr>
        <p:spPr>
          <a:xfrm>
            <a:off x="635620" y="2603500"/>
            <a:ext cx="10950497" cy="4020324"/>
          </a:xfrm>
        </p:spPr>
        <p:txBody>
          <a:bodyPr>
            <a:normAutofit/>
          </a:bodyPr>
          <a:lstStyle/>
          <a:p>
            <a:r>
              <a:rPr lang="en-GB" sz="2400" dirty="0" smtClean="0">
                <a:solidFill>
                  <a:schemeClr val="tx1">
                    <a:lumMod val="85000"/>
                    <a:lumOff val="15000"/>
                  </a:schemeClr>
                </a:solidFill>
              </a:rPr>
              <a:t>Monday and Wednesday</a:t>
            </a:r>
            <a:endParaRPr lang="en-GB" sz="2400" dirty="0">
              <a:solidFill>
                <a:schemeClr val="tx1">
                  <a:lumMod val="85000"/>
                  <a:lumOff val="15000"/>
                </a:schemeClr>
              </a:solidFill>
            </a:endParaRPr>
          </a:p>
          <a:p>
            <a:r>
              <a:rPr lang="en-GB" sz="2400" dirty="0">
                <a:solidFill>
                  <a:schemeClr val="tx1">
                    <a:lumMod val="85000"/>
                    <a:lumOff val="15000"/>
                  </a:schemeClr>
                </a:solidFill>
              </a:rPr>
              <a:t>PE kit is needed for every lesson. </a:t>
            </a:r>
            <a:r>
              <a:rPr lang="en-GB" sz="2400" dirty="0" smtClean="0">
                <a:solidFill>
                  <a:schemeClr val="tx1">
                    <a:lumMod val="85000"/>
                    <a:lumOff val="15000"/>
                  </a:schemeClr>
                </a:solidFill>
              </a:rPr>
              <a:t>Please ensure that all kit is clearly named.</a:t>
            </a:r>
            <a:endParaRPr lang="en-GB" sz="2400" dirty="0">
              <a:solidFill>
                <a:schemeClr val="tx1">
                  <a:lumMod val="85000"/>
                  <a:lumOff val="15000"/>
                </a:schemeClr>
              </a:solidFill>
            </a:endParaRPr>
          </a:p>
          <a:p>
            <a:r>
              <a:rPr lang="en-GB" sz="2400" dirty="0">
                <a:solidFill>
                  <a:schemeClr val="tx1">
                    <a:lumMod val="85000"/>
                    <a:lumOff val="15000"/>
                  </a:schemeClr>
                </a:solidFill>
              </a:rPr>
              <a:t>Earrings need to be taken out for PE or left at home that day.</a:t>
            </a:r>
          </a:p>
          <a:p>
            <a:r>
              <a:rPr lang="en-GB" sz="2400" dirty="0">
                <a:solidFill>
                  <a:schemeClr val="tx1">
                    <a:lumMod val="85000"/>
                    <a:lumOff val="15000"/>
                  </a:schemeClr>
                </a:solidFill>
              </a:rPr>
              <a:t>HAIR – hair that is shoulder length or longer should always be tied up.</a:t>
            </a:r>
          </a:p>
          <a:p>
            <a:r>
              <a:rPr lang="en-GB" sz="2400" dirty="0">
                <a:solidFill>
                  <a:schemeClr val="tx1">
                    <a:lumMod val="85000"/>
                    <a:lumOff val="15000"/>
                  </a:schemeClr>
                </a:solidFill>
              </a:rPr>
              <a:t>INHALERS – if your child needs an inhaler, please ensure they have a labelled, in-date inhaler in school at all times.</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91591" y="299908"/>
            <a:ext cx="595123" cy="779817"/>
          </a:xfrm>
          <a:prstGeom prst="rect">
            <a:avLst/>
          </a:prstGeom>
        </p:spPr>
      </p:pic>
    </p:spTree>
    <p:extLst>
      <p:ext uri="{BB962C8B-B14F-4D97-AF65-F5344CB8AC3E}">
        <p14:creationId xmlns:p14="http://schemas.microsoft.com/office/powerpoint/2010/main" val="137888434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ENRICHMENT</a:t>
            </a:r>
          </a:p>
        </p:txBody>
      </p:sp>
      <p:sp>
        <p:nvSpPr>
          <p:cNvPr id="3" name="Content Placeholder 2"/>
          <p:cNvSpPr>
            <a:spLocks noGrp="1"/>
          </p:cNvSpPr>
          <p:nvPr>
            <p:ph idx="1"/>
          </p:nvPr>
        </p:nvSpPr>
        <p:spPr>
          <a:xfrm>
            <a:off x="318613" y="2413930"/>
            <a:ext cx="11624343" cy="3416300"/>
          </a:xfrm>
        </p:spPr>
        <p:txBody>
          <a:bodyPr>
            <a:noAutofit/>
          </a:bodyPr>
          <a:lstStyle/>
          <a:p>
            <a:pPr marL="0" indent="0">
              <a:buNone/>
            </a:pPr>
            <a:r>
              <a:rPr lang="en-GB" sz="2800" dirty="0"/>
              <a:t>This year we are planning the following enrichment activities:</a:t>
            </a:r>
          </a:p>
          <a:p>
            <a:r>
              <a:rPr lang="en-GB" sz="2800" dirty="0" smtClean="0">
                <a:solidFill>
                  <a:schemeClr val="tx1">
                    <a:lumMod val="85000"/>
                    <a:lumOff val="15000"/>
                  </a:schemeClr>
                </a:solidFill>
              </a:rPr>
              <a:t>Local area walk (no cost</a:t>
            </a:r>
            <a:r>
              <a:rPr lang="en-GB" sz="2800" dirty="0" smtClean="0">
                <a:solidFill>
                  <a:schemeClr val="tx1">
                    <a:lumMod val="85000"/>
                    <a:lumOff val="15000"/>
                  </a:schemeClr>
                </a:solidFill>
              </a:rPr>
              <a:t>)</a:t>
            </a:r>
          </a:p>
          <a:p>
            <a:r>
              <a:rPr lang="en-GB" sz="2800" dirty="0" smtClean="0">
                <a:solidFill>
                  <a:schemeClr val="tx1">
                    <a:lumMod val="85000"/>
                    <a:lumOff val="15000"/>
                  </a:schemeClr>
                </a:solidFill>
              </a:rPr>
              <a:t>Shelter Building (no cost)</a:t>
            </a:r>
            <a:endParaRPr lang="en-GB" sz="2800" dirty="0" smtClean="0">
              <a:solidFill>
                <a:schemeClr val="tx1">
                  <a:lumMod val="85000"/>
                  <a:lumOff val="15000"/>
                </a:schemeClr>
              </a:solidFill>
            </a:endParaRPr>
          </a:p>
          <a:p>
            <a:r>
              <a:rPr lang="en-GB" sz="2800" dirty="0" smtClean="0">
                <a:solidFill>
                  <a:schemeClr val="tx1">
                    <a:lumMod val="85000"/>
                    <a:lumOff val="15000"/>
                  </a:schemeClr>
                </a:solidFill>
              </a:rPr>
              <a:t>Visit to Lancaster Castle (cost to be confirmed</a:t>
            </a:r>
            <a:r>
              <a:rPr lang="en-GB" sz="2800" dirty="0" smtClean="0">
                <a:solidFill>
                  <a:schemeClr val="tx1">
                    <a:lumMod val="85000"/>
                    <a:lumOff val="15000"/>
                  </a:schemeClr>
                </a:solidFill>
              </a:rPr>
              <a:t>)</a:t>
            </a:r>
            <a:endParaRPr lang="en-GB" sz="2800" dirty="0" smtClean="0">
              <a:solidFill>
                <a:schemeClr val="tx1">
                  <a:lumMod val="85000"/>
                  <a:lumOff val="15000"/>
                </a:schemeClr>
              </a:solidFill>
            </a:endParaRPr>
          </a:p>
          <a:p>
            <a:r>
              <a:rPr lang="en-GB" sz="2800" dirty="0" smtClean="0">
                <a:solidFill>
                  <a:schemeClr val="tx1">
                    <a:lumMod val="85000"/>
                    <a:lumOff val="15000"/>
                  </a:schemeClr>
                </a:solidFill>
              </a:rPr>
              <a:t>Williamson Park </a:t>
            </a:r>
            <a:r>
              <a:rPr lang="en-GB" sz="2800" dirty="0" smtClean="0">
                <a:solidFill>
                  <a:schemeClr val="tx1">
                    <a:lumMod val="85000"/>
                    <a:lumOff val="15000"/>
                  </a:schemeClr>
                </a:solidFill>
              </a:rPr>
              <a:t>Art/Science Visit </a:t>
            </a:r>
            <a:r>
              <a:rPr lang="en-GB" sz="2800" dirty="0" smtClean="0">
                <a:solidFill>
                  <a:schemeClr val="tx1">
                    <a:lumMod val="85000"/>
                    <a:lumOff val="15000"/>
                  </a:schemeClr>
                </a:solidFill>
              </a:rPr>
              <a:t>(no cost)</a:t>
            </a:r>
          </a:p>
          <a:p>
            <a:r>
              <a:rPr lang="en-GB" sz="2800" dirty="0" smtClean="0">
                <a:solidFill>
                  <a:schemeClr val="tx1">
                    <a:lumMod val="85000"/>
                    <a:lumOff val="15000"/>
                  </a:schemeClr>
                </a:solidFill>
              </a:rPr>
              <a:t>Stone Age Experience</a:t>
            </a:r>
            <a:r>
              <a:rPr lang="en-GB" sz="2800" dirty="0" smtClean="0">
                <a:solidFill>
                  <a:schemeClr val="tx1">
                    <a:lumMod val="85000"/>
                    <a:lumOff val="15000"/>
                  </a:schemeClr>
                </a:solidFill>
              </a:rPr>
              <a:t> (</a:t>
            </a:r>
            <a:r>
              <a:rPr lang="en-GB" sz="2800" dirty="0" smtClean="0">
                <a:solidFill>
                  <a:schemeClr val="tx1">
                    <a:lumMod val="85000"/>
                    <a:lumOff val="15000"/>
                  </a:schemeClr>
                </a:solidFill>
              </a:rPr>
              <a:t>cost to be confirmed</a:t>
            </a:r>
            <a:r>
              <a:rPr lang="en-GB" sz="2800" dirty="0" smtClean="0">
                <a:solidFill>
                  <a:schemeClr val="tx1">
                    <a:lumMod val="85000"/>
                    <a:lumOff val="15000"/>
                  </a:schemeClr>
                </a:solidFill>
              </a:rPr>
              <a:t>)</a:t>
            </a:r>
            <a:endParaRPr lang="en-GB" sz="2800" dirty="0" smtClean="0">
              <a:solidFill>
                <a:schemeClr val="tx1">
                  <a:lumMod val="85000"/>
                  <a:lumOff val="15000"/>
                </a:schemeClr>
              </a:solidFill>
            </a:endParaRPr>
          </a:p>
          <a:p>
            <a:r>
              <a:rPr lang="en-GB" sz="2800" dirty="0" smtClean="0">
                <a:solidFill>
                  <a:schemeClr val="tx1">
                    <a:lumMod val="85000"/>
                    <a:lumOff val="15000"/>
                  </a:schemeClr>
                </a:solidFill>
              </a:rPr>
              <a:t>Zoo Trip (cost to be confirmed)</a:t>
            </a:r>
            <a:endParaRPr lang="en-GB" sz="2800" dirty="0">
              <a:solidFill>
                <a:schemeClr val="tx1">
                  <a:lumMod val="85000"/>
                  <a:lumOff val="15000"/>
                </a:schemeClr>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91591" y="299908"/>
            <a:ext cx="595123" cy="779817"/>
          </a:xfrm>
          <a:prstGeom prst="rect">
            <a:avLst/>
          </a:prstGeom>
        </p:spPr>
      </p:pic>
    </p:spTree>
    <p:extLst>
      <p:ext uri="{BB962C8B-B14F-4D97-AF65-F5344CB8AC3E}">
        <p14:creationId xmlns:p14="http://schemas.microsoft.com/office/powerpoint/2010/main" val="152553697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REWARDS AND CONSEQUENCES</a:t>
            </a:r>
          </a:p>
        </p:txBody>
      </p:sp>
      <p:sp>
        <p:nvSpPr>
          <p:cNvPr id="3" name="Content Placeholder 2"/>
          <p:cNvSpPr>
            <a:spLocks noGrp="1"/>
          </p:cNvSpPr>
          <p:nvPr>
            <p:ph sz="half" idx="1"/>
          </p:nvPr>
        </p:nvSpPr>
        <p:spPr>
          <a:xfrm>
            <a:off x="225817" y="2331309"/>
            <a:ext cx="2272056" cy="3416301"/>
          </a:xfrm>
        </p:spPr>
        <p:txBody>
          <a:bodyPr>
            <a:normAutofit/>
          </a:bodyPr>
          <a:lstStyle/>
          <a:p>
            <a:r>
              <a:rPr lang="en-GB" dirty="0"/>
              <a:t>WHOLE SCHOOL – weekly certificate, Keys to Success</a:t>
            </a:r>
          </a:p>
          <a:p>
            <a:r>
              <a:rPr lang="en-GB" dirty="0"/>
              <a:t>CLASS BASED – stars</a:t>
            </a:r>
          </a:p>
          <a:p>
            <a:r>
              <a:rPr lang="en-GB" dirty="0"/>
              <a:t>INDIVIDUAL – achievement and behaviour points</a:t>
            </a:r>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91591" y="299908"/>
            <a:ext cx="595123" cy="779817"/>
          </a:xfrm>
          <a:prstGeom prst="rect">
            <a:avLst/>
          </a:prstGeom>
        </p:spPr>
      </p:pic>
      <p:sp>
        <p:nvSpPr>
          <p:cNvPr id="5" name="TextBox 4"/>
          <p:cNvSpPr txBox="1"/>
          <p:nvPr/>
        </p:nvSpPr>
        <p:spPr>
          <a:xfrm>
            <a:off x="4456090" y="2987899"/>
            <a:ext cx="6035501" cy="369332"/>
          </a:xfrm>
          <a:prstGeom prst="rect">
            <a:avLst/>
          </a:prstGeom>
          <a:noFill/>
        </p:spPr>
        <p:txBody>
          <a:bodyPr wrap="square" rtlCol="0">
            <a:spAutoFit/>
          </a:bodyPr>
          <a:lstStyle/>
          <a:p>
            <a:endParaRPr lang="en-GB" dirty="0">
              <a:solidFill>
                <a:srgbClr val="0070C0"/>
              </a:solidFill>
            </a:endParaRPr>
          </a:p>
        </p:txBody>
      </p:sp>
      <p:pic>
        <p:nvPicPr>
          <p:cNvPr id="4" name="Picture 3"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38055" y="2278964"/>
            <a:ext cx="7166499" cy="4579036"/>
          </a:xfrm>
          <a:prstGeom prst="rect">
            <a:avLst/>
          </a:prstGeom>
        </p:spPr>
      </p:pic>
    </p:spTree>
    <p:extLst>
      <p:ext uri="{BB962C8B-B14F-4D97-AF65-F5344CB8AC3E}">
        <p14:creationId xmlns:p14="http://schemas.microsoft.com/office/powerpoint/2010/main" val="327461308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MORE INFORMATION</a:t>
            </a:r>
          </a:p>
        </p:txBody>
      </p:sp>
      <p:sp>
        <p:nvSpPr>
          <p:cNvPr id="4" name="Content Placeholder 3"/>
          <p:cNvSpPr>
            <a:spLocks noGrp="1"/>
          </p:cNvSpPr>
          <p:nvPr>
            <p:ph idx="1"/>
          </p:nvPr>
        </p:nvSpPr>
        <p:spPr>
          <a:xfrm>
            <a:off x="742359" y="2503139"/>
            <a:ext cx="10174685" cy="3407007"/>
          </a:xfrm>
        </p:spPr>
        <p:txBody>
          <a:bodyPr>
            <a:normAutofit fontScale="85000" lnSpcReduction="10000"/>
          </a:bodyPr>
          <a:lstStyle/>
          <a:p>
            <a:r>
              <a:rPr lang="en-GB" sz="2800" b="1" dirty="0"/>
              <a:t>SCHOOL WEBSITE</a:t>
            </a:r>
          </a:p>
          <a:p>
            <a:r>
              <a:rPr lang="en-GB" sz="2800" b="1" dirty="0"/>
              <a:t>PARENT APP </a:t>
            </a:r>
            <a:r>
              <a:rPr lang="en-GB" sz="2800" dirty="0"/>
              <a:t>– newsletters and letter are put on the app. </a:t>
            </a:r>
          </a:p>
          <a:p>
            <a:r>
              <a:rPr lang="en-GB" sz="2800" b="1" dirty="0"/>
              <a:t>CURRICULUM OVERVIEW – </a:t>
            </a:r>
            <a:r>
              <a:rPr lang="en-GB" sz="2800" dirty="0"/>
              <a:t>on website to show what the class will be learning about</a:t>
            </a:r>
          </a:p>
          <a:p>
            <a:r>
              <a:rPr lang="en-GB" sz="2800" b="1" dirty="0"/>
              <a:t>PARENTS’ EVENING </a:t>
            </a:r>
            <a:r>
              <a:rPr lang="en-GB" sz="2800" dirty="0"/>
              <a:t>–  Autumn Term and Spring/early Summer</a:t>
            </a:r>
          </a:p>
          <a:p>
            <a:r>
              <a:rPr lang="en-GB" sz="2800" b="1" dirty="0"/>
              <a:t>REPORTS</a:t>
            </a:r>
            <a:r>
              <a:rPr lang="en-GB" sz="2800" dirty="0"/>
              <a:t> – interim reports are send out at the end of each term with a full report sent out in the Summer term.</a:t>
            </a:r>
          </a:p>
          <a:p>
            <a:r>
              <a:rPr lang="en-GB" sz="2800" b="1" dirty="0"/>
              <a:t>Parent Pay- </a:t>
            </a:r>
            <a:r>
              <a:rPr lang="en-GB" sz="2800" dirty="0"/>
              <a:t>way of paying for all items in school. </a:t>
            </a:r>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91591" y="299908"/>
            <a:ext cx="595123" cy="779817"/>
          </a:xfrm>
          <a:prstGeom prst="rect">
            <a:avLst/>
          </a:prstGeom>
        </p:spPr>
      </p:pic>
    </p:spTree>
    <p:extLst>
      <p:ext uri="{BB962C8B-B14F-4D97-AF65-F5344CB8AC3E}">
        <p14:creationId xmlns:p14="http://schemas.microsoft.com/office/powerpoint/2010/main" val="93425698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WALKING HOME</a:t>
            </a:r>
          </a:p>
        </p:txBody>
      </p:sp>
      <p:sp>
        <p:nvSpPr>
          <p:cNvPr id="3" name="Content Placeholder 2"/>
          <p:cNvSpPr>
            <a:spLocks noGrp="1"/>
          </p:cNvSpPr>
          <p:nvPr>
            <p:ph idx="1"/>
          </p:nvPr>
        </p:nvSpPr>
        <p:spPr/>
        <p:txBody>
          <a:bodyPr>
            <a:normAutofit/>
          </a:bodyPr>
          <a:lstStyle/>
          <a:p>
            <a:r>
              <a:rPr lang="en-GB" sz="3200" dirty="0"/>
              <a:t>Written permission is needed for each individual child before children in Year 5 or 6 will be allowed to walk home without a parent/carer.</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91591" y="299908"/>
            <a:ext cx="595123" cy="779817"/>
          </a:xfrm>
          <a:prstGeom prst="rect">
            <a:avLst/>
          </a:prstGeom>
        </p:spPr>
      </p:pic>
    </p:spTree>
    <p:extLst>
      <p:ext uri="{BB962C8B-B14F-4D97-AF65-F5344CB8AC3E}">
        <p14:creationId xmlns:p14="http://schemas.microsoft.com/office/powerpoint/2010/main" val="42468181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ATTENDANCE</a:t>
            </a:r>
          </a:p>
        </p:txBody>
      </p:sp>
      <p:sp>
        <p:nvSpPr>
          <p:cNvPr id="3" name="Content Placeholder 2"/>
          <p:cNvSpPr>
            <a:spLocks noGrp="1"/>
          </p:cNvSpPr>
          <p:nvPr>
            <p:ph idx="1"/>
          </p:nvPr>
        </p:nvSpPr>
        <p:spPr>
          <a:xfrm>
            <a:off x="1154954" y="2603500"/>
            <a:ext cx="10242849" cy="3416300"/>
          </a:xfrm>
        </p:spPr>
        <p:txBody>
          <a:bodyPr>
            <a:noAutofit/>
          </a:bodyPr>
          <a:lstStyle/>
          <a:p>
            <a:r>
              <a:rPr lang="en-GB" sz="2800" dirty="0"/>
              <a:t>Whole school target of 97%</a:t>
            </a:r>
          </a:p>
          <a:p>
            <a:r>
              <a:rPr lang="en-GB" sz="2800" dirty="0"/>
              <a:t>PA – 95%</a:t>
            </a:r>
          </a:p>
          <a:p>
            <a:r>
              <a:rPr lang="en-GB" sz="2800" dirty="0"/>
              <a:t>Half termly updates</a:t>
            </a:r>
          </a:p>
          <a:p>
            <a:r>
              <a:rPr lang="en-GB" sz="2800" dirty="0"/>
              <a:t>Must be in school before 8.45am, gates open at 8.35am </a:t>
            </a:r>
          </a:p>
          <a:p>
            <a:r>
              <a:rPr lang="en-GB" sz="2800" dirty="0"/>
              <a:t>No holidays authorised</a:t>
            </a:r>
          </a:p>
          <a:p>
            <a:r>
              <a:rPr lang="en-GB" sz="2800" dirty="0"/>
              <a:t>Proof of medical – if in doubt, send them in; we can always call if they are ill</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91591" y="299908"/>
            <a:ext cx="595123" cy="779817"/>
          </a:xfrm>
          <a:prstGeom prst="rect">
            <a:avLst/>
          </a:prstGeom>
        </p:spPr>
      </p:pic>
    </p:spTree>
    <p:extLst>
      <p:ext uri="{BB962C8B-B14F-4D97-AF65-F5344CB8AC3E}">
        <p14:creationId xmlns:p14="http://schemas.microsoft.com/office/powerpoint/2010/main" val="28849136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WEBSITE</a:t>
            </a:r>
          </a:p>
        </p:txBody>
      </p:sp>
      <p:sp>
        <p:nvSpPr>
          <p:cNvPr id="3" name="Content Placeholder 2"/>
          <p:cNvSpPr>
            <a:spLocks noGrp="1"/>
          </p:cNvSpPr>
          <p:nvPr>
            <p:ph idx="1"/>
          </p:nvPr>
        </p:nvSpPr>
        <p:spPr/>
        <p:txBody>
          <a:bodyPr>
            <a:normAutofit/>
          </a:bodyPr>
          <a:lstStyle/>
          <a:p>
            <a:r>
              <a:rPr lang="en-GB" sz="2800" dirty="0">
                <a:hlinkClick r:id="rId2"/>
              </a:rPr>
              <a:t>www.cathedral.lancs.sch.uk</a:t>
            </a:r>
            <a:endParaRPr lang="en-GB" sz="2800" dirty="0"/>
          </a:p>
          <a:p>
            <a:r>
              <a:rPr lang="en-GB" sz="2800" dirty="0" err="1"/>
              <a:t>Reguarly</a:t>
            </a:r>
            <a:r>
              <a:rPr lang="en-GB" sz="2800" dirty="0"/>
              <a:t> changes and has lots of information about the class on Class page.</a:t>
            </a:r>
          </a:p>
          <a:p>
            <a:r>
              <a:rPr lang="en-GB" sz="2800" dirty="0"/>
              <a:t>Parents section</a:t>
            </a:r>
          </a:p>
          <a:p>
            <a:r>
              <a:rPr lang="en-GB" sz="2800" dirty="0"/>
              <a:t>Blogs – generally updated once a week</a:t>
            </a:r>
          </a:p>
          <a:p>
            <a:r>
              <a:rPr lang="en-GB" sz="2800" dirty="0"/>
              <a:t>Useful links</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91591" y="299908"/>
            <a:ext cx="595123" cy="779817"/>
          </a:xfrm>
          <a:prstGeom prst="rect">
            <a:avLst/>
          </a:prstGeom>
        </p:spPr>
      </p:pic>
    </p:spTree>
    <p:extLst>
      <p:ext uri="{BB962C8B-B14F-4D97-AF65-F5344CB8AC3E}">
        <p14:creationId xmlns:p14="http://schemas.microsoft.com/office/powerpoint/2010/main" val="477829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A04743-0159-4434-B3A2-51A95225B30F}"/>
              </a:ext>
            </a:extLst>
          </p:cNvPr>
          <p:cNvSpPr>
            <a:spLocks noGrp="1"/>
          </p:cNvSpPr>
          <p:nvPr>
            <p:ph type="title"/>
          </p:nvPr>
        </p:nvSpPr>
        <p:spPr/>
        <p:txBody>
          <a:bodyPr/>
          <a:lstStyle/>
          <a:p>
            <a:r>
              <a:rPr lang="en-GB" dirty="0"/>
              <a:t>Online Safety</a:t>
            </a:r>
          </a:p>
        </p:txBody>
      </p:sp>
      <p:pic>
        <p:nvPicPr>
          <p:cNvPr id="5" name="Picture 4">
            <a:extLst>
              <a:ext uri="{FF2B5EF4-FFF2-40B4-BE49-F238E27FC236}">
                <a16:creationId xmlns:a16="http://schemas.microsoft.com/office/drawing/2014/main" id="{81848151-2218-4808-AA1E-FD5E2FC9EEA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91591" y="299908"/>
            <a:ext cx="595123" cy="779817"/>
          </a:xfrm>
          <a:prstGeom prst="rect">
            <a:avLst/>
          </a:prstGeom>
        </p:spPr>
      </p:pic>
      <p:pic>
        <p:nvPicPr>
          <p:cNvPr id="3" name="Picture 2">
            <a:extLst>
              <a:ext uri="{FF2B5EF4-FFF2-40B4-BE49-F238E27FC236}">
                <a16:creationId xmlns:a16="http://schemas.microsoft.com/office/drawing/2014/main" id="{E6680285-AA06-4FA5-AD39-9D5DC725018B}"/>
              </a:ext>
            </a:extLst>
          </p:cNvPr>
          <p:cNvPicPr>
            <a:picLocks noChangeAspect="1"/>
          </p:cNvPicPr>
          <p:nvPr/>
        </p:nvPicPr>
        <p:blipFill>
          <a:blip r:embed="rId3"/>
          <a:stretch>
            <a:fillRect/>
          </a:stretch>
        </p:blipFill>
        <p:spPr>
          <a:xfrm>
            <a:off x="653570" y="2379306"/>
            <a:ext cx="4470959" cy="3937518"/>
          </a:xfrm>
          <a:prstGeom prst="rect">
            <a:avLst/>
          </a:prstGeom>
        </p:spPr>
      </p:pic>
      <p:sp>
        <p:nvSpPr>
          <p:cNvPr id="4" name="TextBox 3">
            <a:extLst>
              <a:ext uri="{FF2B5EF4-FFF2-40B4-BE49-F238E27FC236}">
                <a16:creationId xmlns:a16="http://schemas.microsoft.com/office/drawing/2014/main" id="{0A829B01-2301-4D15-AC93-AFC7CA6D8A3A}"/>
              </a:ext>
            </a:extLst>
          </p:cNvPr>
          <p:cNvSpPr txBox="1"/>
          <p:nvPr/>
        </p:nvSpPr>
        <p:spPr>
          <a:xfrm>
            <a:off x="5825412" y="2509935"/>
            <a:ext cx="5442430" cy="32316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Why?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3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Century Gothic" panose="020B0502020202020204"/>
                <a:ea typeface="+mn-ea"/>
                <a:cs typeface="+mn-cs"/>
              </a:rPr>
              <a:t>KCSIE 2023 is a complete statutory guide that all schools must comply with</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000" b="0" i="0" u="none" strike="noStrike" kern="1200" cap="none" spc="0" normalizeH="0" baseline="0" noProof="0" dirty="0">
              <a:ln>
                <a:noFill/>
              </a:ln>
              <a:solidFill>
                <a:prstClr val="black"/>
              </a:solidFill>
              <a:effectLst/>
              <a:uLnTx/>
              <a:uFillTx/>
              <a:latin typeface="Century Gothic" panose="020B050202020202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Century Gothic" panose="020B0502020202020204"/>
                <a:ea typeface="+mn-ea"/>
                <a:cs typeface="+mn-cs"/>
              </a:rPr>
              <a:t>Part One and Annex B clearly outlines how schools have a statutory responsibility to keep children safe online in </a:t>
            </a:r>
            <a:r>
              <a:rPr kumimoji="0" lang="en-GB" sz="2000" b="1" i="1" u="none" strike="noStrike" kern="1200" cap="none" spc="0" normalizeH="0" baseline="0" noProof="0" dirty="0">
                <a:ln>
                  <a:noFill/>
                </a:ln>
                <a:solidFill>
                  <a:prstClr val="black"/>
                </a:solidFill>
                <a:effectLst/>
                <a:uLnTx/>
                <a:uFillTx/>
                <a:latin typeface="Century Gothic" panose="020B0502020202020204"/>
                <a:ea typeface="+mn-ea"/>
                <a:cs typeface="+mn-cs"/>
              </a:rPr>
              <a:t>or </a:t>
            </a:r>
            <a:r>
              <a:rPr kumimoji="0" lang="en-GB" sz="2000" b="0" i="0" u="none" strike="noStrike" kern="1200" cap="none" spc="0" normalizeH="0" baseline="0" noProof="0" dirty="0">
                <a:ln>
                  <a:noFill/>
                </a:ln>
                <a:solidFill>
                  <a:prstClr val="black"/>
                </a:solidFill>
                <a:effectLst/>
                <a:uLnTx/>
                <a:uFillTx/>
                <a:latin typeface="Century Gothic" panose="020B0502020202020204"/>
                <a:ea typeface="+mn-ea"/>
                <a:cs typeface="+mn-cs"/>
              </a:rPr>
              <a:t>out of school</a:t>
            </a:r>
          </a:p>
        </p:txBody>
      </p:sp>
    </p:spTree>
    <p:extLst>
      <p:ext uri="{BB962C8B-B14F-4D97-AF65-F5344CB8AC3E}">
        <p14:creationId xmlns:p14="http://schemas.microsoft.com/office/powerpoint/2010/main" val="27982030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387729E-4359-426F-9243-92A682F208D0}"/>
              </a:ext>
            </a:extLst>
          </p:cNvPr>
          <p:cNvPicPr>
            <a:picLocks noChangeAspect="1"/>
          </p:cNvPicPr>
          <p:nvPr/>
        </p:nvPicPr>
        <p:blipFill>
          <a:blip r:embed="rId2"/>
          <a:stretch>
            <a:fillRect/>
          </a:stretch>
        </p:blipFill>
        <p:spPr>
          <a:xfrm>
            <a:off x="1139822" y="2939143"/>
            <a:ext cx="10253918" cy="1938442"/>
          </a:xfrm>
          <a:prstGeom prst="rect">
            <a:avLst/>
          </a:prstGeom>
        </p:spPr>
      </p:pic>
      <p:pic>
        <p:nvPicPr>
          <p:cNvPr id="5" name="Picture 4">
            <a:extLst>
              <a:ext uri="{FF2B5EF4-FFF2-40B4-BE49-F238E27FC236}">
                <a16:creationId xmlns:a16="http://schemas.microsoft.com/office/drawing/2014/main" id="{7B38A8E1-2AE5-4D77-B93F-A08165B8E15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91591" y="299908"/>
            <a:ext cx="595123" cy="779817"/>
          </a:xfrm>
          <a:prstGeom prst="rect">
            <a:avLst/>
          </a:prstGeom>
        </p:spPr>
      </p:pic>
      <p:sp>
        <p:nvSpPr>
          <p:cNvPr id="3" name="TextBox 2">
            <a:extLst>
              <a:ext uri="{FF2B5EF4-FFF2-40B4-BE49-F238E27FC236}">
                <a16:creationId xmlns:a16="http://schemas.microsoft.com/office/drawing/2014/main" id="{74DF13FA-A9F6-4F4E-A3DA-B390257CCE11}"/>
              </a:ext>
            </a:extLst>
          </p:cNvPr>
          <p:cNvSpPr txBox="1"/>
          <p:nvPr/>
        </p:nvSpPr>
        <p:spPr>
          <a:xfrm>
            <a:off x="821094" y="2248678"/>
            <a:ext cx="335902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entury Gothic" panose="020B0502020202020204"/>
                <a:ea typeface="+mn-ea"/>
                <a:cs typeface="+mn-cs"/>
              </a:rPr>
              <a:t>It states:</a:t>
            </a:r>
          </a:p>
        </p:txBody>
      </p:sp>
    </p:spTree>
    <p:extLst>
      <p:ext uri="{BB962C8B-B14F-4D97-AF65-F5344CB8AC3E}">
        <p14:creationId xmlns:p14="http://schemas.microsoft.com/office/powerpoint/2010/main" val="27316914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STAFF YOUR CHILD WILL TALK ABOUT</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91591" y="299908"/>
            <a:ext cx="595123" cy="779817"/>
          </a:xfrm>
          <a:prstGeom prst="rect">
            <a:avLst/>
          </a:prstGeom>
        </p:spPr>
      </p:pic>
      <p:sp>
        <p:nvSpPr>
          <p:cNvPr id="4" name="TextBox 3"/>
          <p:cNvSpPr txBox="1"/>
          <p:nvPr/>
        </p:nvSpPr>
        <p:spPr>
          <a:xfrm>
            <a:off x="1154953" y="4183035"/>
            <a:ext cx="9093017" cy="2308324"/>
          </a:xfrm>
          <a:prstGeom prst="rect">
            <a:avLst/>
          </a:prstGeom>
          <a:noFill/>
        </p:spPr>
        <p:txBody>
          <a:bodyPr wrap="square" rtlCol="0">
            <a:spAutoFit/>
          </a:bodyPr>
          <a:lstStyle/>
          <a:p>
            <a:pPr algn="ctr"/>
            <a:r>
              <a:rPr lang="en-GB" dirty="0" smtClean="0">
                <a:solidFill>
                  <a:srgbClr val="0070C0"/>
                </a:solidFill>
              </a:rPr>
              <a:t>  </a:t>
            </a:r>
            <a:endParaRPr lang="en-GB" dirty="0">
              <a:solidFill>
                <a:srgbClr val="0070C0"/>
              </a:solidFill>
            </a:endParaRPr>
          </a:p>
          <a:p>
            <a:pPr algn="ctr"/>
            <a:endParaRPr lang="en-GB" dirty="0"/>
          </a:p>
          <a:p>
            <a:pPr algn="ctr"/>
            <a:endParaRPr lang="en-GB" dirty="0"/>
          </a:p>
          <a:p>
            <a:pPr algn="ctr"/>
            <a:endParaRPr lang="en-GB" dirty="0"/>
          </a:p>
          <a:p>
            <a:pPr algn="ctr"/>
            <a:endParaRPr lang="en-GB" dirty="0" smtClean="0"/>
          </a:p>
          <a:p>
            <a:pPr algn="ctr"/>
            <a:endParaRPr lang="en-GB" dirty="0" smtClean="0"/>
          </a:p>
          <a:p>
            <a:pPr algn="ctr"/>
            <a:endParaRPr lang="en-GB" dirty="0" smtClean="0"/>
          </a:p>
          <a:p>
            <a:pPr algn="ctr"/>
            <a:r>
              <a:rPr lang="en-GB" dirty="0" smtClean="0"/>
              <a:t>    Mrs  Lowe                       </a:t>
            </a:r>
            <a:r>
              <a:rPr lang="en-GB" dirty="0" smtClean="0"/>
              <a:t>Miss Mc Shane                   Mrs Porter</a:t>
            </a:r>
            <a:endParaRPr lang="en-GB" dirty="0"/>
          </a:p>
        </p:txBody>
      </p:sp>
      <p:pic>
        <p:nvPicPr>
          <p:cNvPr id="3" name="Picture 2"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46128" y="4578749"/>
            <a:ext cx="1285973" cy="1472823"/>
          </a:xfrm>
          <a:prstGeom prst="rect">
            <a:avLst/>
          </a:prstGeom>
        </p:spPr>
      </p:pic>
      <p:pic>
        <p:nvPicPr>
          <p:cNvPr id="6" name="Picture 5"/>
          <p:cNvPicPr>
            <a:picLocks noChangeAspect="1"/>
          </p:cNvPicPr>
          <p:nvPr/>
        </p:nvPicPr>
        <p:blipFill>
          <a:blip r:embed="rId4"/>
          <a:stretch>
            <a:fillRect/>
          </a:stretch>
        </p:blipFill>
        <p:spPr>
          <a:xfrm>
            <a:off x="5009728" y="4429895"/>
            <a:ext cx="1615580" cy="1621677"/>
          </a:xfrm>
          <a:prstGeom prst="rect">
            <a:avLst/>
          </a:prstGeom>
        </p:spPr>
      </p:pic>
      <p:pic>
        <p:nvPicPr>
          <p:cNvPr id="1030" name="Picture 6" descr="Mrs Port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02935" y="4519985"/>
            <a:ext cx="1531586" cy="15315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281858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1848151-2218-4808-AA1E-FD5E2FC9EEA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91591" y="299908"/>
            <a:ext cx="595123" cy="779817"/>
          </a:xfrm>
          <a:prstGeom prst="rect">
            <a:avLst/>
          </a:prstGeom>
        </p:spPr>
      </p:pic>
      <p:pic>
        <p:nvPicPr>
          <p:cNvPr id="7" name="Picture 6">
            <a:extLst>
              <a:ext uri="{FF2B5EF4-FFF2-40B4-BE49-F238E27FC236}">
                <a16:creationId xmlns:a16="http://schemas.microsoft.com/office/drawing/2014/main" id="{B00B1A55-6CC3-4F6E-BB47-8280D35C6A3B}"/>
              </a:ext>
            </a:extLst>
          </p:cNvPr>
          <p:cNvPicPr>
            <a:picLocks noChangeAspect="1"/>
          </p:cNvPicPr>
          <p:nvPr/>
        </p:nvPicPr>
        <p:blipFill>
          <a:blip r:embed="rId3"/>
          <a:stretch>
            <a:fillRect/>
          </a:stretch>
        </p:blipFill>
        <p:spPr>
          <a:xfrm>
            <a:off x="1035404" y="299908"/>
            <a:ext cx="8105775" cy="4629150"/>
          </a:xfrm>
          <a:prstGeom prst="rect">
            <a:avLst/>
          </a:prstGeom>
        </p:spPr>
      </p:pic>
      <p:pic>
        <p:nvPicPr>
          <p:cNvPr id="8" name="Picture 7">
            <a:extLst>
              <a:ext uri="{FF2B5EF4-FFF2-40B4-BE49-F238E27FC236}">
                <a16:creationId xmlns:a16="http://schemas.microsoft.com/office/drawing/2014/main" id="{E12681C8-8202-4BAE-BB8B-263DB9783B7F}"/>
              </a:ext>
            </a:extLst>
          </p:cNvPr>
          <p:cNvPicPr>
            <a:picLocks noChangeAspect="1"/>
          </p:cNvPicPr>
          <p:nvPr/>
        </p:nvPicPr>
        <p:blipFill>
          <a:blip r:embed="rId4"/>
          <a:stretch>
            <a:fillRect/>
          </a:stretch>
        </p:blipFill>
        <p:spPr>
          <a:xfrm>
            <a:off x="1035404" y="5505062"/>
            <a:ext cx="9288992" cy="1176531"/>
          </a:xfrm>
          <a:prstGeom prst="rect">
            <a:avLst/>
          </a:prstGeom>
        </p:spPr>
      </p:pic>
    </p:spTree>
    <p:extLst>
      <p:ext uri="{BB962C8B-B14F-4D97-AF65-F5344CB8AC3E}">
        <p14:creationId xmlns:p14="http://schemas.microsoft.com/office/powerpoint/2010/main" val="26551604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6559EDA-E5D5-43DC-8456-596908D2709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91591" y="299908"/>
            <a:ext cx="595123" cy="779817"/>
          </a:xfrm>
          <a:prstGeom prst="rect">
            <a:avLst/>
          </a:prstGeom>
        </p:spPr>
      </p:pic>
      <p:pic>
        <p:nvPicPr>
          <p:cNvPr id="5" name="Picture 4">
            <a:extLst>
              <a:ext uri="{FF2B5EF4-FFF2-40B4-BE49-F238E27FC236}">
                <a16:creationId xmlns:a16="http://schemas.microsoft.com/office/drawing/2014/main" id="{427B49A8-4334-4F83-A5F3-C1E45CD0581B}"/>
              </a:ext>
            </a:extLst>
          </p:cNvPr>
          <p:cNvPicPr>
            <a:picLocks noChangeAspect="1"/>
          </p:cNvPicPr>
          <p:nvPr/>
        </p:nvPicPr>
        <p:blipFill>
          <a:blip r:embed="rId3"/>
          <a:stretch>
            <a:fillRect/>
          </a:stretch>
        </p:blipFill>
        <p:spPr>
          <a:xfrm>
            <a:off x="1155052" y="1345649"/>
            <a:ext cx="8847628" cy="4952514"/>
          </a:xfrm>
          <a:prstGeom prst="rect">
            <a:avLst/>
          </a:prstGeom>
        </p:spPr>
      </p:pic>
    </p:spTree>
    <p:extLst>
      <p:ext uri="{BB962C8B-B14F-4D97-AF65-F5344CB8AC3E}">
        <p14:creationId xmlns:p14="http://schemas.microsoft.com/office/powerpoint/2010/main" val="32855646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377AB5A-7799-4D78-896C-9CDCB72640D2}"/>
              </a:ext>
            </a:extLst>
          </p:cNvPr>
          <p:cNvPicPr>
            <a:picLocks noChangeAspect="1"/>
          </p:cNvPicPr>
          <p:nvPr/>
        </p:nvPicPr>
        <p:blipFill>
          <a:blip r:embed="rId2"/>
          <a:stretch>
            <a:fillRect/>
          </a:stretch>
        </p:blipFill>
        <p:spPr>
          <a:xfrm>
            <a:off x="1573831" y="-159798"/>
            <a:ext cx="9700810" cy="7473146"/>
          </a:xfrm>
          <a:prstGeom prst="rect">
            <a:avLst/>
          </a:prstGeom>
        </p:spPr>
      </p:pic>
    </p:spTree>
    <p:extLst>
      <p:ext uri="{BB962C8B-B14F-4D97-AF65-F5344CB8AC3E}">
        <p14:creationId xmlns:p14="http://schemas.microsoft.com/office/powerpoint/2010/main" val="29987716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9ADA7E-282C-4168-9501-501DA5ADF13E}"/>
              </a:ext>
            </a:extLst>
          </p:cNvPr>
          <p:cNvSpPr>
            <a:spLocks noGrp="1"/>
          </p:cNvSpPr>
          <p:nvPr>
            <p:ph type="title"/>
          </p:nvPr>
        </p:nvSpPr>
        <p:spPr/>
        <p:txBody>
          <a:bodyPr/>
          <a:lstStyle/>
          <a:p>
            <a:r>
              <a:rPr lang="en-GB" dirty="0"/>
              <a:t>Online Safety</a:t>
            </a:r>
          </a:p>
        </p:txBody>
      </p:sp>
      <p:pic>
        <p:nvPicPr>
          <p:cNvPr id="4" name="Picture 3">
            <a:extLst>
              <a:ext uri="{FF2B5EF4-FFF2-40B4-BE49-F238E27FC236}">
                <a16:creationId xmlns:a16="http://schemas.microsoft.com/office/drawing/2014/main" id="{357DE8D4-D804-4B7D-894E-1C94A0E72D72}"/>
              </a:ext>
            </a:extLst>
          </p:cNvPr>
          <p:cNvPicPr>
            <a:picLocks noChangeAspect="1"/>
          </p:cNvPicPr>
          <p:nvPr/>
        </p:nvPicPr>
        <p:blipFill>
          <a:blip r:embed="rId2"/>
          <a:stretch>
            <a:fillRect/>
          </a:stretch>
        </p:blipFill>
        <p:spPr>
          <a:xfrm>
            <a:off x="913891" y="2694188"/>
            <a:ext cx="7896225" cy="4381500"/>
          </a:xfrm>
          <a:prstGeom prst="rect">
            <a:avLst/>
          </a:prstGeom>
        </p:spPr>
      </p:pic>
      <p:pic>
        <p:nvPicPr>
          <p:cNvPr id="5" name="Picture 4">
            <a:extLst>
              <a:ext uri="{FF2B5EF4-FFF2-40B4-BE49-F238E27FC236}">
                <a16:creationId xmlns:a16="http://schemas.microsoft.com/office/drawing/2014/main" id="{8C0AB6A0-FA23-4C10-B4E8-5FD989708B0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91591" y="299908"/>
            <a:ext cx="595123" cy="779817"/>
          </a:xfrm>
          <a:prstGeom prst="rect">
            <a:avLst/>
          </a:prstGeom>
        </p:spPr>
      </p:pic>
    </p:spTree>
    <p:extLst>
      <p:ext uri="{BB962C8B-B14F-4D97-AF65-F5344CB8AC3E}">
        <p14:creationId xmlns:p14="http://schemas.microsoft.com/office/powerpoint/2010/main" val="33223019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ANY QUESTIONS?</a:t>
            </a:r>
          </a:p>
        </p:txBody>
      </p:sp>
      <p:sp>
        <p:nvSpPr>
          <p:cNvPr id="3" name="Content Placeholder 2"/>
          <p:cNvSpPr>
            <a:spLocks noGrp="1"/>
          </p:cNvSpPr>
          <p:nvPr>
            <p:ph idx="1"/>
          </p:nvPr>
        </p:nvSpPr>
        <p:spPr>
          <a:xfrm>
            <a:off x="831568" y="2625803"/>
            <a:ext cx="10743397" cy="3416300"/>
          </a:xfrm>
        </p:spPr>
        <p:txBody>
          <a:bodyPr>
            <a:noAutofit/>
          </a:bodyPr>
          <a:lstStyle/>
          <a:p>
            <a:r>
              <a:rPr lang="en-GB" sz="2000" dirty="0"/>
              <a:t>If you wish to contact us and you can’t make it into school, our email addresses are below and on the school website. You can also phone the school office if you wish to make an afterschool appointment to speak to us.</a:t>
            </a:r>
          </a:p>
          <a:p>
            <a:r>
              <a:rPr lang="en-GB" sz="2000" dirty="0"/>
              <a:t>The best time to speak to us at length/confidentially is after school but you can use the mornings to keep us up to date / ask any questions </a:t>
            </a:r>
            <a:r>
              <a:rPr lang="en-GB" sz="2000" dirty="0" err="1"/>
              <a:t>etc</a:t>
            </a:r>
            <a:endParaRPr lang="en-GB" sz="2000" dirty="0"/>
          </a:p>
          <a:p>
            <a:r>
              <a:rPr lang="en-GB" sz="2000" b="1" dirty="0"/>
              <a:t>Please ensure you keep school up to date with any changes in contact telephone numbers.</a:t>
            </a:r>
          </a:p>
          <a:p>
            <a:pPr marL="0" indent="0">
              <a:buNone/>
            </a:pPr>
            <a:endParaRPr lang="en-GB" sz="2000" b="1" dirty="0"/>
          </a:p>
          <a:p>
            <a:r>
              <a:rPr lang="en-GB" sz="2000" dirty="0" smtClean="0">
                <a:solidFill>
                  <a:schemeClr val="tx1">
                    <a:lumMod val="85000"/>
                    <a:lumOff val="15000"/>
                  </a:schemeClr>
                </a:solidFill>
              </a:rPr>
              <a:t>flowe@cathedral.lancs.sch.uk</a:t>
            </a:r>
            <a:r>
              <a:rPr lang="en-GB" sz="2000" b="1" dirty="0" smtClean="0">
                <a:solidFill>
                  <a:schemeClr val="tx1">
                    <a:lumMod val="85000"/>
                    <a:lumOff val="15000"/>
                  </a:schemeClr>
                </a:solidFill>
              </a:rPr>
              <a:t> </a:t>
            </a:r>
            <a:endParaRPr lang="en-GB" sz="2000" b="1" dirty="0">
              <a:solidFill>
                <a:schemeClr val="tx1">
                  <a:lumMod val="85000"/>
                  <a:lumOff val="15000"/>
                </a:schemeClr>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91591" y="255303"/>
            <a:ext cx="595123" cy="779817"/>
          </a:xfrm>
          <a:prstGeom prst="rect">
            <a:avLst/>
          </a:prstGeom>
        </p:spPr>
      </p:pic>
    </p:spTree>
    <p:extLst>
      <p:ext uri="{BB962C8B-B14F-4D97-AF65-F5344CB8AC3E}">
        <p14:creationId xmlns:p14="http://schemas.microsoft.com/office/powerpoint/2010/main" val="26905353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 DAY IN THE LIFE OF YEAR </a:t>
            </a:r>
            <a:r>
              <a:rPr lang="en-GB" dirty="0" smtClean="0"/>
              <a:t>3</a:t>
            </a:r>
            <a:endParaRPr lang="en-GB"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91591" y="299908"/>
            <a:ext cx="595123" cy="779817"/>
          </a:xfrm>
          <a:prstGeom prst="rect">
            <a:avLst/>
          </a:prstGeom>
        </p:spPr>
      </p:pic>
      <p:pic>
        <p:nvPicPr>
          <p:cNvPr id="3" name="Picture 2"/>
          <p:cNvPicPr>
            <a:picLocks noChangeAspect="1"/>
          </p:cNvPicPr>
          <p:nvPr/>
        </p:nvPicPr>
        <p:blipFill>
          <a:blip r:embed="rId3"/>
          <a:stretch>
            <a:fillRect/>
          </a:stretch>
        </p:blipFill>
        <p:spPr>
          <a:xfrm>
            <a:off x="1881053" y="2141230"/>
            <a:ext cx="8138160" cy="4716770"/>
          </a:xfrm>
          <a:prstGeom prst="rect">
            <a:avLst/>
          </a:prstGeom>
        </p:spPr>
      </p:pic>
    </p:spTree>
    <p:extLst>
      <p:ext uri="{BB962C8B-B14F-4D97-AF65-F5344CB8AC3E}">
        <p14:creationId xmlns:p14="http://schemas.microsoft.com/office/powerpoint/2010/main" val="393837714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HOME LEARNING</a:t>
            </a:r>
          </a:p>
        </p:txBody>
      </p:sp>
      <p:sp>
        <p:nvSpPr>
          <p:cNvPr id="3" name="Content Placeholder 2"/>
          <p:cNvSpPr>
            <a:spLocks noGrp="1"/>
          </p:cNvSpPr>
          <p:nvPr>
            <p:ph idx="1"/>
          </p:nvPr>
        </p:nvSpPr>
        <p:spPr>
          <a:xfrm>
            <a:off x="1154954" y="2603500"/>
            <a:ext cx="9817846" cy="3416300"/>
          </a:xfrm>
        </p:spPr>
        <p:txBody>
          <a:bodyPr>
            <a:normAutofit/>
          </a:bodyPr>
          <a:lstStyle/>
          <a:p>
            <a:r>
              <a:rPr lang="en-GB" sz="2800" dirty="0">
                <a:solidFill>
                  <a:schemeClr val="tx1">
                    <a:lumMod val="85000"/>
                    <a:lumOff val="15000"/>
                  </a:schemeClr>
                </a:solidFill>
              </a:rPr>
              <a:t>Daily reading – record/initial in reading record</a:t>
            </a:r>
          </a:p>
          <a:p>
            <a:r>
              <a:rPr lang="en-GB" sz="2800" dirty="0" smtClean="0">
                <a:solidFill>
                  <a:schemeClr val="tx1">
                    <a:lumMod val="85000"/>
                    <a:lumOff val="15000"/>
                  </a:schemeClr>
                </a:solidFill>
              </a:rPr>
              <a:t>Spelling </a:t>
            </a:r>
            <a:r>
              <a:rPr lang="en-GB" sz="2800" dirty="0" smtClean="0">
                <a:solidFill>
                  <a:schemeClr val="tx1">
                    <a:lumMod val="85000"/>
                    <a:lumOff val="15000"/>
                  </a:schemeClr>
                </a:solidFill>
              </a:rPr>
              <a:t>Purple Mash</a:t>
            </a:r>
            <a:endParaRPr lang="en-GB" sz="2800" dirty="0">
              <a:solidFill>
                <a:schemeClr val="tx1">
                  <a:lumMod val="85000"/>
                  <a:lumOff val="15000"/>
                </a:schemeClr>
              </a:solidFill>
            </a:endParaRPr>
          </a:p>
          <a:p>
            <a:r>
              <a:rPr lang="en-GB" sz="2800" dirty="0">
                <a:solidFill>
                  <a:schemeClr val="tx1">
                    <a:lumMod val="85000"/>
                    <a:lumOff val="15000"/>
                  </a:schemeClr>
                </a:solidFill>
              </a:rPr>
              <a:t>Weekly maths homework – goes home on Friday to be returned by </a:t>
            </a:r>
            <a:r>
              <a:rPr lang="en-GB" sz="2800" dirty="0" smtClean="0">
                <a:solidFill>
                  <a:schemeClr val="tx1">
                    <a:lumMod val="85000"/>
                    <a:lumOff val="15000"/>
                  </a:schemeClr>
                </a:solidFill>
              </a:rPr>
              <a:t>Wednesday</a:t>
            </a:r>
            <a:endParaRPr lang="en-GB" sz="2800" dirty="0">
              <a:solidFill>
                <a:schemeClr val="tx1">
                  <a:lumMod val="85000"/>
                  <a:lumOff val="15000"/>
                </a:schemeClr>
              </a:solidFill>
            </a:endParaRPr>
          </a:p>
          <a:p>
            <a:r>
              <a:rPr lang="en-GB" sz="2800" dirty="0">
                <a:solidFill>
                  <a:schemeClr val="tx1">
                    <a:lumMod val="85000"/>
                    <a:lumOff val="15000"/>
                  </a:schemeClr>
                </a:solidFill>
              </a:rPr>
              <a:t>Maths times tables practice</a:t>
            </a:r>
            <a:r>
              <a:rPr lang="en-GB" sz="2800" dirty="0">
                <a:solidFill>
                  <a:srgbClr val="0070C0"/>
                </a:solidFill>
              </a:rPr>
              <a:t> </a:t>
            </a:r>
          </a:p>
        </p:txBody>
      </p:sp>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91591" y="299908"/>
            <a:ext cx="595123" cy="779817"/>
          </a:xfrm>
          <a:prstGeom prst="rect">
            <a:avLst/>
          </a:prstGeom>
        </p:spPr>
      </p:pic>
    </p:spTree>
    <p:extLst>
      <p:ext uri="{BB962C8B-B14F-4D97-AF65-F5344CB8AC3E}">
        <p14:creationId xmlns:p14="http://schemas.microsoft.com/office/powerpoint/2010/main" val="219101827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467399" y="2932670"/>
            <a:ext cx="2252323" cy="2627710"/>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91591" y="299908"/>
            <a:ext cx="595123" cy="779817"/>
          </a:xfrm>
          <a:prstGeom prst="rect">
            <a:avLst/>
          </a:prstGeom>
        </p:spPr>
      </p:pic>
      <p:sp>
        <p:nvSpPr>
          <p:cNvPr id="6" name="TextBox 5"/>
          <p:cNvSpPr txBox="1"/>
          <p:nvPr/>
        </p:nvSpPr>
        <p:spPr>
          <a:xfrm>
            <a:off x="842502" y="2744570"/>
            <a:ext cx="2158313" cy="646331"/>
          </a:xfrm>
          <a:prstGeom prst="rect">
            <a:avLst/>
          </a:prstGeom>
          <a:noFill/>
          <a:ln>
            <a:solidFill>
              <a:schemeClr val="tx1"/>
            </a:solidFill>
          </a:ln>
        </p:spPr>
        <p:txBody>
          <a:bodyPr wrap="square" rtlCol="0">
            <a:spAutoFit/>
          </a:bodyPr>
          <a:lstStyle/>
          <a:p>
            <a:r>
              <a:rPr lang="en-GB" dirty="0"/>
              <a:t>Listen to your child read</a:t>
            </a:r>
          </a:p>
        </p:txBody>
      </p:sp>
      <p:sp>
        <p:nvSpPr>
          <p:cNvPr id="7" name="TextBox 6"/>
          <p:cNvSpPr txBox="1"/>
          <p:nvPr/>
        </p:nvSpPr>
        <p:spPr>
          <a:xfrm>
            <a:off x="1822929" y="3776083"/>
            <a:ext cx="1911178" cy="646331"/>
          </a:xfrm>
          <a:prstGeom prst="rect">
            <a:avLst/>
          </a:prstGeom>
          <a:noFill/>
          <a:ln>
            <a:solidFill>
              <a:schemeClr val="tx1"/>
            </a:solidFill>
          </a:ln>
        </p:spPr>
        <p:txBody>
          <a:bodyPr wrap="square" rtlCol="0">
            <a:spAutoFit/>
          </a:bodyPr>
          <a:lstStyle/>
          <a:p>
            <a:r>
              <a:rPr lang="en-GB" dirty="0"/>
              <a:t>Read to and with your child</a:t>
            </a:r>
          </a:p>
        </p:txBody>
      </p:sp>
      <p:sp>
        <p:nvSpPr>
          <p:cNvPr id="8" name="TextBox 7"/>
          <p:cNvSpPr txBox="1"/>
          <p:nvPr/>
        </p:nvSpPr>
        <p:spPr>
          <a:xfrm>
            <a:off x="510746" y="4711697"/>
            <a:ext cx="2001795" cy="646331"/>
          </a:xfrm>
          <a:prstGeom prst="rect">
            <a:avLst/>
          </a:prstGeom>
          <a:noFill/>
          <a:ln>
            <a:solidFill>
              <a:schemeClr val="tx1"/>
            </a:solidFill>
          </a:ln>
        </p:spPr>
        <p:txBody>
          <a:bodyPr wrap="square" rtlCol="0">
            <a:spAutoFit/>
          </a:bodyPr>
          <a:lstStyle/>
          <a:p>
            <a:r>
              <a:rPr lang="en-GB" dirty="0"/>
              <a:t>Encourage wider reading</a:t>
            </a:r>
          </a:p>
        </p:txBody>
      </p:sp>
      <p:sp>
        <p:nvSpPr>
          <p:cNvPr id="9" name="TextBox 8"/>
          <p:cNvSpPr txBox="1"/>
          <p:nvPr/>
        </p:nvSpPr>
        <p:spPr>
          <a:xfrm>
            <a:off x="7684701" y="3544968"/>
            <a:ext cx="2805821" cy="923330"/>
          </a:xfrm>
          <a:prstGeom prst="rect">
            <a:avLst/>
          </a:prstGeom>
          <a:noFill/>
          <a:ln>
            <a:solidFill>
              <a:schemeClr val="tx1"/>
            </a:solidFill>
          </a:ln>
        </p:spPr>
        <p:txBody>
          <a:bodyPr wrap="square" rtlCol="0">
            <a:spAutoFit/>
          </a:bodyPr>
          <a:lstStyle/>
          <a:p>
            <a:r>
              <a:rPr lang="en-GB" dirty="0"/>
              <a:t>Talk about books your child enjoys reading. Ask questions</a:t>
            </a:r>
          </a:p>
        </p:txBody>
      </p:sp>
      <p:sp>
        <p:nvSpPr>
          <p:cNvPr id="10" name="TextBox 9"/>
          <p:cNvSpPr txBox="1"/>
          <p:nvPr/>
        </p:nvSpPr>
        <p:spPr>
          <a:xfrm>
            <a:off x="8674580" y="2582728"/>
            <a:ext cx="2339409" cy="646331"/>
          </a:xfrm>
          <a:prstGeom prst="rect">
            <a:avLst/>
          </a:prstGeom>
          <a:noFill/>
          <a:ln>
            <a:solidFill>
              <a:schemeClr val="tx1"/>
            </a:solidFill>
          </a:ln>
        </p:spPr>
        <p:txBody>
          <a:bodyPr wrap="square" rtlCol="0">
            <a:spAutoFit/>
          </a:bodyPr>
          <a:lstStyle/>
          <a:p>
            <a:r>
              <a:rPr lang="en-GB" dirty="0"/>
              <a:t>Practise spellings and times tables </a:t>
            </a:r>
          </a:p>
        </p:txBody>
      </p:sp>
      <p:sp>
        <p:nvSpPr>
          <p:cNvPr id="11" name="TextBox 10"/>
          <p:cNvSpPr txBox="1"/>
          <p:nvPr/>
        </p:nvSpPr>
        <p:spPr>
          <a:xfrm>
            <a:off x="8824853" y="4711697"/>
            <a:ext cx="2183027" cy="923330"/>
          </a:xfrm>
          <a:prstGeom prst="rect">
            <a:avLst/>
          </a:prstGeom>
          <a:noFill/>
          <a:ln>
            <a:solidFill>
              <a:schemeClr val="tx1"/>
            </a:solidFill>
          </a:ln>
        </p:spPr>
        <p:txBody>
          <a:bodyPr wrap="square" rtlCol="0">
            <a:spAutoFit/>
          </a:bodyPr>
          <a:lstStyle/>
          <a:p>
            <a:r>
              <a:rPr lang="en-GB" dirty="0"/>
              <a:t>Ensure work done at home is of a good standard</a:t>
            </a:r>
          </a:p>
        </p:txBody>
      </p:sp>
      <p:sp>
        <p:nvSpPr>
          <p:cNvPr id="12" name="TextBox 11"/>
          <p:cNvSpPr txBox="1"/>
          <p:nvPr/>
        </p:nvSpPr>
        <p:spPr>
          <a:xfrm>
            <a:off x="510746" y="5980670"/>
            <a:ext cx="10497133" cy="369332"/>
          </a:xfrm>
          <a:prstGeom prst="rect">
            <a:avLst/>
          </a:prstGeom>
          <a:noFill/>
          <a:ln>
            <a:solidFill>
              <a:schemeClr val="tx1"/>
            </a:solidFill>
          </a:ln>
        </p:spPr>
        <p:txBody>
          <a:bodyPr wrap="square" rtlCol="0">
            <a:spAutoFit/>
          </a:bodyPr>
          <a:lstStyle/>
          <a:p>
            <a:pPr algn="ctr"/>
            <a:r>
              <a:rPr lang="en-GB" dirty="0"/>
              <a:t>CHILDREN MAKE THE MOST PROGRESS WHEN PARENTS SUPPORT THE WORK OF A SCHOOL</a:t>
            </a:r>
          </a:p>
        </p:txBody>
      </p:sp>
    </p:spTree>
    <p:extLst>
      <p:ext uri="{BB962C8B-B14F-4D97-AF65-F5344CB8AC3E}">
        <p14:creationId xmlns:p14="http://schemas.microsoft.com/office/powerpoint/2010/main" val="95350960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MATHS</a:t>
            </a:r>
          </a:p>
        </p:txBody>
      </p:sp>
      <p:sp>
        <p:nvSpPr>
          <p:cNvPr id="3" name="Content Placeholder 2"/>
          <p:cNvSpPr>
            <a:spLocks noGrp="1"/>
          </p:cNvSpPr>
          <p:nvPr>
            <p:ph idx="1"/>
          </p:nvPr>
        </p:nvSpPr>
        <p:spPr>
          <a:xfrm>
            <a:off x="597393" y="2391627"/>
            <a:ext cx="11189446" cy="3462764"/>
          </a:xfrm>
        </p:spPr>
        <p:txBody>
          <a:bodyPr>
            <a:noAutofit/>
          </a:bodyPr>
          <a:lstStyle/>
          <a:p>
            <a:r>
              <a:rPr lang="en-US" sz="2000" dirty="0">
                <a:solidFill>
                  <a:schemeClr val="tx1">
                    <a:lumMod val="85000"/>
                    <a:lumOff val="15000"/>
                  </a:schemeClr>
                </a:solidFill>
              </a:rPr>
              <a:t>Children are expected to know all multiplication and division facts </a:t>
            </a:r>
            <a:r>
              <a:rPr lang="en-US" sz="2000" dirty="0" smtClean="0">
                <a:solidFill>
                  <a:schemeClr val="tx1">
                    <a:lumMod val="85000"/>
                    <a:lumOff val="15000"/>
                  </a:schemeClr>
                </a:solidFill>
              </a:rPr>
              <a:t>for the 1, 2, 3, 4, 8 &amp; 10 x tables. They need secure and rapid recall of these to prepare them for </a:t>
            </a:r>
            <a:r>
              <a:rPr lang="en-US" sz="2000" dirty="0" err="1" smtClean="0">
                <a:solidFill>
                  <a:schemeClr val="tx1">
                    <a:lumMod val="85000"/>
                    <a:lumOff val="15000"/>
                  </a:schemeClr>
                </a:solidFill>
              </a:rPr>
              <a:t>maths</a:t>
            </a:r>
            <a:r>
              <a:rPr lang="en-US" sz="2000" dirty="0" smtClean="0">
                <a:solidFill>
                  <a:schemeClr val="tx1">
                    <a:lumMod val="85000"/>
                    <a:lumOff val="15000"/>
                  </a:schemeClr>
                </a:solidFill>
              </a:rPr>
              <a:t> across their school career</a:t>
            </a:r>
            <a:endParaRPr lang="en-US" sz="2000" dirty="0">
              <a:solidFill>
                <a:schemeClr val="tx1">
                  <a:lumMod val="85000"/>
                  <a:lumOff val="15000"/>
                </a:schemeClr>
              </a:solidFill>
            </a:endParaRPr>
          </a:p>
          <a:p>
            <a:r>
              <a:rPr lang="en-US" sz="2000" dirty="0">
                <a:solidFill>
                  <a:schemeClr val="tx1">
                    <a:lumMod val="85000"/>
                    <a:lumOff val="15000"/>
                  </a:schemeClr>
                </a:solidFill>
              </a:rPr>
              <a:t>In Year </a:t>
            </a:r>
            <a:r>
              <a:rPr lang="en-US" sz="2000" dirty="0" smtClean="0">
                <a:solidFill>
                  <a:schemeClr val="tx1">
                    <a:lumMod val="85000"/>
                    <a:lumOff val="15000"/>
                  </a:schemeClr>
                </a:solidFill>
              </a:rPr>
              <a:t>Three, children will further develop their understanding of place value and calculations. They will develop greater fluency in mental </a:t>
            </a:r>
            <a:r>
              <a:rPr lang="en-US" sz="2000" dirty="0" err="1" smtClean="0">
                <a:solidFill>
                  <a:schemeClr val="tx1">
                    <a:lumMod val="85000"/>
                    <a:lumOff val="15000"/>
                  </a:schemeClr>
                </a:solidFill>
              </a:rPr>
              <a:t>maths</a:t>
            </a:r>
            <a:r>
              <a:rPr lang="en-US" sz="2000" dirty="0" smtClean="0">
                <a:solidFill>
                  <a:schemeClr val="tx1">
                    <a:lumMod val="85000"/>
                    <a:lumOff val="15000"/>
                  </a:schemeClr>
                </a:solidFill>
              </a:rPr>
              <a:t> and will be introduced to formal written methods for addition and subtraction.</a:t>
            </a:r>
            <a:endParaRPr lang="en-US" sz="2000" dirty="0">
              <a:solidFill>
                <a:schemeClr val="tx1">
                  <a:lumMod val="85000"/>
                  <a:lumOff val="15000"/>
                </a:schemeClr>
              </a:solidFill>
            </a:endParaRPr>
          </a:p>
          <a:p>
            <a:r>
              <a:rPr lang="en-US" sz="2000" dirty="0">
                <a:solidFill>
                  <a:schemeClr val="tx1">
                    <a:lumMod val="85000"/>
                    <a:lumOff val="15000"/>
                  </a:schemeClr>
                </a:solidFill>
              </a:rPr>
              <a:t>Children develop their ability to solve a range of </a:t>
            </a:r>
            <a:r>
              <a:rPr lang="en-US" sz="2000" dirty="0" smtClean="0">
                <a:solidFill>
                  <a:schemeClr val="tx1">
                    <a:lumMod val="85000"/>
                    <a:lumOff val="15000"/>
                  </a:schemeClr>
                </a:solidFill>
              </a:rPr>
              <a:t>simple problems</a:t>
            </a:r>
            <a:r>
              <a:rPr lang="en-US" sz="2000" dirty="0">
                <a:solidFill>
                  <a:schemeClr val="tx1">
                    <a:lumMod val="85000"/>
                    <a:lumOff val="15000"/>
                  </a:schemeClr>
                </a:solidFill>
              </a:rPr>
              <a:t>, including problems involving simple fractions</a:t>
            </a:r>
            <a:r>
              <a:rPr lang="en-US" sz="2000" dirty="0" smtClean="0">
                <a:solidFill>
                  <a:schemeClr val="tx1">
                    <a:lumMod val="85000"/>
                    <a:lumOff val="15000"/>
                  </a:schemeClr>
                </a:solidFill>
              </a:rPr>
              <a:t>, measures</a:t>
            </a:r>
            <a:r>
              <a:rPr lang="en-US" sz="2000" dirty="0">
                <a:solidFill>
                  <a:schemeClr val="tx1">
                    <a:lumMod val="85000"/>
                    <a:lumOff val="15000"/>
                  </a:schemeClr>
                </a:solidFill>
              </a:rPr>
              <a:t>, shapes and a range of charts and graphs.</a:t>
            </a:r>
            <a:endParaRPr lang="en-GB" sz="2000" dirty="0">
              <a:solidFill>
                <a:schemeClr val="tx1">
                  <a:lumMod val="85000"/>
                  <a:lumOff val="15000"/>
                </a:schemeClr>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91591" y="299908"/>
            <a:ext cx="595123" cy="779817"/>
          </a:xfrm>
          <a:prstGeom prst="rect">
            <a:avLst/>
          </a:prstGeom>
        </p:spPr>
      </p:pic>
    </p:spTree>
    <p:extLst>
      <p:ext uri="{BB962C8B-B14F-4D97-AF65-F5344CB8AC3E}">
        <p14:creationId xmlns:p14="http://schemas.microsoft.com/office/powerpoint/2010/main" val="28603377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ENGLISH</a:t>
            </a:r>
          </a:p>
        </p:txBody>
      </p:sp>
      <p:sp>
        <p:nvSpPr>
          <p:cNvPr id="3" name="Content Placeholder 2"/>
          <p:cNvSpPr>
            <a:spLocks noGrp="1"/>
          </p:cNvSpPr>
          <p:nvPr>
            <p:ph idx="1"/>
          </p:nvPr>
        </p:nvSpPr>
        <p:spPr>
          <a:xfrm>
            <a:off x="162420" y="2386359"/>
            <a:ext cx="11695043" cy="4471641"/>
          </a:xfrm>
        </p:spPr>
        <p:txBody>
          <a:bodyPr>
            <a:normAutofit fontScale="55000" lnSpcReduction="20000"/>
          </a:bodyPr>
          <a:lstStyle/>
          <a:p>
            <a:r>
              <a:rPr lang="en-US" sz="3600" dirty="0" smtClean="0">
                <a:solidFill>
                  <a:schemeClr val="tx1">
                    <a:lumMod val="85000"/>
                    <a:lumOff val="15000"/>
                  </a:schemeClr>
                </a:solidFill>
              </a:rPr>
              <a:t>In Year Three, children are expected to write and punctuate their work clearly and neatly. Spellings of KS1 words and words that have been taught in class should be correct in their written work.</a:t>
            </a:r>
          </a:p>
          <a:p>
            <a:endParaRPr lang="en-US" sz="3600" dirty="0">
              <a:solidFill>
                <a:schemeClr val="tx1">
                  <a:lumMod val="85000"/>
                  <a:lumOff val="15000"/>
                </a:schemeClr>
              </a:solidFill>
            </a:endParaRPr>
          </a:p>
          <a:p>
            <a:r>
              <a:rPr lang="en-US" sz="3600" dirty="0">
                <a:solidFill>
                  <a:schemeClr val="tx1">
                    <a:lumMod val="85000"/>
                    <a:lumOff val="15000"/>
                  </a:schemeClr>
                </a:solidFill>
              </a:rPr>
              <a:t>Children’s understanding and enjoyment of stories, poetry, plays and non-fiction develops as does their knowledge and skills in reading non-fiction about a wide range of subjects.</a:t>
            </a:r>
          </a:p>
          <a:p>
            <a:endParaRPr lang="en-US" sz="3600" dirty="0">
              <a:solidFill>
                <a:schemeClr val="tx1">
                  <a:lumMod val="85000"/>
                  <a:lumOff val="15000"/>
                </a:schemeClr>
              </a:solidFill>
            </a:endParaRPr>
          </a:p>
          <a:p>
            <a:r>
              <a:rPr lang="en-US" sz="3600" dirty="0">
                <a:solidFill>
                  <a:schemeClr val="tx1">
                    <a:lumMod val="85000"/>
                    <a:lumOff val="15000"/>
                  </a:schemeClr>
                </a:solidFill>
              </a:rPr>
              <a:t>Guided reading is part of our daily timetable. In Year </a:t>
            </a:r>
            <a:r>
              <a:rPr lang="en-US" sz="3600" dirty="0" smtClean="0">
                <a:solidFill>
                  <a:schemeClr val="tx1">
                    <a:lumMod val="85000"/>
                    <a:lumOff val="15000"/>
                  </a:schemeClr>
                </a:solidFill>
              </a:rPr>
              <a:t>Three, children start to move their skills beyond simple retrieval of facts and start to use simple inference about what they have read.</a:t>
            </a:r>
            <a:endParaRPr lang="en-US" sz="3600" dirty="0">
              <a:solidFill>
                <a:schemeClr val="tx1">
                  <a:lumMod val="85000"/>
                  <a:lumOff val="15000"/>
                </a:schemeClr>
              </a:solidFill>
            </a:endParaRPr>
          </a:p>
          <a:p>
            <a:endParaRPr lang="en-US" sz="3600" dirty="0">
              <a:solidFill>
                <a:schemeClr val="tx1">
                  <a:lumMod val="85000"/>
                  <a:lumOff val="15000"/>
                </a:schemeClr>
              </a:solidFill>
            </a:endParaRPr>
          </a:p>
          <a:p>
            <a:r>
              <a:rPr lang="en-US" sz="3600" dirty="0">
                <a:solidFill>
                  <a:schemeClr val="tx1">
                    <a:lumMod val="85000"/>
                    <a:lumOff val="15000"/>
                  </a:schemeClr>
                </a:solidFill>
              </a:rPr>
              <a:t>Children are encouraged to read independently everyday, particularly books from a series or collection by a chosen author.</a:t>
            </a:r>
          </a:p>
          <a:p>
            <a:endParaRPr lang="en-GB" sz="40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91591" y="299908"/>
            <a:ext cx="595123" cy="779817"/>
          </a:xfrm>
          <a:prstGeom prst="rect">
            <a:avLst/>
          </a:prstGeom>
        </p:spPr>
      </p:pic>
    </p:spTree>
    <p:extLst>
      <p:ext uri="{BB962C8B-B14F-4D97-AF65-F5344CB8AC3E}">
        <p14:creationId xmlns:p14="http://schemas.microsoft.com/office/powerpoint/2010/main" val="362681534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5363" y="2237220"/>
            <a:ext cx="5887047" cy="4384964"/>
          </a:xfrm>
        </p:spPr>
      </p:pic>
      <p:sp>
        <p:nvSpPr>
          <p:cNvPr id="2" name="Title 1"/>
          <p:cNvSpPr>
            <a:spLocks noGrp="1"/>
          </p:cNvSpPr>
          <p:nvPr>
            <p:ph type="title"/>
          </p:nvPr>
        </p:nvSpPr>
        <p:spPr/>
        <p:txBody>
          <a:bodyPr/>
          <a:lstStyle/>
          <a:p>
            <a:r>
              <a:rPr lang="en-GB" sz="4000" dirty="0"/>
              <a:t>R.E.</a:t>
            </a:r>
          </a:p>
        </p:txBody>
      </p:sp>
      <p:pic>
        <p:nvPicPr>
          <p:cNvPr id="6" name="Picture 5"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42410" y="3393786"/>
            <a:ext cx="5988447" cy="2071832"/>
          </a:xfrm>
          <a:prstGeom prst="rect">
            <a:avLst/>
          </a:prstGeom>
        </p:spPr>
      </p:pic>
    </p:spTree>
    <p:extLst>
      <p:ext uri="{BB962C8B-B14F-4D97-AF65-F5344CB8AC3E}">
        <p14:creationId xmlns:p14="http://schemas.microsoft.com/office/powerpoint/2010/main" val="423720198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SCIENCE</a:t>
            </a:r>
          </a:p>
        </p:txBody>
      </p:sp>
      <p:sp>
        <p:nvSpPr>
          <p:cNvPr id="3" name="Content Placeholder 2"/>
          <p:cNvSpPr>
            <a:spLocks noGrp="1"/>
          </p:cNvSpPr>
          <p:nvPr>
            <p:ph idx="1"/>
          </p:nvPr>
        </p:nvSpPr>
        <p:spPr/>
        <p:txBody>
          <a:bodyPr>
            <a:normAutofit fontScale="47500" lnSpcReduction="20000"/>
          </a:bodyPr>
          <a:lstStyle/>
          <a:p>
            <a:pPr marL="0" indent="0">
              <a:buNone/>
            </a:pPr>
            <a:r>
              <a:rPr lang="en-GB" sz="4000" dirty="0"/>
              <a:t>In </a:t>
            </a:r>
            <a:r>
              <a:rPr lang="en-GB" sz="4000" dirty="0" smtClean="0"/>
              <a:t>Year Three, </a:t>
            </a:r>
            <a:r>
              <a:rPr lang="en-GB" sz="4000" dirty="0"/>
              <a:t>the following science topics are covered</a:t>
            </a:r>
            <a:r>
              <a:rPr lang="en-GB" sz="4000" dirty="0" smtClean="0"/>
              <a:t>:</a:t>
            </a:r>
            <a:endParaRPr lang="en-GB" sz="4000" dirty="0" smtClean="0"/>
          </a:p>
          <a:p>
            <a:r>
              <a:rPr lang="en-GB" sz="4000" dirty="0" smtClean="0">
                <a:solidFill>
                  <a:schemeClr val="tx1">
                    <a:lumMod val="85000"/>
                    <a:lumOff val="15000"/>
                  </a:schemeClr>
                </a:solidFill>
              </a:rPr>
              <a:t>Skeletons and Movement</a:t>
            </a:r>
            <a:endParaRPr lang="en-GB" sz="4000" dirty="0" smtClean="0">
              <a:solidFill>
                <a:schemeClr val="tx1">
                  <a:lumMod val="85000"/>
                  <a:lumOff val="15000"/>
                </a:schemeClr>
              </a:solidFill>
            </a:endParaRPr>
          </a:p>
          <a:p>
            <a:r>
              <a:rPr lang="en-GB" sz="4000" dirty="0" smtClean="0">
                <a:solidFill>
                  <a:schemeClr val="tx1">
                    <a:lumMod val="85000"/>
                    <a:lumOff val="15000"/>
                  </a:schemeClr>
                </a:solidFill>
              </a:rPr>
              <a:t>Light and Shadows</a:t>
            </a:r>
            <a:endParaRPr lang="en-GB" sz="4000" dirty="0" smtClean="0">
              <a:solidFill>
                <a:schemeClr val="tx1">
                  <a:lumMod val="85000"/>
                  <a:lumOff val="15000"/>
                </a:schemeClr>
              </a:solidFill>
            </a:endParaRPr>
          </a:p>
          <a:p>
            <a:r>
              <a:rPr lang="en-GB" sz="4000" dirty="0" smtClean="0">
                <a:solidFill>
                  <a:schemeClr val="tx1">
                    <a:lumMod val="85000"/>
                    <a:lumOff val="15000"/>
                  </a:schemeClr>
                </a:solidFill>
              </a:rPr>
              <a:t>Rocks and Fossils</a:t>
            </a:r>
          </a:p>
          <a:p>
            <a:r>
              <a:rPr lang="en-GB" sz="4000" dirty="0" smtClean="0">
                <a:solidFill>
                  <a:schemeClr val="tx1">
                    <a:lumMod val="85000"/>
                    <a:lumOff val="15000"/>
                  </a:schemeClr>
                </a:solidFill>
              </a:rPr>
              <a:t>Forces and Magnets</a:t>
            </a:r>
          </a:p>
          <a:p>
            <a:r>
              <a:rPr lang="en-GB" sz="4000" dirty="0" smtClean="0">
                <a:solidFill>
                  <a:schemeClr val="tx1">
                    <a:lumMod val="85000"/>
                    <a:lumOff val="15000"/>
                  </a:schemeClr>
                </a:solidFill>
              </a:rPr>
              <a:t>Nutrition and Diet</a:t>
            </a:r>
          </a:p>
          <a:p>
            <a:r>
              <a:rPr lang="en-GB" sz="4000" dirty="0" smtClean="0">
                <a:solidFill>
                  <a:schemeClr val="tx1">
                    <a:lumMod val="85000"/>
                    <a:lumOff val="15000"/>
                  </a:schemeClr>
                </a:solidFill>
              </a:rPr>
              <a:t>Plants (functions and parts)</a:t>
            </a:r>
          </a:p>
          <a:p>
            <a:r>
              <a:rPr lang="en-GB" sz="4000" dirty="0" smtClean="0">
                <a:solidFill>
                  <a:schemeClr val="tx1">
                    <a:lumMod val="85000"/>
                    <a:lumOff val="15000"/>
                  </a:schemeClr>
                </a:solidFill>
              </a:rPr>
              <a:t>In science, children are encouraged to ask questions and take initiative for developing their own investigations to find the answers to their questions.</a:t>
            </a:r>
          </a:p>
          <a:p>
            <a:endParaRPr lang="en-GB" sz="4000" dirty="0" smtClean="0">
              <a:solidFill>
                <a:srgbClr val="0070C0"/>
              </a:solidFill>
            </a:endParaRPr>
          </a:p>
          <a:p>
            <a:endParaRPr lang="en-GB" sz="4000" dirty="0" smtClean="0">
              <a:solidFill>
                <a:srgbClr val="0070C0"/>
              </a:solidFill>
            </a:endParaRPr>
          </a:p>
          <a:p>
            <a:pPr marL="0" indent="0">
              <a:buNone/>
            </a:pPr>
            <a:endParaRPr lang="en-GB" sz="4000" dirty="0" smtClean="0">
              <a:solidFill>
                <a:srgbClr val="0070C0"/>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91591" y="299908"/>
            <a:ext cx="595123" cy="779817"/>
          </a:xfrm>
          <a:prstGeom prst="rect">
            <a:avLst/>
          </a:prstGeom>
        </p:spPr>
      </p:pic>
    </p:spTree>
    <p:extLst>
      <p:ext uri="{BB962C8B-B14F-4D97-AF65-F5344CB8AC3E}">
        <p14:creationId xmlns:p14="http://schemas.microsoft.com/office/powerpoint/2010/main" val="144884283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EE5818"/>
      </a:dk2>
      <a:lt2>
        <a:srgbClr val="EBEBEB"/>
      </a:lt2>
      <a:accent1>
        <a:srgbClr val="F5A408"/>
      </a:accent1>
      <a:accent2>
        <a:srgbClr val="FA731A"/>
      </a:accent2>
      <a:accent3>
        <a:srgbClr val="AB9281"/>
      </a:accent3>
      <a:accent4>
        <a:srgbClr val="A18CD0"/>
      </a:accent4>
      <a:accent5>
        <a:srgbClr val="8EBBD2"/>
      </a:accent5>
      <a:accent6>
        <a:srgbClr val="ACC995"/>
      </a:accent6>
      <a:hlink>
        <a:srgbClr val="FAC96A"/>
      </a:hlink>
      <a:folHlink>
        <a:srgbClr val="FCDB9B"/>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04000"/>
                <a:satMod val="128000"/>
                <a:lumMod val="104000"/>
              </a:schemeClr>
            </a:gs>
            <a:gs pos="100000">
              <a:schemeClr val="phClr">
                <a:shade val="76000"/>
                <a:hueMod val="89000"/>
                <a:satMod val="164000"/>
                <a:lumMod val="68000"/>
              </a:schemeClr>
            </a:gs>
          </a:gsLst>
          <a:path path="circle">
            <a:fillToRect l="45000" t="65000" r="125000" b="100000"/>
          </a:path>
        </a:gradFill>
        <a:blipFill rotWithShape="1">
          <a:blip xmlns:r="http://schemas.openxmlformats.org/officeDocument/2006/relationships" r:embed="rId1">
            <a:duotone>
              <a:schemeClr val="phClr">
                <a:shade val="42000"/>
                <a:hueMod val="42000"/>
                <a:satMod val="124000"/>
                <a:lumMod val="62000"/>
              </a:schemeClr>
              <a:schemeClr val="phClr">
                <a:tint val="96000"/>
                <a:satMod val="130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F1C4790-FE3C-4020-8CA7-00621DA7BBBC}"/>
    </a:ext>
  </a:extLst>
</a:theme>
</file>

<file path=docProps/app.xml><?xml version="1.0" encoding="utf-8"?>
<Properties xmlns="http://schemas.openxmlformats.org/officeDocument/2006/extended-properties" xmlns:vt="http://schemas.openxmlformats.org/officeDocument/2006/docPropsVTypes">
  <Template>Ion Boardroom</Template>
  <TotalTime>2714</TotalTime>
  <Words>934</Words>
  <Application>Microsoft Office PowerPoint</Application>
  <PresentationFormat>Widescreen</PresentationFormat>
  <Paragraphs>110</Paragraphs>
  <Slides>24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24</vt:i4>
      </vt:variant>
    </vt:vector>
  </HeadingPairs>
  <TitlesOfParts>
    <vt:vector size="28" baseType="lpstr">
      <vt:lpstr>Arial</vt:lpstr>
      <vt:lpstr>Century Gothic</vt:lpstr>
      <vt:lpstr>Wingdings 3</vt:lpstr>
      <vt:lpstr>Ion Boardroom</vt:lpstr>
      <vt:lpstr>YEAR 3  INFORMATION  EVENING</vt:lpstr>
      <vt:lpstr>STAFF YOUR CHILD WILL TALK ABOUT</vt:lpstr>
      <vt:lpstr>A DAY IN THE LIFE OF YEAR 3</vt:lpstr>
      <vt:lpstr>HOME LEARNING</vt:lpstr>
      <vt:lpstr>PowerPoint Presentation</vt:lpstr>
      <vt:lpstr>MATHS</vt:lpstr>
      <vt:lpstr>ENGLISH</vt:lpstr>
      <vt:lpstr>R.E.</vt:lpstr>
      <vt:lpstr>SCIENCE</vt:lpstr>
      <vt:lpstr>TOPICS</vt:lpstr>
      <vt:lpstr>PE</vt:lpstr>
      <vt:lpstr>ENRICHMENT</vt:lpstr>
      <vt:lpstr>REWARDS AND CONSEQUENCES</vt:lpstr>
      <vt:lpstr>MORE INFORMATION</vt:lpstr>
      <vt:lpstr>WALKING HOME</vt:lpstr>
      <vt:lpstr>ATTENDANCE</vt:lpstr>
      <vt:lpstr>WEBSITE</vt:lpstr>
      <vt:lpstr>Online Safety</vt:lpstr>
      <vt:lpstr>PowerPoint Presentation</vt:lpstr>
      <vt:lpstr>PowerPoint Presentation</vt:lpstr>
      <vt:lpstr>PowerPoint Presentation</vt:lpstr>
      <vt:lpstr>PowerPoint Presentation</vt:lpstr>
      <vt:lpstr>Online Safety</vt:lpstr>
      <vt:lpstr>ANY 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Assessment at The Cathedral School</dc:title>
  <dc:creator>Kelly Hannah</dc:creator>
  <cp:lastModifiedBy>Fiona Lowe</cp:lastModifiedBy>
  <cp:revision>104</cp:revision>
  <dcterms:created xsi:type="dcterms:W3CDTF">2016-02-24T12:41:04Z</dcterms:created>
  <dcterms:modified xsi:type="dcterms:W3CDTF">2023-09-11T09:27:37Z</dcterms:modified>
</cp:coreProperties>
</file>