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4" r:id="rId1"/>
  </p:sldMasterIdLst>
  <p:sldIdLst>
    <p:sldId id="256" r:id="rId2"/>
    <p:sldId id="305" r:id="rId3"/>
    <p:sldId id="257" r:id="rId4"/>
    <p:sldId id="258" r:id="rId5"/>
    <p:sldId id="280" r:id="rId6"/>
    <p:sldId id="293" r:id="rId7"/>
    <p:sldId id="294" r:id="rId8"/>
    <p:sldId id="298" r:id="rId9"/>
    <p:sldId id="301" r:id="rId10"/>
    <p:sldId id="299" r:id="rId11"/>
    <p:sldId id="303" r:id="rId12"/>
    <p:sldId id="289" r:id="rId13"/>
    <p:sldId id="259" r:id="rId14"/>
    <p:sldId id="260" r:id="rId15"/>
    <p:sldId id="304" r:id="rId16"/>
    <p:sldId id="284" r:id="rId17"/>
    <p:sldId id="262" r:id="rId18"/>
    <p:sldId id="306" r:id="rId19"/>
    <p:sldId id="307" r:id="rId20"/>
    <p:sldId id="309" r:id="rId21"/>
    <p:sldId id="311" r:id="rId22"/>
    <p:sldId id="312" r:id="rId23"/>
    <p:sldId id="314" r:id="rId24"/>
    <p:sldId id="283"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118" autoAdjust="0"/>
    <p:restoredTop sz="94660"/>
  </p:normalViewPr>
  <p:slideViewPr>
    <p:cSldViewPr snapToGrid="0">
      <p:cViewPr varScale="1">
        <p:scale>
          <a:sx n="86" d="100"/>
          <a:sy n="86" d="100"/>
        </p:scale>
        <p:origin x="60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12192000" cy="6858000"/>
            <a:chOff x="0" y="0"/>
            <a:chExt cx="12192000" cy="6858000"/>
          </a:xfrm>
        </p:grpSpPr>
        <p:sp>
          <p:nvSpPr>
            <p:cNvPr id="8" name="Rectangle 7"/>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Oval 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76279" y="1792223"/>
            <a:ext cx="990599" cy="304799"/>
          </a:xfrm>
        </p:spPr>
        <p:txBody>
          <a:bodyPr anchor="t"/>
          <a:lstStyle>
            <a:lvl1pPr algn="l">
              <a:defRPr b="0" i="0">
                <a:solidFill>
                  <a:schemeClr val="bg1"/>
                </a:solidFill>
              </a:defRPr>
            </a:lvl1pPr>
          </a:lstStyle>
          <a:p>
            <a:fld id="{225DA660-90E8-429A-AB09-97E7EB58FED2}" type="datetimeFigureOut">
              <a:rPr lang="en-GB" smtClean="0"/>
              <a:t>13/09/2023</a:t>
            </a:fld>
            <a:endParaRPr lang="en-GB"/>
          </a:p>
        </p:txBody>
      </p:sp>
      <p:sp>
        <p:nvSpPr>
          <p:cNvPr id="5" name="Footer Placeholder 4"/>
          <p:cNvSpPr>
            <a:spLocks noGrp="1"/>
          </p:cNvSpPr>
          <p:nvPr>
            <p:ph type="ftr" sz="quarter" idx="11"/>
          </p:nvPr>
        </p:nvSpPr>
        <p:spPr bwMode="gray">
          <a:xfrm rot="5400000">
            <a:off x="8963575" y="3226820"/>
            <a:ext cx="3859795" cy="304801"/>
          </a:xfrm>
        </p:spPr>
        <p:txBody>
          <a:bodyPr anchor="b"/>
          <a:lstStyle>
            <a:lvl1pPr>
              <a:defRPr b="0" i="0">
                <a:solidFill>
                  <a:schemeClr val="bg1"/>
                </a:solidFill>
              </a:defRPr>
            </a:lvl1pPr>
          </a:lstStyle>
          <a:p>
            <a:endParaRPr lang="en-GB"/>
          </a:p>
        </p:txBody>
      </p:sp>
      <p:sp>
        <p:nvSpPr>
          <p:cNvPr id="17" name="Rectangle 16"/>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vl1pPr>
          </a:lstStyle>
          <a:p>
            <a:fld id="{BD3FD432-815A-4D78-A70F-4193FCEDE831}" type="slidenum">
              <a:rPr lang="en-GB" smtClean="0"/>
              <a:t>‹#›</a:t>
            </a:fld>
            <a:endParaRPr lang="en-GB"/>
          </a:p>
        </p:txBody>
      </p:sp>
    </p:spTree>
    <p:extLst>
      <p:ext uri="{BB962C8B-B14F-4D97-AF65-F5344CB8AC3E}">
        <p14:creationId xmlns:p14="http://schemas.microsoft.com/office/powerpoint/2010/main" val="25937997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5945"/>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6" y="5532683"/>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25DA660-90E8-429A-AB09-97E7EB58FED2}" type="datetimeFigureOut">
              <a:rPr lang="en-GB" smtClean="0"/>
              <a:t>13/09/2023</a:t>
            </a:fld>
            <a:endParaRPr lang="en-GB"/>
          </a:p>
        </p:txBody>
      </p:sp>
      <p:sp>
        <p:nvSpPr>
          <p:cNvPr id="6" name="Footer Placeholder 5"/>
          <p:cNvSpPr>
            <a:spLocks noGrp="1"/>
          </p:cNvSpPr>
          <p:nvPr>
            <p:ph type="ftr" sz="quarter" idx="11"/>
          </p:nvPr>
        </p:nvSpPr>
        <p:spPr/>
        <p:txBody>
          <a:bodyPr/>
          <a:lstStyle/>
          <a:p>
            <a:endParaRPr lang="en-GB"/>
          </a:p>
        </p:txBody>
      </p:sp>
      <p:sp>
        <p:nvSpPr>
          <p:cNvPr id="13" name="Rectangle 12"/>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BD3FD432-815A-4D78-A70F-4193FCEDE831}" type="slidenum">
              <a:rPr lang="en-GB" smtClean="0"/>
              <a:t>‹#›</a:t>
            </a:fld>
            <a:endParaRPr lang="en-GB"/>
          </a:p>
        </p:txBody>
      </p:sp>
    </p:spTree>
    <p:extLst>
      <p:ext uri="{BB962C8B-B14F-4D97-AF65-F5344CB8AC3E}">
        <p14:creationId xmlns:p14="http://schemas.microsoft.com/office/powerpoint/2010/main" val="42731972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0" name="Rectangle 9"/>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nchor="ct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225DA660-90E8-429A-AB09-97E7EB58FED2}" type="datetimeFigureOut">
              <a:rPr lang="en-GB" smtClean="0"/>
              <a:t>13/09/2023</a:t>
            </a:fld>
            <a:endParaRPr lang="en-GB"/>
          </a:p>
        </p:txBody>
      </p:sp>
      <p:sp>
        <p:nvSpPr>
          <p:cNvPr id="5" name="Footer Placeholder 4"/>
          <p:cNvSpPr>
            <a:spLocks noGrp="1"/>
          </p:cNvSpPr>
          <p:nvPr>
            <p:ph type="ftr" sz="quarter" idx="11"/>
          </p:nvPr>
        </p:nvSpPr>
        <p:spPr/>
        <p:txBody>
          <a:bodyPr/>
          <a:lstStyle/>
          <a:p>
            <a:endParaRPr lang="en-GB"/>
          </a:p>
        </p:txBody>
      </p:sp>
      <p:sp>
        <p:nvSpPr>
          <p:cNvPr id="13" name="Rectangle 12"/>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D3FD432-815A-4D78-A70F-4193FCEDE831}" type="slidenum">
              <a:rPr lang="en-GB" smtClean="0"/>
              <a:t>‹#›</a:t>
            </a:fld>
            <a:endParaRPr lang="en-GB"/>
          </a:p>
        </p:txBody>
      </p:sp>
    </p:spTree>
    <p:extLst>
      <p:ext uri="{BB962C8B-B14F-4D97-AF65-F5344CB8AC3E}">
        <p14:creationId xmlns:p14="http://schemas.microsoft.com/office/powerpoint/2010/main" val="3479528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6" name="Rectangle 15"/>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1" name="TextBox 10"/>
          <p:cNvSpPr txBox="1"/>
          <p:nvPr/>
        </p:nvSpPr>
        <p:spPr bwMode="gray">
          <a:xfrm>
            <a:off x="898295" y="603589"/>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13" name="TextBox 12"/>
          <p:cNvSpPr txBox="1"/>
          <p:nvPr/>
        </p:nvSpPr>
        <p:spPr bwMode="gray">
          <a:xfrm>
            <a:off x="9705137" y="2613787"/>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74801" y="980517"/>
            <a:ext cx="8460983" cy="2705034"/>
          </a:xfrm>
        </p:spPr>
        <p:txBody>
          <a:bodyPr anchor="ct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86515"/>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14393"/>
            <a:ext cx="8825659" cy="1012664"/>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225DA660-90E8-429A-AB09-97E7EB58FED2}" type="datetimeFigureOut">
              <a:rPr lang="en-GB" smtClean="0"/>
              <a:t>13/09/2023</a:t>
            </a:fld>
            <a:endParaRPr lang="en-GB"/>
          </a:p>
        </p:txBody>
      </p:sp>
      <p:sp>
        <p:nvSpPr>
          <p:cNvPr id="5" name="Footer Placeholder 4"/>
          <p:cNvSpPr>
            <a:spLocks noGrp="1"/>
          </p:cNvSpPr>
          <p:nvPr>
            <p:ph type="ftr" sz="quarter" idx="11"/>
          </p:nvPr>
        </p:nvSpPr>
        <p:spPr/>
        <p:txBody>
          <a:bodyPr/>
          <a:lstStyle/>
          <a:p>
            <a:endParaRPr lang="en-GB"/>
          </a:p>
        </p:txBody>
      </p:sp>
      <p:sp>
        <p:nvSpPr>
          <p:cNvPr id="24" name="Rectangle 23"/>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D3FD432-815A-4D78-A70F-4193FCEDE831}" type="slidenum">
              <a:rPr lang="en-GB" smtClean="0"/>
              <a:t>‹#›</a:t>
            </a:fld>
            <a:endParaRPr lang="en-GB"/>
          </a:p>
        </p:txBody>
      </p:sp>
    </p:spTree>
    <p:extLst>
      <p:ext uri="{BB962C8B-B14F-4D97-AF65-F5344CB8AC3E}">
        <p14:creationId xmlns:p14="http://schemas.microsoft.com/office/powerpoint/2010/main" val="6452478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0" name="Rectangle 9"/>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2404477"/>
            <a:ext cx="8825659" cy="178870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38587" y="5024967"/>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25DA660-90E8-429A-AB09-97E7EB58FED2}" type="datetimeFigureOut">
              <a:rPr lang="en-GB" smtClean="0"/>
              <a:t>13/09/2023</a:t>
            </a:fld>
            <a:endParaRPr lang="en-GB"/>
          </a:p>
        </p:txBody>
      </p:sp>
      <p:sp>
        <p:nvSpPr>
          <p:cNvPr id="5" name="Footer Placeholder 4"/>
          <p:cNvSpPr>
            <a:spLocks noGrp="1"/>
          </p:cNvSpPr>
          <p:nvPr>
            <p:ph type="ftr" sz="quarter" idx="11"/>
          </p:nvPr>
        </p:nvSpPr>
        <p:spPr/>
        <p:txBody>
          <a:bodyPr/>
          <a:lstStyle/>
          <a:p>
            <a:endParaRPr lang="en-GB"/>
          </a:p>
        </p:txBody>
      </p:sp>
      <p:sp>
        <p:nvSpPr>
          <p:cNvPr id="12" name="Rectangle 11"/>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D3FD432-815A-4D78-A70F-4193FCEDE831}" type="slidenum">
              <a:rPr lang="en-GB" smtClean="0"/>
              <a:t>‹#›</a:t>
            </a:fld>
            <a:endParaRPr lang="en-GB"/>
          </a:p>
        </p:txBody>
      </p:sp>
    </p:spTree>
    <p:extLst>
      <p:ext uri="{BB962C8B-B14F-4D97-AF65-F5344CB8AC3E}">
        <p14:creationId xmlns:p14="http://schemas.microsoft.com/office/powerpoint/2010/main" val="6126963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7"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109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4" y="3187261"/>
            <a:ext cx="3129168" cy="28397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10999"/>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87261"/>
            <a:ext cx="3145380" cy="28397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6701" y="2603500"/>
            <a:ext cx="3157448"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6700" y="3187261"/>
            <a:ext cx="3161029" cy="283979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22" name="Straight Connector 21"/>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225DA660-90E8-429A-AB09-97E7EB58FED2}" type="datetimeFigureOut">
              <a:rPr lang="en-GB" smtClean="0"/>
              <a:t>13/09/2023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D3FD432-815A-4D78-A70F-4193FCEDE831}" type="slidenum">
              <a:rPr lang="en-GB" smtClean="0"/>
              <a:t>‹#›</a:t>
            </a:fld>
            <a:endParaRPr lang="en-GB"/>
          </a:p>
        </p:txBody>
      </p:sp>
    </p:spTree>
    <p:extLst>
      <p:ext uri="{BB962C8B-B14F-4D97-AF65-F5344CB8AC3E}">
        <p14:creationId xmlns:p14="http://schemas.microsoft.com/office/powerpoint/2010/main" val="23271932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20744" cy="576263"/>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1334552" y="2611246"/>
            <a:ext cx="2691242" cy="1583764"/>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3" y="5109107"/>
            <a:ext cx="3020745"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5"/>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4748463" y="2642840"/>
            <a:ext cx="2691242" cy="155217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68865" y="5109107"/>
            <a:ext cx="3050438" cy="92140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3434" y="4532845"/>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8163031" y="2618992"/>
            <a:ext cx="2691242" cy="1576018"/>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3434" y="5109107"/>
            <a:ext cx="3054127" cy="89634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21" name="Straight Connector 20"/>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225DA660-90E8-429A-AB09-97E7EB58FED2}" type="datetimeFigureOut">
              <a:rPr lang="en-GB" smtClean="0"/>
              <a:t>13/09/2023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D3FD432-815A-4D78-A70F-4193FCEDE831}" type="slidenum">
              <a:rPr lang="en-GB" smtClean="0"/>
              <a:t>‹#›</a:t>
            </a:fld>
            <a:endParaRPr lang="en-GB"/>
          </a:p>
        </p:txBody>
      </p:sp>
    </p:spTree>
    <p:extLst>
      <p:ext uri="{BB962C8B-B14F-4D97-AF65-F5344CB8AC3E}">
        <p14:creationId xmlns:p14="http://schemas.microsoft.com/office/powerpoint/2010/main" val="4177601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5DA660-90E8-429A-AB09-97E7EB58FED2}" type="datetimeFigureOut">
              <a:rPr lang="en-GB" smtClean="0"/>
              <a:t>13/09/2023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D3FD432-815A-4D78-A70F-4193FCEDE831}" type="slidenum">
              <a:rPr lang="en-GB" smtClean="0"/>
              <a:t>‹#›</a:t>
            </a:fld>
            <a:endParaRPr lang="en-GB"/>
          </a:p>
        </p:txBody>
      </p:sp>
    </p:spTree>
    <p:extLst>
      <p:ext uri="{BB962C8B-B14F-4D97-AF65-F5344CB8AC3E}">
        <p14:creationId xmlns:p14="http://schemas.microsoft.com/office/powerpoint/2010/main" val="27072496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Rectangle 12"/>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97430"/>
            <a:ext cx="1409965" cy="4729626"/>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97429"/>
            <a:ext cx="6247546" cy="472962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5DA660-90E8-429A-AB09-97E7EB58FED2}" type="datetimeFigureOut">
              <a:rPr lang="en-GB" smtClean="0"/>
              <a:t>13/09/2023</a:t>
            </a:fld>
            <a:endParaRPr lang="en-GB"/>
          </a:p>
        </p:txBody>
      </p:sp>
      <p:sp>
        <p:nvSpPr>
          <p:cNvPr id="5" name="Footer Placeholder 4"/>
          <p:cNvSpPr>
            <a:spLocks noGrp="1"/>
          </p:cNvSpPr>
          <p:nvPr>
            <p:ph type="ftr" sz="quarter" idx="11"/>
          </p:nvPr>
        </p:nvSpPr>
        <p:spPr/>
        <p:txBody>
          <a:bodyPr/>
          <a:lstStyle/>
          <a:p>
            <a:endParaRPr lang="en-GB"/>
          </a:p>
        </p:txBody>
      </p:sp>
      <p:sp>
        <p:nvSpPr>
          <p:cNvPr id="18" name="Rectangle 17"/>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D3FD432-815A-4D78-A70F-4193FCEDE831}" type="slidenum">
              <a:rPr lang="en-GB" smtClean="0"/>
              <a:t>‹#›</a:t>
            </a:fld>
            <a:endParaRPr lang="en-GB"/>
          </a:p>
        </p:txBody>
      </p:sp>
    </p:spTree>
    <p:extLst>
      <p:ext uri="{BB962C8B-B14F-4D97-AF65-F5344CB8AC3E}">
        <p14:creationId xmlns:p14="http://schemas.microsoft.com/office/powerpoint/2010/main" val="5079323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5DA660-90E8-429A-AB09-97E7EB58FED2}" type="datetimeFigureOut">
              <a:rPr lang="en-GB" smtClean="0"/>
              <a:t>13/09/2023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D3FD432-815A-4D78-A70F-4193FCEDE831}" type="slidenum">
              <a:rPr lang="en-GB" smtClean="0"/>
              <a:t>‹#›</a:t>
            </a:fld>
            <a:endParaRPr lang="en-GB"/>
          </a:p>
        </p:txBody>
      </p:sp>
    </p:spTree>
    <p:extLst>
      <p:ext uri="{BB962C8B-B14F-4D97-AF65-F5344CB8AC3E}">
        <p14:creationId xmlns:p14="http://schemas.microsoft.com/office/powerpoint/2010/main" val="14055622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4"/>
            <a:ext cx="4351023" cy="2283823"/>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25DA660-90E8-429A-AB09-97E7EB58FED2}" type="datetimeFigureOut">
              <a:rPr lang="en-GB" smtClean="0"/>
              <a:t>13/09/2023</a:t>
            </a:fld>
            <a:endParaRPr lang="en-GB"/>
          </a:p>
        </p:txBody>
      </p:sp>
      <p:sp>
        <p:nvSpPr>
          <p:cNvPr id="5" name="Footer Placeholder 4"/>
          <p:cNvSpPr>
            <a:spLocks noGrp="1"/>
          </p:cNvSpPr>
          <p:nvPr>
            <p:ph type="ftr" sz="quarter" idx="11"/>
          </p:nvPr>
        </p:nvSpPr>
        <p:spPr/>
        <p:txBody>
          <a:bodyPr/>
          <a:lstStyle/>
          <a:p>
            <a:endParaRPr lang="en-GB"/>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D3FD432-815A-4D78-A70F-4193FCEDE831}" type="slidenum">
              <a:rPr lang="en-GB" smtClean="0"/>
              <a:t>‹#›</a:t>
            </a:fld>
            <a:endParaRPr lang="en-GB"/>
          </a:p>
        </p:txBody>
      </p:sp>
    </p:spTree>
    <p:extLst>
      <p:ext uri="{BB962C8B-B14F-4D97-AF65-F5344CB8AC3E}">
        <p14:creationId xmlns:p14="http://schemas.microsoft.com/office/powerpoint/2010/main" val="1085217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1368" y="2603500"/>
            <a:ext cx="4828744"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1" y="2603500"/>
            <a:ext cx="4825159" cy="3377705"/>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25DA660-90E8-429A-AB09-97E7EB58FED2}" type="datetimeFigureOut">
              <a:rPr lang="en-GB" smtClean="0"/>
              <a:t>13/09/2023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D3FD432-815A-4D78-A70F-4193FCEDE831}" type="slidenum">
              <a:rPr lang="en-GB" smtClean="0"/>
              <a:t>‹#›</a:t>
            </a:fld>
            <a:endParaRPr lang="en-GB"/>
          </a:p>
        </p:txBody>
      </p:sp>
    </p:spTree>
    <p:extLst>
      <p:ext uri="{BB962C8B-B14F-4D97-AF65-F5344CB8AC3E}">
        <p14:creationId xmlns:p14="http://schemas.microsoft.com/office/powerpoint/2010/main" val="33863146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36063"/>
            <a:ext cx="48251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212326"/>
            <a:ext cx="4825158" cy="280747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1" y="2603499"/>
            <a:ext cx="4825160" cy="608825"/>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212327"/>
            <a:ext cx="4825159" cy="280747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25DA660-90E8-429A-AB09-97E7EB58FED2}" type="datetimeFigureOut">
              <a:rPr lang="en-GB" smtClean="0"/>
              <a:t>13/09/2023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D3FD432-815A-4D78-A70F-4193FCEDE831}" type="slidenum">
              <a:rPr lang="en-GB" smtClean="0"/>
              <a:t>‹#›</a:t>
            </a:fld>
            <a:endParaRPr lang="en-GB"/>
          </a:p>
        </p:txBody>
      </p:sp>
    </p:spTree>
    <p:extLst>
      <p:ext uri="{BB962C8B-B14F-4D97-AF65-F5344CB8AC3E}">
        <p14:creationId xmlns:p14="http://schemas.microsoft.com/office/powerpoint/2010/main" val="17613905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25DA660-90E8-429A-AB09-97E7EB58FED2}" type="datetimeFigureOut">
              <a:rPr lang="en-GB" smtClean="0"/>
              <a:t>13/09/2023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D3FD432-815A-4D78-A70F-4193FCEDE831}" type="slidenum">
              <a:rPr lang="en-GB" smtClean="0"/>
              <a:t>‹#›</a:t>
            </a:fld>
            <a:endParaRPr lang="en-GB"/>
          </a:p>
        </p:txBody>
      </p:sp>
    </p:spTree>
    <p:extLst>
      <p:ext uri="{BB962C8B-B14F-4D97-AF65-F5344CB8AC3E}">
        <p14:creationId xmlns:p14="http://schemas.microsoft.com/office/powerpoint/2010/main" val="4221776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5DA660-90E8-429A-AB09-97E7EB58FED2}" type="datetimeFigureOut">
              <a:rPr lang="en-GB" smtClean="0"/>
              <a:t>13/09/2023</a:t>
            </a:fld>
            <a:endParaRPr lang="en-GB"/>
          </a:p>
        </p:txBody>
      </p:sp>
      <p:sp>
        <p:nvSpPr>
          <p:cNvPr id="3" name="Footer Placeholder 2"/>
          <p:cNvSpPr>
            <a:spLocks noGrp="1"/>
          </p:cNvSpPr>
          <p:nvPr>
            <p:ph type="ftr" sz="quarter" idx="11"/>
          </p:nvPr>
        </p:nvSpPr>
        <p:spPr/>
        <p:txBody>
          <a:bodyPr/>
          <a:lstStyle/>
          <a:p>
            <a:endParaRPr lang="en-GB"/>
          </a:p>
        </p:txBody>
      </p:sp>
      <p:sp>
        <p:nvSpPr>
          <p:cNvPr id="6" name="Rectangle 5"/>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BD3FD432-815A-4D78-A70F-4193FCEDE831}" type="slidenum">
              <a:rPr lang="en-GB" smtClean="0"/>
              <a:t>‹#›</a:t>
            </a:fld>
            <a:endParaRPr lang="en-GB"/>
          </a:p>
        </p:txBody>
      </p:sp>
    </p:spTree>
    <p:extLst>
      <p:ext uri="{BB962C8B-B14F-4D97-AF65-F5344CB8AC3E}">
        <p14:creationId xmlns:p14="http://schemas.microsoft.com/office/powerpoint/2010/main" val="33872945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1" name="Group 10"/>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5" y="3129280"/>
            <a:ext cx="2793158" cy="289559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25DA660-90E8-429A-AB09-97E7EB58FED2}" type="datetimeFigureOut">
              <a:rPr lang="en-GB" smtClean="0"/>
              <a:t>13/09/2023</a:t>
            </a:fld>
            <a:endParaRPr lang="en-GB"/>
          </a:p>
        </p:txBody>
      </p:sp>
      <p:sp>
        <p:nvSpPr>
          <p:cNvPr id="6" name="Footer Placeholder 5"/>
          <p:cNvSpPr>
            <a:spLocks noGrp="1"/>
          </p:cNvSpPr>
          <p:nvPr>
            <p:ph type="ftr" sz="quarter" idx="11"/>
          </p:nvPr>
        </p:nvSpPr>
        <p:spPr/>
        <p:txBody>
          <a:bodyPr/>
          <a:lstStyle/>
          <a:p>
            <a:endParaRPr lang="en-GB"/>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BD3FD432-815A-4D78-A70F-4193FCEDE831}" type="slidenum">
              <a:rPr lang="en-GB" smtClean="0"/>
              <a:t>‹#›</a:t>
            </a:fld>
            <a:endParaRPr lang="en-GB"/>
          </a:p>
        </p:txBody>
      </p:sp>
    </p:spTree>
    <p:extLst>
      <p:ext uri="{BB962C8B-B14F-4D97-AF65-F5344CB8AC3E}">
        <p14:creationId xmlns:p14="http://schemas.microsoft.com/office/powerpoint/2010/main" val="2788964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8" name="Rectangle 7"/>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59" cy="173566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2" y="1143000"/>
            <a:ext cx="3227192"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25DA660-90E8-429A-AB09-97E7EB58FED2}" type="datetimeFigureOut">
              <a:rPr lang="en-GB" smtClean="0"/>
              <a:t>13/09/2023</a:t>
            </a:fld>
            <a:endParaRPr lang="en-GB"/>
          </a:p>
        </p:txBody>
      </p:sp>
      <p:sp>
        <p:nvSpPr>
          <p:cNvPr id="6" name="Footer Placeholder 5"/>
          <p:cNvSpPr>
            <a:spLocks noGrp="1"/>
          </p:cNvSpPr>
          <p:nvPr>
            <p:ph type="ftr" sz="quarter" idx="11"/>
          </p:nvPr>
        </p:nvSpPr>
        <p:spPr/>
        <p:txBody>
          <a:bodyPr/>
          <a:lstStyle/>
          <a:p>
            <a:endParaRPr lang="en-GB"/>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BD3FD432-815A-4D78-A70F-4193FCEDE831}" type="slidenum">
              <a:rPr lang="en-GB" smtClean="0"/>
              <a:t>‹#›</a:t>
            </a:fld>
            <a:endParaRPr lang="en-GB"/>
          </a:p>
        </p:txBody>
      </p:sp>
    </p:spTree>
    <p:extLst>
      <p:ext uri="{BB962C8B-B14F-4D97-AF65-F5344CB8AC3E}">
        <p14:creationId xmlns:p14="http://schemas.microsoft.com/office/powerpoint/2010/main" val="4281783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5" name="Rectangle 14"/>
            <p:cNvSpPr/>
            <p:nvPr/>
          </p:nvSpPr>
          <p:spPr>
            <a:xfrm>
              <a:off x="0" y="0"/>
              <a:ext cx="12192000" cy="6858000"/>
            </a:xfrm>
            <a:prstGeom prst="rect">
              <a:avLst/>
            </a:prstGeom>
            <a:blipFill>
              <a:blip r:embed="rId19">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Oval 4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9" name="Oval 3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8" name="Oval 3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9" name="Oval 48"/>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47920"/>
            <a:ext cx="8761413" cy="72848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561110" y="6391839"/>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GB"/>
          </a:p>
        </p:txBody>
      </p:sp>
      <p:sp>
        <p:nvSpPr>
          <p:cNvPr id="4" name="Date Placeholder 3"/>
          <p:cNvSpPr>
            <a:spLocks noGrp="1"/>
          </p:cNvSpPr>
          <p:nvPr>
            <p:ph type="dt" sz="half" idx="2"/>
          </p:nvPr>
        </p:nvSpPr>
        <p:spPr>
          <a:xfrm>
            <a:off x="10650938" y="6394407"/>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25DA660-90E8-429A-AB09-97E7EB58FED2}" type="datetimeFigureOut">
              <a:rPr lang="en-GB" smtClean="0"/>
              <a:t>13/09/2023</a:t>
            </a:fld>
            <a:endParaRPr lang="en-GB"/>
          </a:p>
        </p:txBody>
      </p:sp>
      <p:sp>
        <p:nvSpPr>
          <p:cNvPr id="20" name="Rectangle 19"/>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BD3FD432-815A-4D78-A70F-4193FCEDE831}" type="slidenum">
              <a:rPr lang="en-GB" smtClean="0"/>
              <a:t>‹#›</a:t>
            </a:fld>
            <a:endParaRPr lang="en-GB"/>
          </a:p>
        </p:txBody>
      </p:sp>
    </p:spTree>
    <p:extLst>
      <p:ext uri="{BB962C8B-B14F-4D97-AF65-F5344CB8AC3E}">
        <p14:creationId xmlns:p14="http://schemas.microsoft.com/office/powerpoint/2010/main" val="626769451"/>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 id="2147483786" r:id="rId12"/>
    <p:sldLayoutId id="2147483787" r:id="rId13"/>
    <p:sldLayoutId id="2147483788" r:id="rId14"/>
    <p:sldLayoutId id="2147483789" r:id="rId15"/>
    <p:sldLayoutId id="2147483790" r:id="rId16"/>
    <p:sldLayoutId id="2147483791"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cathedral.lancs.sch.uk/"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mailto:c.beveridge@cathedral.lancs.sch.uk"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97313" y="1251640"/>
            <a:ext cx="9144000" cy="2387600"/>
          </a:xfrm>
        </p:spPr>
        <p:txBody>
          <a:bodyPr/>
          <a:lstStyle/>
          <a:p>
            <a:r>
              <a:rPr lang="en-GB" dirty="0">
                <a:solidFill>
                  <a:schemeClr val="bg1"/>
                </a:solidFill>
              </a:rPr>
              <a:t>YEAR  FOUR</a:t>
            </a:r>
            <a:r>
              <a:rPr lang="en-GB" dirty="0">
                <a:solidFill>
                  <a:srgbClr val="0070C0"/>
                </a:solidFill>
              </a:rPr>
              <a:t> </a:t>
            </a:r>
            <a:br>
              <a:rPr lang="en-GB" dirty="0"/>
            </a:br>
            <a:r>
              <a:rPr lang="en-GB" dirty="0"/>
              <a:t>INFORMATION </a:t>
            </a:r>
            <a:br>
              <a:rPr lang="en-GB" dirty="0"/>
            </a:br>
            <a:r>
              <a:rPr lang="en-GB" dirty="0"/>
              <a:t>EVENING FOR PARENTS</a:t>
            </a:r>
          </a:p>
        </p:txBody>
      </p:sp>
      <p:sp>
        <p:nvSpPr>
          <p:cNvPr id="3" name="Subtitle 2"/>
          <p:cNvSpPr>
            <a:spLocks noGrp="1"/>
          </p:cNvSpPr>
          <p:nvPr>
            <p:ph type="subTitle" idx="1"/>
          </p:nvPr>
        </p:nvSpPr>
        <p:spPr>
          <a:xfrm>
            <a:off x="797313" y="4112019"/>
            <a:ext cx="10129024" cy="1655762"/>
          </a:xfrm>
        </p:spPr>
        <p:txBody>
          <a:bodyPr>
            <a:noAutofit/>
          </a:bodyPr>
          <a:lstStyle/>
          <a:p>
            <a:r>
              <a:rPr lang="en-GB" sz="2800" b="1" dirty="0"/>
              <a:t>SEPTEMBER 2023</a:t>
            </a:r>
          </a:p>
          <a:p>
            <a:endParaRPr lang="en-GB" sz="2800" b="1" dirty="0"/>
          </a:p>
          <a:p>
            <a:r>
              <a:rPr lang="en-GB" sz="2800" b="1" dirty="0"/>
              <a:t>Unlocking potential together in Faith and love</a:t>
            </a:r>
          </a:p>
        </p:txBody>
      </p:sp>
      <p:pic>
        <p:nvPicPr>
          <p:cNvPr id="6" name="Picture 5">
            <a:extLst>
              <a:ext uri="{FF2B5EF4-FFF2-40B4-BE49-F238E27FC236}">
                <a16:creationId xmlns:a16="http://schemas.microsoft.com/office/drawing/2014/main" id="{6DB997FE-2E9C-41FC-80F2-8BD40E3BF4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6346" y="625584"/>
            <a:ext cx="2544477" cy="2120397"/>
          </a:xfrm>
          <a:prstGeom prst="rect">
            <a:avLst/>
          </a:prstGeom>
        </p:spPr>
      </p:pic>
    </p:spTree>
    <p:extLst>
      <p:ext uri="{BB962C8B-B14F-4D97-AF65-F5344CB8AC3E}">
        <p14:creationId xmlns:p14="http://schemas.microsoft.com/office/powerpoint/2010/main" val="40307580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TOPICS</a:t>
            </a:r>
          </a:p>
        </p:txBody>
      </p:sp>
      <p:sp>
        <p:nvSpPr>
          <p:cNvPr id="3" name="Content Placeholder 2"/>
          <p:cNvSpPr>
            <a:spLocks noGrp="1"/>
          </p:cNvSpPr>
          <p:nvPr>
            <p:ph idx="1"/>
          </p:nvPr>
        </p:nvSpPr>
        <p:spPr>
          <a:xfrm>
            <a:off x="1154954" y="2940851"/>
            <a:ext cx="9587027" cy="2483405"/>
          </a:xfrm>
        </p:spPr>
        <p:txBody>
          <a:bodyPr>
            <a:normAutofit/>
          </a:bodyPr>
          <a:lstStyle/>
          <a:p>
            <a:pPr marL="0" indent="0">
              <a:buNone/>
            </a:pPr>
            <a:r>
              <a:rPr lang="en-GB" sz="4000" b="1" dirty="0"/>
              <a:t>Autumn </a:t>
            </a:r>
            <a:r>
              <a:rPr lang="en-GB" sz="4000" dirty="0"/>
              <a:t>– ‘</a:t>
            </a:r>
            <a:r>
              <a:rPr lang="en-GB" sz="4000" dirty="0">
                <a:solidFill>
                  <a:schemeClr val="tx1"/>
                </a:solidFill>
              </a:rPr>
              <a:t>A Fresh Start’</a:t>
            </a:r>
          </a:p>
          <a:p>
            <a:pPr marL="0" indent="0">
              <a:buNone/>
            </a:pPr>
            <a:r>
              <a:rPr lang="en-GB" sz="4000" b="1" dirty="0"/>
              <a:t>Spring </a:t>
            </a:r>
            <a:r>
              <a:rPr lang="en-GB" sz="4000" dirty="0"/>
              <a:t>– ‘Sparks Might Fly’</a:t>
            </a:r>
          </a:p>
          <a:p>
            <a:pPr marL="0" indent="0">
              <a:buNone/>
            </a:pPr>
            <a:r>
              <a:rPr lang="en-GB" sz="4000" b="1" dirty="0"/>
              <a:t>Summer  </a:t>
            </a:r>
            <a:r>
              <a:rPr lang="en-GB" sz="4000" dirty="0"/>
              <a:t>– ‘Water, water everywhere’</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1591" y="299908"/>
            <a:ext cx="595123" cy="779817"/>
          </a:xfrm>
          <a:prstGeom prst="rect">
            <a:avLst/>
          </a:prstGeom>
        </p:spPr>
      </p:pic>
    </p:spTree>
    <p:extLst>
      <p:ext uri="{BB962C8B-B14F-4D97-AF65-F5344CB8AC3E}">
        <p14:creationId xmlns:p14="http://schemas.microsoft.com/office/powerpoint/2010/main" val="15572744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PE</a:t>
            </a:r>
          </a:p>
        </p:txBody>
      </p:sp>
      <p:sp>
        <p:nvSpPr>
          <p:cNvPr id="3" name="Content Placeholder 2"/>
          <p:cNvSpPr>
            <a:spLocks noGrp="1"/>
          </p:cNvSpPr>
          <p:nvPr>
            <p:ph idx="1"/>
          </p:nvPr>
        </p:nvSpPr>
        <p:spPr>
          <a:xfrm>
            <a:off x="635620" y="2603500"/>
            <a:ext cx="10950497" cy="4020324"/>
          </a:xfrm>
        </p:spPr>
        <p:txBody>
          <a:bodyPr>
            <a:normAutofit/>
          </a:bodyPr>
          <a:lstStyle/>
          <a:p>
            <a:r>
              <a:rPr lang="en-GB" sz="2400" dirty="0">
                <a:solidFill>
                  <a:schemeClr val="tx1"/>
                </a:solidFill>
              </a:rPr>
              <a:t>Mondays and Wednesdays. </a:t>
            </a:r>
          </a:p>
          <a:p>
            <a:r>
              <a:rPr lang="en-GB" sz="2400" dirty="0">
                <a:solidFill>
                  <a:schemeClr val="tx1"/>
                </a:solidFill>
              </a:rPr>
              <a:t>PE kit is needed for every lesson. </a:t>
            </a:r>
          </a:p>
          <a:p>
            <a:r>
              <a:rPr lang="en-GB" sz="2400" dirty="0"/>
              <a:t>Earrings need to be taken out for PE or left at home that day.</a:t>
            </a:r>
          </a:p>
          <a:p>
            <a:r>
              <a:rPr lang="en-GB" sz="2400" dirty="0"/>
              <a:t>HAIR – hair that is shoulder length or longer should always be tied up.</a:t>
            </a:r>
          </a:p>
          <a:p>
            <a:r>
              <a:rPr lang="en-GB" sz="2400" dirty="0"/>
              <a:t>INHALERS – if your child needs an inhaler, please ensure they have a labelled, in-date inhaler in school at all times.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1591" y="299908"/>
            <a:ext cx="595123" cy="779817"/>
          </a:xfrm>
          <a:prstGeom prst="rect">
            <a:avLst/>
          </a:prstGeom>
        </p:spPr>
      </p:pic>
    </p:spTree>
    <p:extLst>
      <p:ext uri="{BB962C8B-B14F-4D97-AF65-F5344CB8AC3E}">
        <p14:creationId xmlns:p14="http://schemas.microsoft.com/office/powerpoint/2010/main" val="13788843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ENRICHMENT</a:t>
            </a:r>
          </a:p>
        </p:txBody>
      </p:sp>
      <p:sp>
        <p:nvSpPr>
          <p:cNvPr id="3" name="Content Placeholder 2"/>
          <p:cNvSpPr>
            <a:spLocks noGrp="1"/>
          </p:cNvSpPr>
          <p:nvPr>
            <p:ph idx="1"/>
          </p:nvPr>
        </p:nvSpPr>
        <p:spPr>
          <a:xfrm>
            <a:off x="318613" y="2413930"/>
            <a:ext cx="11624343" cy="3416300"/>
          </a:xfrm>
        </p:spPr>
        <p:txBody>
          <a:bodyPr>
            <a:noAutofit/>
          </a:bodyPr>
          <a:lstStyle/>
          <a:p>
            <a:pPr marL="0" indent="0">
              <a:buNone/>
            </a:pPr>
            <a:r>
              <a:rPr lang="en-GB" sz="2800" dirty="0"/>
              <a:t>This year we are planning the following enrichment activities:</a:t>
            </a:r>
          </a:p>
          <a:p>
            <a:r>
              <a:rPr lang="en-GB" sz="2800" dirty="0">
                <a:solidFill>
                  <a:schemeClr val="tx1"/>
                </a:solidFill>
              </a:rPr>
              <a:t>Autumn term visit to </a:t>
            </a:r>
            <a:r>
              <a:rPr lang="en-GB" sz="2800" b="1" dirty="0">
                <a:solidFill>
                  <a:schemeClr val="tx1"/>
                </a:solidFill>
              </a:rPr>
              <a:t>Lancaster Roman Museum and the Bath-House</a:t>
            </a:r>
            <a:r>
              <a:rPr lang="en-GB" sz="2800" dirty="0">
                <a:solidFill>
                  <a:schemeClr val="tx1"/>
                </a:solidFill>
              </a:rPr>
              <a:t>(no cost) and </a:t>
            </a:r>
            <a:r>
              <a:rPr lang="en-GB" sz="2800" b="1" dirty="0">
                <a:solidFill>
                  <a:schemeClr val="tx1"/>
                </a:solidFill>
              </a:rPr>
              <a:t>Leighton Hall Estate </a:t>
            </a:r>
            <a:r>
              <a:rPr lang="en-GB" sz="2800" dirty="0">
                <a:solidFill>
                  <a:schemeClr val="tx1"/>
                </a:solidFill>
              </a:rPr>
              <a:t>(see separate letter)</a:t>
            </a:r>
          </a:p>
          <a:p>
            <a:r>
              <a:rPr lang="en-GB" sz="2800" dirty="0">
                <a:solidFill>
                  <a:schemeClr val="tx1"/>
                </a:solidFill>
              </a:rPr>
              <a:t>Autumn term </a:t>
            </a:r>
            <a:r>
              <a:rPr lang="en-GB" sz="2800" b="1" dirty="0">
                <a:solidFill>
                  <a:schemeClr val="tx1"/>
                </a:solidFill>
              </a:rPr>
              <a:t>Anglo-Saxon visitor </a:t>
            </a:r>
            <a:r>
              <a:rPr lang="en-GB" sz="2800" dirty="0">
                <a:solidFill>
                  <a:schemeClr val="tx1"/>
                </a:solidFill>
              </a:rPr>
              <a:t>(cost to be confirmed)</a:t>
            </a:r>
          </a:p>
          <a:p>
            <a:r>
              <a:rPr lang="en-GB" sz="2800" dirty="0">
                <a:solidFill>
                  <a:schemeClr val="tx1"/>
                </a:solidFill>
              </a:rPr>
              <a:t>Spring term visit to </a:t>
            </a:r>
            <a:r>
              <a:rPr lang="en-GB" sz="2800" b="1" dirty="0">
                <a:solidFill>
                  <a:schemeClr val="tx1"/>
                </a:solidFill>
              </a:rPr>
              <a:t>Lancaster Maritime Museum </a:t>
            </a:r>
            <a:r>
              <a:rPr lang="en-GB" sz="2800" dirty="0">
                <a:solidFill>
                  <a:schemeClr val="tx1"/>
                </a:solidFill>
              </a:rPr>
              <a:t>(no cost)</a:t>
            </a:r>
          </a:p>
          <a:p>
            <a:r>
              <a:rPr lang="en-GB" sz="2800" dirty="0">
                <a:solidFill>
                  <a:schemeClr val="tx1"/>
                </a:solidFill>
              </a:rPr>
              <a:t>Summer term residential visit to </a:t>
            </a:r>
            <a:r>
              <a:rPr lang="en-GB" sz="2800" b="1" dirty="0" err="1">
                <a:solidFill>
                  <a:schemeClr val="tx1"/>
                </a:solidFill>
              </a:rPr>
              <a:t>Castlerigg</a:t>
            </a:r>
            <a:r>
              <a:rPr lang="en-GB" sz="2800" b="1" dirty="0">
                <a:solidFill>
                  <a:schemeClr val="tx1"/>
                </a:solidFill>
              </a:rPr>
              <a:t> Manor</a:t>
            </a:r>
            <a:r>
              <a:rPr lang="en-GB" sz="2800" dirty="0">
                <a:solidFill>
                  <a:schemeClr val="tx1"/>
                </a:solidFill>
              </a:rPr>
              <a:t> (see separate letter)</a:t>
            </a:r>
          </a:p>
          <a:p>
            <a:r>
              <a:rPr lang="en-GB" sz="2800" dirty="0">
                <a:solidFill>
                  <a:schemeClr val="tx1"/>
                </a:solidFill>
              </a:rPr>
              <a:t>Summer term visit to </a:t>
            </a:r>
            <a:r>
              <a:rPr lang="en-GB" sz="2800" b="1" dirty="0">
                <a:solidFill>
                  <a:schemeClr val="tx1"/>
                </a:solidFill>
              </a:rPr>
              <a:t>Morecambe </a:t>
            </a:r>
            <a:r>
              <a:rPr lang="en-GB" sz="2800" dirty="0">
                <a:solidFill>
                  <a:schemeClr val="tx1"/>
                </a:solidFill>
              </a:rPr>
              <a:t>(PTA subsidised cost)</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1591" y="299908"/>
            <a:ext cx="595123" cy="779817"/>
          </a:xfrm>
          <a:prstGeom prst="rect">
            <a:avLst/>
          </a:prstGeom>
        </p:spPr>
      </p:pic>
    </p:spTree>
    <p:extLst>
      <p:ext uri="{BB962C8B-B14F-4D97-AF65-F5344CB8AC3E}">
        <p14:creationId xmlns:p14="http://schemas.microsoft.com/office/powerpoint/2010/main" val="15255369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8725" y="622033"/>
            <a:ext cx="8761413" cy="728480"/>
          </a:xfrm>
        </p:spPr>
        <p:txBody>
          <a:bodyPr/>
          <a:lstStyle/>
          <a:p>
            <a:r>
              <a:rPr lang="en-GB" dirty="0"/>
              <a:t>REWARDS AND CONSEQUENCES</a:t>
            </a:r>
          </a:p>
        </p:txBody>
      </p:sp>
      <p:sp>
        <p:nvSpPr>
          <p:cNvPr id="3" name="Content Placeholder 2"/>
          <p:cNvSpPr>
            <a:spLocks noGrp="1"/>
          </p:cNvSpPr>
          <p:nvPr>
            <p:ph sz="half" idx="1"/>
          </p:nvPr>
        </p:nvSpPr>
        <p:spPr>
          <a:xfrm>
            <a:off x="225817" y="2331309"/>
            <a:ext cx="2272056" cy="3416301"/>
          </a:xfrm>
        </p:spPr>
        <p:txBody>
          <a:bodyPr>
            <a:normAutofit/>
          </a:bodyPr>
          <a:lstStyle/>
          <a:p>
            <a:r>
              <a:rPr lang="en-GB" dirty="0"/>
              <a:t>WHOLE SCHOOL – weekly certificate, Keys to Success</a:t>
            </a:r>
          </a:p>
          <a:p>
            <a:r>
              <a:rPr lang="en-GB" dirty="0"/>
              <a:t>CLASS BASED – stars</a:t>
            </a:r>
          </a:p>
          <a:p>
            <a:r>
              <a:rPr lang="en-GB" dirty="0"/>
              <a:t>INDIVIDUAL – achievement and behaviour points</a:t>
            </a: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1591" y="299908"/>
            <a:ext cx="595123" cy="779817"/>
          </a:xfrm>
          <a:prstGeom prst="rect">
            <a:avLst/>
          </a:prstGeom>
        </p:spPr>
      </p:pic>
      <p:pic>
        <p:nvPicPr>
          <p:cNvPr id="4" name="Picture 3">
            <a:extLst>
              <a:ext uri="{FF2B5EF4-FFF2-40B4-BE49-F238E27FC236}">
                <a16:creationId xmlns:a16="http://schemas.microsoft.com/office/drawing/2014/main" id="{A823B629-4AE1-4D24-A7F6-EDA5E075859B}"/>
              </a:ext>
            </a:extLst>
          </p:cNvPr>
          <p:cNvPicPr>
            <a:picLocks noChangeAspect="1"/>
          </p:cNvPicPr>
          <p:nvPr/>
        </p:nvPicPr>
        <p:blipFill>
          <a:blip r:embed="rId3"/>
          <a:stretch>
            <a:fillRect/>
          </a:stretch>
        </p:blipFill>
        <p:spPr>
          <a:xfrm>
            <a:off x="2707690" y="1621300"/>
            <a:ext cx="8620217" cy="5138836"/>
          </a:xfrm>
          <a:prstGeom prst="rect">
            <a:avLst/>
          </a:prstGeom>
        </p:spPr>
      </p:pic>
    </p:spTree>
    <p:extLst>
      <p:ext uri="{BB962C8B-B14F-4D97-AF65-F5344CB8AC3E}">
        <p14:creationId xmlns:p14="http://schemas.microsoft.com/office/powerpoint/2010/main" val="32746130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MORE INFORMATION</a:t>
            </a:r>
          </a:p>
        </p:txBody>
      </p:sp>
      <p:sp>
        <p:nvSpPr>
          <p:cNvPr id="4" name="Content Placeholder 3"/>
          <p:cNvSpPr>
            <a:spLocks noGrp="1"/>
          </p:cNvSpPr>
          <p:nvPr>
            <p:ph idx="1"/>
          </p:nvPr>
        </p:nvSpPr>
        <p:spPr>
          <a:xfrm>
            <a:off x="742359" y="2503139"/>
            <a:ext cx="10174685" cy="3407007"/>
          </a:xfrm>
        </p:spPr>
        <p:txBody>
          <a:bodyPr>
            <a:normAutofit fontScale="85000" lnSpcReduction="20000"/>
          </a:bodyPr>
          <a:lstStyle/>
          <a:p>
            <a:r>
              <a:rPr lang="en-GB" sz="2800" b="1" dirty="0"/>
              <a:t>SCHOOL WEBSITE</a:t>
            </a:r>
          </a:p>
          <a:p>
            <a:r>
              <a:rPr lang="en-GB" sz="2800" b="1" dirty="0"/>
              <a:t>PARENT APP </a:t>
            </a:r>
            <a:r>
              <a:rPr lang="en-GB" sz="2800" dirty="0"/>
              <a:t>– newsletters and letter are put on the app – </a:t>
            </a:r>
            <a:r>
              <a:rPr lang="en-GB" sz="2800" b="1" i="1" dirty="0"/>
              <a:t>please ensure you can access parent app.</a:t>
            </a:r>
          </a:p>
          <a:p>
            <a:r>
              <a:rPr lang="en-GB" sz="2800" b="1" dirty="0"/>
              <a:t>CURRICULUM OVERVIEW – </a:t>
            </a:r>
            <a:r>
              <a:rPr lang="en-GB" sz="2800" dirty="0"/>
              <a:t>on website to show what the class will be learning about</a:t>
            </a:r>
          </a:p>
          <a:p>
            <a:r>
              <a:rPr lang="en-GB" sz="2800" b="1" dirty="0"/>
              <a:t>PARENTS’ EVENING </a:t>
            </a:r>
            <a:r>
              <a:rPr lang="en-GB" sz="2800" dirty="0"/>
              <a:t>–  Autumn Term and Spring/early Summer</a:t>
            </a:r>
          </a:p>
          <a:p>
            <a:r>
              <a:rPr lang="en-GB" sz="2800" b="1" dirty="0"/>
              <a:t>REPORTS</a:t>
            </a:r>
            <a:r>
              <a:rPr lang="en-GB" sz="2800" dirty="0"/>
              <a:t> – interim reports are send out at the end of each term with a full report sent out in the Summer term.</a:t>
            </a:r>
          </a:p>
          <a:p>
            <a:r>
              <a:rPr lang="en-GB" sz="2800" b="1" dirty="0"/>
              <a:t>Parent Pay- </a:t>
            </a:r>
            <a:r>
              <a:rPr lang="en-GB" sz="2800" dirty="0"/>
              <a:t>way of paying for all items in school. </a:t>
            </a: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1591" y="299908"/>
            <a:ext cx="595123" cy="779817"/>
          </a:xfrm>
          <a:prstGeom prst="rect">
            <a:avLst/>
          </a:prstGeom>
        </p:spPr>
      </p:pic>
    </p:spTree>
    <p:extLst>
      <p:ext uri="{BB962C8B-B14F-4D97-AF65-F5344CB8AC3E}">
        <p14:creationId xmlns:p14="http://schemas.microsoft.com/office/powerpoint/2010/main" val="9342569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WALKING HOME</a:t>
            </a:r>
          </a:p>
        </p:txBody>
      </p:sp>
      <p:sp>
        <p:nvSpPr>
          <p:cNvPr id="3" name="Content Placeholder 2"/>
          <p:cNvSpPr>
            <a:spLocks noGrp="1"/>
          </p:cNvSpPr>
          <p:nvPr>
            <p:ph idx="1"/>
          </p:nvPr>
        </p:nvSpPr>
        <p:spPr/>
        <p:txBody>
          <a:bodyPr>
            <a:normAutofit/>
          </a:bodyPr>
          <a:lstStyle/>
          <a:p>
            <a:r>
              <a:rPr lang="en-GB" sz="3200" dirty="0"/>
              <a:t>Written permission is needed for each individual child before children in Year 5 or 6 will be allowed to walk home without a parent/carer.</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1591" y="299908"/>
            <a:ext cx="595123" cy="779817"/>
          </a:xfrm>
          <a:prstGeom prst="rect">
            <a:avLst/>
          </a:prstGeom>
        </p:spPr>
      </p:pic>
    </p:spTree>
    <p:extLst>
      <p:ext uri="{BB962C8B-B14F-4D97-AF65-F5344CB8AC3E}">
        <p14:creationId xmlns:p14="http://schemas.microsoft.com/office/powerpoint/2010/main" val="4246818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ATTENDANCE</a:t>
            </a:r>
          </a:p>
        </p:txBody>
      </p:sp>
      <p:sp>
        <p:nvSpPr>
          <p:cNvPr id="3" name="Content Placeholder 2"/>
          <p:cNvSpPr>
            <a:spLocks noGrp="1"/>
          </p:cNvSpPr>
          <p:nvPr>
            <p:ph idx="1"/>
          </p:nvPr>
        </p:nvSpPr>
        <p:spPr>
          <a:xfrm>
            <a:off x="1154954" y="2603500"/>
            <a:ext cx="10242849" cy="3416300"/>
          </a:xfrm>
        </p:spPr>
        <p:txBody>
          <a:bodyPr>
            <a:noAutofit/>
          </a:bodyPr>
          <a:lstStyle/>
          <a:p>
            <a:r>
              <a:rPr lang="en-GB" sz="2800" dirty="0"/>
              <a:t>Whole school target of 97%</a:t>
            </a:r>
          </a:p>
          <a:p>
            <a:r>
              <a:rPr lang="en-GB" sz="2800" dirty="0"/>
              <a:t>PA – 95%</a:t>
            </a:r>
          </a:p>
          <a:p>
            <a:r>
              <a:rPr lang="en-GB" sz="2800" dirty="0"/>
              <a:t>Half termly updates</a:t>
            </a:r>
          </a:p>
          <a:p>
            <a:r>
              <a:rPr lang="en-GB" sz="2800" dirty="0"/>
              <a:t>Must be in school before 8.45am, gates open at 8.35am </a:t>
            </a:r>
          </a:p>
          <a:p>
            <a:r>
              <a:rPr lang="en-GB" sz="2800" dirty="0"/>
              <a:t>No holidays authorised</a:t>
            </a:r>
          </a:p>
          <a:p>
            <a:r>
              <a:rPr lang="en-GB" sz="2800" dirty="0"/>
              <a:t>Proof of medical – if in doubt, send them in; we can always call if they are ill</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1591" y="299908"/>
            <a:ext cx="595123" cy="779817"/>
          </a:xfrm>
          <a:prstGeom prst="rect">
            <a:avLst/>
          </a:prstGeom>
        </p:spPr>
      </p:pic>
    </p:spTree>
    <p:extLst>
      <p:ext uri="{BB962C8B-B14F-4D97-AF65-F5344CB8AC3E}">
        <p14:creationId xmlns:p14="http://schemas.microsoft.com/office/powerpoint/2010/main" val="28849136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WEBSITE</a:t>
            </a:r>
          </a:p>
        </p:txBody>
      </p:sp>
      <p:sp>
        <p:nvSpPr>
          <p:cNvPr id="3" name="Content Placeholder 2"/>
          <p:cNvSpPr>
            <a:spLocks noGrp="1"/>
          </p:cNvSpPr>
          <p:nvPr>
            <p:ph idx="1"/>
          </p:nvPr>
        </p:nvSpPr>
        <p:spPr/>
        <p:txBody>
          <a:bodyPr>
            <a:normAutofit/>
          </a:bodyPr>
          <a:lstStyle/>
          <a:p>
            <a:r>
              <a:rPr lang="en-GB" sz="2800" dirty="0">
                <a:hlinkClick r:id="rId2"/>
              </a:rPr>
              <a:t>www.cathedral.lancs.sch.uk</a:t>
            </a:r>
            <a:endParaRPr lang="en-GB" sz="2800" dirty="0"/>
          </a:p>
          <a:p>
            <a:r>
              <a:rPr lang="en-GB" sz="2800" dirty="0"/>
              <a:t>Regularly changes and has lots of information about the class on Class page.</a:t>
            </a:r>
          </a:p>
          <a:p>
            <a:r>
              <a:rPr lang="en-GB" sz="2800" dirty="0"/>
              <a:t>Parents section</a:t>
            </a:r>
          </a:p>
          <a:p>
            <a:r>
              <a:rPr lang="en-GB" sz="2800" dirty="0"/>
              <a:t>Blogs – generally updated once a week</a:t>
            </a:r>
          </a:p>
          <a:p>
            <a:r>
              <a:rPr lang="en-GB" sz="2800" dirty="0"/>
              <a:t>Useful links</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91591" y="299908"/>
            <a:ext cx="595123" cy="779817"/>
          </a:xfrm>
          <a:prstGeom prst="rect">
            <a:avLst/>
          </a:prstGeom>
        </p:spPr>
      </p:pic>
    </p:spTree>
    <p:extLst>
      <p:ext uri="{BB962C8B-B14F-4D97-AF65-F5344CB8AC3E}">
        <p14:creationId xmlns:p14="http://schemas.microsoft.com/office/powerpoint/2010/main" val="477829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DB918-E0B8-3CAA-9085-D26BF0FEFB4E}"/>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2FB5F654-F6B0-3FE3-9A17-D41619121A16}"/>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441B1818-B629-457D-FB38-7433B4BC36C6}"/>
              </a:ext>
            </a:extLst>
          </p:cNvPr>
          <p:cNvPicPr>
            <a:picLocks noChangeAspect="1"/>
          </p:cNvPicPr>
          <p:nvPr/>
        </p:nvPicPr>
        <p:blipFill>
          <a:blip r:embed="rId2"/>
          <a:stretch>
            <a:fillRect/>
          </a:stretch>
        </p:blipFill>
        <p:spPr>
          <a:xfrm>
            <a:off x="34507" y="19410"/>
            <a:ext cx="12157494" cy="6838591"/>
          </a:xfrm>
          <a:prstGeom prst="rect">
            <a:avLst/>
          </a:prstGeom>
        </p:spPr>
      </p:pic>
    </p:spTree>
    <p:extLst>
      <p:ext uri="{BB962C8B-B14F-4D97-AF65-F5344CB8AC3E}">
        <p14:creationId xmlns:p14="http://schemas.microsoft.com/office/powerpoint/2010/main" val="42817970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0D689-E7E8-6520-14FD-388BFFDB36D1}"/>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6EA1763B-8B93-FFD5-B029-6AAA306E09A8}"/>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446E8A2A-A65F-CF90-3BED-C87B749AD236}"/>
              </a:ext>
            </a:extLst>
          </p:cNvPr>
          <p:cNvPicPr>
            <a:picLocks noChangeAspect="1"/>
          </p:cNvPicPr>
          <p:nvPr/>
        </p:nvPicPr>
        <p:blipFill>
          <a:blip r:embed="rId2"/>
          <a:stretch>
            <a:fillRect/>
          </a:stretch>
        </p:blipFill>
        <p:spPr>
          <a:xfrm>
            <a:off x="0" y="-297"/>
            <a:ext cx="12192528" cy="6858297"/>
          </a:xfrm>
          <a:prstGeom prst="rect">
            <a:avLst/>
          </a:prstGeom>
        </p:spPr>
      </p:pic>
    </p:spTree>
    <p:extLst>
      <p:ext uri="{BB962C8B-B14F-4D97-AF65-F5344CB8AC3E}">
        <p14:creationId xmlns:p14="http://schemas.microsoft.com/office/powerpoint/2010/main" val="15488911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STAFF YOUR CHILD WILL TALK ABOUT</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1591" y="299908"/>
            <a:ext cx="595123" cy="779817"/>
          </a:xfrm>
          <a:prstGeom prst="rect">
            <a:avLst/>
          </a:prstGeom>
        </p:spPr>
      </p:pic>
      <p:sp>
        <p:nvSpPr>
          <p:cNvPr id="4" name="TextBox 3"/>
          <p:cNvSpPr txBox="1"/>
          <p:nvPr/>
        </p:nvSpPr>
        <p:spPr>
          <a:xfrm>
            <a:off x="538575" y="5410706"/>
            <a:ext cx="11114850" cy="369332"/>
          </a:xfrm>
          <a:prstGeom prst="rect">
            <a:avLst/>
          </a:prstGeom>
          <a:noFill/>
        </p:spPr>
        <p:txBody>
          <a:bodyPr wrap="square" rtlCol="0">
            <a:spAutoFit/>
          </a:bodyPr>
          <a:lstStyle/>
          <a:p>
            <a:pPr algn="ctr"/>
            <a:r>
              <a:rPr lang="en-GB" dirty="0"/>
              <a:t>Mrs Beveridge                             Mrs </a:t>
            </a:r>
            <a:r>
              <a:rPr lang="en-GB" dirty="0" err="1"/>
              <a:t>Szleszynska</a:t>
            </a:r>
            <a:r>
              <a:rPr lang="en-GB" dirty="0"/>
              <a:t>                               Miss McShane     </a:t>
            </a:r>
          </a:p>
        </p:txBody>
      </p:sp>
      <p:pic>
        <p:nvPicPr>
          <p:cNvPr id="6" name="Picture 5"/>
          <p:cNvPicPr>
            <a:picLocks noChangeAspect="1"/>
          </p:cNvPicPr>
          <p:nvPr/>
        </p:nvPicPr>
        <p:blipFill>
          <a:blip r:embed="rId3"/>
          <a:stretch>
            <a:fillRect/>
          </a:stretch>
        </p:blipFill>
        <p:spPr>
          <a:xfrm>
            <a:off x="1524029" y="3429000"/>
            <a:ext cx="1673874" cy="1673874"/>
          </a:xfrm>
          <a:prstGeom prst="rect">
            <a:avLst/>
          </a:prstGeom>
        </p:spPr>
      </p:pic>
      <p:pic>
        <p:nvPicPr>
          <p:cNvPr id="1032" name="Picture 8" descr="https://files.schudio.com/cathedralprimaryschool/imagecache/170x170c/people/Mrs_S20.jpg">
            <a:extLst>
              <a:ext uri="{FF2B5EF4-FFF2-40B4-BE49-F238E27FC236}">
                <a16:creationId xmlns:a16="http://schemas.microsoft.com/office/drawing/2014/main" id="{00A87229-99F5-4644-9D2E-2DD9C06CBFF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53481" y="3728658"/>
            <a:ext cx="1374216" cy="137421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Miss McShane">
            <a:extLst>
              <a:ext uri="{FF2B5EF4-FFF2-40B4-BE49-F238E27FC236}">
                <a16:creationId xmlns:a16="http://schemas.microsoft.com/office/drawing/2014/main" id="{294C2FF5-B474-15E9-49EB-8D50D70B42C8}"/>
              </a:ext>
            </a:extLst>
          </p:cNvPr>
          <p:cNvPicPr>
            <a:picLocks noChangeAspect="1"/>
          </p:cNvPicPr>
          <p:nvPr/>
        </p:nvPicPr>
        <p:blipFill rotWithShape="1">
          <a:blip r:embed="rId5">
            <a:extLst>
              <a:ext uri="{28A0092B-C50C-407E-A947-70E740481C1C}">
                <a14:useLocalDpi xmlns:a14="http://schemas.microsoft.com/office/drawing/2010/main" val="0"/>
              </a:ext>
            </a:extLst>
          </a:blip>
          <a:srcRect l="8769" t="4504" r="8479"/>
          <a:stretch/>
        </p:blipFill>
        <p:spPr bwMode="auto">
          <a:xfrm>
            <a:off x="8994099" y="3635454"/>
            <a:ext cx="1271416" cy="1467420"/>
          </a:xfrm>
          <a:prstGeom prst="rect">
            <a:avLst/>
          </a:prstGeom>
          <a:noFill/>
          <a:ln w="38100" cap="flat" cmpd="sng" algn="ctr">
            <a:noFill/>
            <a:prstDash val="solid"/>
            <a:round/>
            <a:headEnd type="none" w="med" len="med"/>
            <a:tailEnd type="none" w="med" len="med"/>
            <a:extLst>
              <a:ext uri="{C807C97D-BFC1-408E-A445-0C87EB9F89A2}">
                <ask:lineSketchStyleProps xmlns:ask="http://schemas.microsoft.com/office/drawing/2018/sketchyshapes" xmlns="" sd="0">
                  <a:custGeom>
                    <a:avLst/>
                    <a:gdLst/>
                    <a:ahLst/>
                    <a:cxnLst/>
                    <a:rect l="0" t="0" r="0" b="0"/>
                    <a:pathLst/>
                  </a:custGeom>
                  <ask:type/>
                </ask:lineSketchStyleProps>
              </a:ext>
            </a:extLst>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116944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1848151-2218-4808-AA1E-FD5E2FC9EEA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1591" y="299908"/>
            <a:ext cx="595123" cy="779817"/>
          </a:xfrm>
          <a:prstGeom prst="rect">
            <a:avLst/>
          </a:prstGeom>
        </p:spPr>
      </p:pic>
      <p:pic>
        <p:nvPicPr>
          <p:cNvPr id="7" name="Picture 6">
            <a:extLst>
              <a:ext uri="{FF2B5EF4-FFF2-40B4-BE49-F238E27FC236}">
                <a16:creationId xmlns:a16="http://schemas.microsoft.com/office/drawing/2014/main" id="{B00B1A55-6CC3-4F6E-BB47-8280D35C6A3B}"/>
              </a:ext>
            </a:extLst>
          </p:cNvPr>
          <p:cNvPicPr>
            <a:picLocks noChangeAspect="1"/>
          </p:cNvPicPr>
          <p:nvPr/>
        </p:nvPicPr>
        <p:blipFill>
          <a:blip r:embed="rId3"/>
          <a:stretch>
            <a:fillRect/>
          </a:stretch>
        </p:blipFill>
        <p:spPr>
          <a:xfrm>
            <a:off x="1035404" y="299908"/>
            <a:ext cx="8105775" cy="4629150"/>
          </a:xfrm>
          <a:prstGeom prst="rect">
            <a:avLst/>
          </a:prstGeom>
        </p:spPr>
      </p:pic>
      <p:pic>
        <p:nvPicPr>
          <p:cNvPr id="8" name="Picture 7">
            <a:extLst>
              <a:ext uri="{FF2B5EF4-FFF2-40B4-BE49-F238E27FC236}">
                <a16:creationId xmlns:a16="http://schemas.microsoft.com/office/drawing/2014/main" id="{E12681C8-8202-4BAE-BB8B-263DB9783B7F}"/>
              </a:ext>
            </a:extLst>
          </p:cNvPr>
          <p:cNvPicPr>
            <a:picLocks noChangeAspect="1"/>
          </p:cNvPicPr>
          <p:nvPr/>
        </p:nvPicPr>
        <p:blipFill>
          <a:blip r:embed="rId4"/>
          <a:stretch>
            <a:fillRect/>
          </a:stretch>
        </p:blipFill>
        <p:spPr>
          <a:xfrm>
            <a:off x="1035404" y="5505062"/>
            <a:ext cx="9288992" cy="1176531"/>
          </a:xfrm>
          <a:prstGeom prst="rect">
            <a:avLst/>
          </a:prstGeom>
        </p:spPr>
      </p:pic>
    </p:spTree>
    <p:extLst>
      <p:ext uri="{BB962C8B-B14F-4D97-AF65-F5344CB8AC3E}">
        <p14:creationId xmlns:p14="http://schemas.microsoft.com/office/powerpoint/2010/main" val="26551604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6559EDA-E5D5-43DC-8456-596908D2709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1591" y="299908"/>
            <a:ext cx="595123" cy="779817"/>
          </a:xfrm>
          <a:prstGeom prst="rect">
            <a:avLst/>
          </a:prstGeom>
        </p:spPr>
      </p:pic>
      <p:pic>
        <p:nvPicPr>
          <p:cNvPr id="5" name="Picture 4">
            <a:extLst>
              <a:ext uri="{FF2B5EF4-FFF2-40B4-BE49-F238E27FC236}">
                <a16:creationId xmlns:a16="http://schemas.microsoft.com/office/drawing/2014/main" id="{427B49A8-4334-4F83-A5F3-C1E45CD0581B}"/>
              </a:ext>
            </a:extLst>
          </p:cNvPr>
          <p:cNvPicPr>
            <a:picLocks noChangeAspect="1"/>
          </p:cNvPicPr>
          <p:nvPr/>
        </p:nvPicPr>
        <p:blipFill>
          <a:blip r:embed="rId3"/>
          <a:stretch>
            <a:fillRect/>
          </a:stretch>
        </p:blipFill>
        <p:spPr>
          <a:xfrm>
            <a:off x="1155052" y="1345649"/>
            <a:ext cx="8847628" cy="4952514"/>
          </a:xfrm>
          <a:prstGeom prst="rect">
            <a:avLst/>
          </a:prstGeom>
        </p:spPr>
      </p:pic>
    </p:spTree>
    <p:extLst>
      <p:ext uri="{BB962C8B-B14F-4D97-AF65-F5344CB8AC3E}">
        <p14:creationId xmlns:p14="http://schemas.microsoft.com/office/powerpoint/2010/main" val="32855646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339DB-2CE1-C0BE-4BD9-3344C890D53B}"/>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E8C4AABD-1FE2-9154-5CDC-5110FFEF34D1}"/>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7F0C9AAE-1214-A070-EF68-5E394E9B4449}"/>
              </a:ext>
            </a:extLst>
          </p:cNvPr>
          <p:cNvPicPr>
            <a:picLocks noChangeAspect="1"/>
          </p:cNvPicPr>
          <p:nvPr/>
        </p:nvPicPr>
        <p:blipFill>
          <a:blip r:embed="rId2"/>
          <a:stretch>
            <a:fillRect/>
          </a:stretch>
        </p:blipFill>
        <p:spPr>
          <a:xfrm>
            <a:off x="735856" y="838200"/>
            <a:ext cx="10461230" cy="5884442"/>
          </a:xfrm>
          <a:prstGeom prst="rect">
            <a:avLst/>
          </a:prstGeom>
        </p:spPr>
      </p:pic>
    </p:spTree>
    <p:extLst>
      <p:ext uri="{BB962C8B-B14F-4D97-AF65-F5344CB8AC3E}">
        <p14:creationId xmlns:p14="http://schemas.microsoft.com/office/powerpoint/2010/main" val="4795201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ADA7E-282C-4168-9501-501DA5ADF13E}"/>
              </a:ext>
            </a:extLst>
          </p:cNvPr>
          <p:cNvSpPr>
            <a:spLocks noGrp="1"/>
          </p:cNvSpPr>
          <p:nvPr>
            <p:ph type="title"/>
          </p:nvPr>
        </p:nvSpPr>
        <p:spPr/>
        <p:txBody>
          <a:bodyPr/>
          <a:lstStyle/>
          <a:p>
            <a:r>
              <a:rPr lang="en-GB" dirty="0"/>
              <a:t>Online Safety</a:t>
            </a:r>
          </a:p>
        </p:txBody>
      </p:sp>
      <p:pic>
        <p:nvPicPr>
          <p:cNvPr id="4" name="Picture 3">
            <a:extLst>
              <a:ext uri="{FF2B5EF4-FFF2-40B4-BE49-F238E27FC236}">
                <a16:creationId xmlns:a16="http://schemas.microsoft.com/office/drawing/2014/main" id="{357DE8D4-D804-4B7D-894E-1C94A0E72D72}"/>
              </a:ext>
            </a:extLst>
          </p:cNvPr>
          <p:cNvPicPr>
            <a:picLocks noChangeAspect="1"/>
          </p:cNvPicPr>
          <p:nvPr/>
        </p:nvPicPr>
        <p:blipFill>
          <a:blip r:embed="rId2"/>
          <a:stretch>
            <a:fillRect/>
          </a:stretch>
        </p:blipFill>
        <p:spPr>
          <a:xfrm>
            <a:off x="913891" y="2694188"/>
            <a:ext cx="7896225" cy="4381500"/>
          </a:xfrm>
          <a:prstGeom prst="rect">
            <a:avLst/>
          </a:prstGeom>
        </p:spPr>
      </p:pic>
      <p:pic>
        <p:nvPicPr>
          <p:cNvPr id="5" name="Picture 4">
            <a:extLst>
              <a:ext uri="{FF2B5EF4-FFF2-40B4-BE49-F238E27FC236}">
                <a16:creationId xmlns:a16="http://schemas.microsoft.com/office/drawing/2014/main" id="{8C0AB6A0-FA23-4C10-B4E8-5FD989708B0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91591" y="299908"/>
            <a:ext cx="595123" cy="779817"/>
          </a:xfrm>
          <a:prstGeom prst="rect">
            <a:avLst/>
          </a:prstGeom>
        </p:spPr>
      </p:pic>
    </p:spTree>
    <p:extLst>
      <p:ext uri="{BB962C8B-B14F-4D97-AF65-F5344CB8AC3E}">
        <p14:creationId xmlns:p14="http://schemas.microsoft.com/office/powerpoint/2010/main" val="33223019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ANY QUESTIONS?</a:t>
            </a:r>
          </a:p>
        </p:txBody>
      </p:sp>
      <p:sp>
        <p:nvSpPr>
          <p:cNvPr id="3" name="Content Placeholder 2"/>
          <p:cNvSpPr>
            <a:spLocks noGrp="1"/>
          </p:cNvSpPr>
          <p:nvPr>
            <p:ph idx="1"/>
          </p:nvPr>
        </p:nvSpPr>
        <p:spPr>
          <a:xfrm>
            <a:off x="831568" y="2625803"/>
            <a:ext cx="10743397" cy="3416300"/>
          </a:xfrm>
        </p:spPr>
        <p:txBody>
          <a:bodyPr>
            <a:noAutofit/>
          </a:bodyPr>
          <a:lstStyle/>
          <a:p>
            <a:r>
              <a:rPr lang="en-GB" sz="2000" dirty="0"/>
              <a:t>If you wish to contact me and you can’t make it into school, my email address is below and on the school website. You can also phone the school office if you wish to make an afterschool appointment to speak to me.</a:t>
            </a:r>
          </a:p>
          <a:p>
            <a:r>
              <a:rPr lang="en-GB" sz="2000" dirty="0"/>
              <a:t>The best time to speak </a:t>
            </a:r>
            <a:r>
              <a:rPr lang="en-GB" sz="2000"/>
              <a:t>to me </a:t>
            </a:r>
            <a:r>
              <a:rPr lang="en-GB" sz="2000" dirty="0"/>
              <a:t>at length/confidentially is after school but you can use the mornings to </a:t>
            </a:r>
            <a:r>
              <a:rPr lang="en-GB" sz="2000"/>
              <a:t>keep me </a:t>
            </a:r>
            <a:r>
              <a:rPr lang="en-GB" sz="2000" dirty="0"/>
              <a:t>up to date / ask any </a:t>
            </a:r>
            <a:r>
              <a:rPr lang="en-GB" sz="2000"/>
              <a:t>questions etc.</a:t>
            </a:r>
            <a:endParaRPr lang="en-GB" sz="2000" dirty="0"/>
          </a:p>
          <a:p>
            <a:r>
              <a:rPr lang="en-GB" sz="2000" b="1" dirty="0"/>
              <a:t>Please ensure you keep school up to date with any changes in contact telephone numbers.</a:t>
            </a:r>
          </a:p>
          <a:p>
            <a:pPr marL="0" indent="0">
              <a:buNone/>
            </a:pPr>
            <a:endParaRPr lang="en-GB" sz="2000" b="1" dirty="0"/>
          </a:p>
          <a:p>
            <a:r>
              <a:rPr lang="en-GB" sz="2000" b="1" dirty="0">
                <a:solidFill>
                  <a:srgbClr val="0070C0"/>
                </a:solidFill>
                <a:hlinkClick r:id="rId2">
                  <a:extLst>
                    <a:ext uri="{A12FA001-AC4F-418D-AE19-62706E023703}">
                      <ahyp:hlinkClr xmlns:ahyp="http://schemas.microsoft.com/office/drawing/2018/hyperlinkcolor" val="tx"/>
                    </a:ext>
                  </a:extLst>
                </a:hlinkClick>
              </a:rPr>
              <a:t>c.beveridge@cathedral.lancs.sch.uk</a:t>
            </a:r>
            <a:r>
              <a:rPr lang="en-GB" sz="2000" b="1" dirty="0">
                <a:solidFill>
                  <a:srgbClr val="0070C0"/>
                </a:solidFill>
              </a:rPr>
              <a:t> </a:t>
            </a:r>
            <a:endParaRPr lang="en-GB" sz="2000" b="1" u="sng" dirty="0">
              <a:solidFill>
                <a:srgbClr val="0070C0"/>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91591" y="255303"/>
            <a:ext cx="595123" cy="779817"/>
          </a:xfrm>
          <a:prstGeom prst="rect">
            <a:avLst/>
          </a:prstGeom>
        </p:spPr>
      </p:pic>
    </p:spTree>
    <p:extLst>
      <p:ext uri="{BB962C8B-B14F-4D97-AF65-F5344CB8AC3E}">
        <p14:creationId xmlns:p14="http://schemas.microsoft.com/office/powerpoint/2010/main" val="26905353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 DAY IN THE LIFE OF YEAR 4</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1591" y="299908"/>
            <a:ext cx="595123" cy="779817"/>
          </a:xfrm>
          <a:prstGeom prst="rect">
            <a:avLst/>
          </a:prstGeom>
        </p:spPr>
      </p:pic>
      <p:sp>
        <p:nvSpPr>
          <p:cNvPr id="8" name="TextBox 7"/>
          <p:cNvSpPr txBox="1"/>
          <p:nvPr/>
        </p:nvSpPr>
        <p:spPr>
          <a:xfrm>
            <a:off x="9791685" y="3538456"/>
            <a:ext cx="2212443" cy="2031325"/>
          </a:xfrm>
          <a:prstGeom prst="rect">
            <a:avLst/>
          </a:prstGeom>
          <a:noFill/>
        </p:spPr>
        <p:txBody>
          <a:bodyPr wrap="square" rtlCol="0">
            <a:spAutoFit/>
          </a:bodyPr>
          <a:lstStyle/>
          <a:p>
            <a:r>
              <a:rPr lang="en-GB" dirty="0"/>
              <a:t>Mrs Beveridge has released time on a Friday morning; Miss McShane teaches computing and maths.</a:t>
            </a:r>
          </a:p>
        </p:txBody>
      </p:sp>
      <p:pic>
        <p:nvPicPr>
          <p:cNvPr id="6" name="Picture 5">
            <a:extLst>
              <a:ext uri="{FF2B5EF4-FFF2-40B4-BE49-F238E27FC236}">
                <a16:creationId xmlns:a16="http://schemas.microsoft.com/office/drawing/2014/main" id="{1F25780A-28E4-2257-FF04-B3C4AE4BB711}"/>
              </a:ext>
            </a:extLst>
          </p:cNvPr>
          <p:cNvPicPr>
            <a:picLocks noChangeAspect="1"/>
          </p:cNvPicPr>
          <p:nvPr/>
        </p:nvPicPr>
        <p:blipFill>
          <a:blip r:embed="rId3"/>
          <a:stretch>
            <a:fillRect/>
          </a:stretch>
        </p:blipFill>
        <p:spPr>
          <a:xfrm>
            <a:off x="450734" y="2298390"/>
            <a:ext cx="9340951" cy="4240431"/>
          </a:xfrm>
          <a:prstGeom prst="rect">
            <a:avLst/>
          </a:prstGeom>
        </p:spPr>
      </p:pic>
    </p:spTree>
    <p:extLst>
      <p:ext uri="{BB962C8B-B14F-4D97-AF65-F5344CB8AC3E}">
        <p14:creationId xmlns:p14="http://schemas.microsoft.com/office/powerpoint/2010/main" val="39383771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HOME LEARNING</a:t>
            </a:r>
          </a:p>
        </p:txBody>
      </p:sp>
      <p:sp>
        <p:nvSpPr>
          <p:cNvPr id="3" name="Content Placeholder 2"/>
          <p:cNvSpPr>
            <a:spLocks noGrp="1"/>
          </p:cNvSpPr>
          <p:nvPr>
            <p:ph idx="1"/>
          </p:nvPr>
        </p:nvSpPr>
        <p:spPr>
          <a:xfrm>
            <a:off x="1154954" y="2603500"/>
            <a:ext cx="9817846" cy="3416300"/>
          </a:xfrm>
        </p:spPr>
        <p:txBody>
          <a:bodyPr>
            <a:normAutofit/>
          </a:bodyPr>
          <a:lstStyle/>
          <a:p>
            <a:r>
              <a:rPr lang="en-GB" sz="2400" b="1" dirty="0"/>
              <a:t>Daily reading </a:t>
            </a:r>
            <a:r>
              <a:rPr lang="en-GB" sz="2400" dirty="0"/>
              <a:t>– record/initial in reading record. Remember to include other books your child reads at home.</a:t>
            </a:r>
          </a:p>
          <a:p>
            <a:r>
              <a:rPr lang="en-GB" sz="2400" b="1" dirty="0">
                <a:solidFill>
                  <a:schemeClr val="tx1"/>
                </a:solidFill>
              </a:rPr>
              <a:t>Spelling</a:t>
            </a:r>
            <a:r>
              <a:rPr lang="en-GB" sz="2400" dirty="0">
                <a:solidFill>
                  <a:schemeClr val="tx1"/>
                </a:solidFill>
              </a:rPr>
              <a:t> – children will be given spellings to learn and practise at home – these will be stuck in their planners. There will also be activities linked to these each week on Purple Mash.</a:t>
            </a:r>
          </a:p>
          <a:p>
            <a:r>
              <a:rPr lang="en-GB" sz="2400" b="1" dirty="0">
                <a:solidFill>
                  <a:schemeClr val="tx1"/>
                </a:solidFill>
              </a:rPr>
              <a:t>Daily times tables practice</a:t>
            </a:r>
            <a:r>
              <a:rPr lang="en-GB" sz="2400" dirty="0">
                <a:solidFill>
                  <a:schemeClr val="tx1"/>
                </a:solidFill>
              </a:rPr>
              <a:t>. Your child should know which times tables they are learning – please help them to practise their times tables every evening.</a:t>
            </a:r>
          </a:p>
          <a:p>
            <a:pPr marL="0" indent="0">
              <a:buNone/>
            </a:pPr>
            <a:endParaRPr lang="en-GB" dirty="0">
              <a:solidFill>
                <a:srgbClr val="0070C0"/>
              </a:solidFill>
            </a:endParaRPr>
          </a:p>
          <a:p>
            <a:endParaRPr lang="en-GB" sz="1800" dirty="0">
              <a:solidFill>
                <a:srgbClr val="0070C0"/>
              </a:solidFill>
            </a:endParaRPr>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1591" y="299908"/>
            <a:ext cx="595123" cy="779817"/>
          </a:xfrm>
          <a:prstGeom prst="rect">
            <a:avLst/>
          </a:prstGeom>
        </p:spPr>
      </p:pic>
    </p:spTree>
    <p:extLst>
      <p:ext uri="{BB962C8B-B14F-4D97-AF65-F5344CB8AC3E}">
        <p14:creationId xmlns:p14="http://schemas.microsoft.com/office/powerpoint/2010/main" val="21910182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67399" y="2932670"/>
            <a:ext cx="2252323" cy="2627710"/>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91591" y="299908"/>
            <a:ext cx="595123" cy="779817"/>
          </a:xfrm>
          <a:prstGeom prst="rect">
            <a:avLst/>
          </a:prstGeom>
        </p:spPr>
      </p:pic>
      <p:sp>
        <p:nvSpPr>
          <p:cNvPr id="6" name="TextBox 5"/>
          <p:cNvSpPr txBox="1"/>
          <p:nvPr/>
        </p:nvSpPr>
        <p:spPr>
          <a:xfrm>
            <a:off x="842502" y="2744570"/>
            <a:ext cx="2158313" cy="646331"/>
          </a:xfrm>
          <a:prstGeom prst="rect">
            <a:avLst/>
          </a:prstGeom>
          <a:noFill/>
          <a:ln>
            <a:solidFill>
              <a:schemeClr val="tx1"/>
            </a:solidFill>
          </a:ln>
        </p:spPr>
        <p:txBody>
          <a:bodyPr wrap="square" rtlCol="0">
            <a:spAutoFit/>
          </a:bodyPr>
          <a:lstStyle/>
          <a:p>
            <a:r>
              <a:rPr lang="en-GB" dirty="0"/>
              <a:t>Listen to your child read</a:t>
            </a:r>
          </a:p>
        </p:txBody>
      </p:sp>
      <p:sp>
        <p:nvSpPr>
          <p:cNvPr id="7" name="TextBox 6"/>
          <p:cNvSpPr txBox="1"/>
          <p:nvPr/>
        </p:nvSpPr>
        <p:spPr>
          <a:xfrm>
            <a:off x="1822929" y="3776083"/>
            <a:ext cx="1911178" cy="646331"/>
          </a:xfrm>
          <a:prstGeom prst="rect">
            <a:avLst/>
          </a:prstGeom>
          <a:noFill/>
          <a:ln>
            <a:solidFill>
              <a:schemeClr val="tx1"/>
            </a:solidFill>
          </a:ln>
        </p:spPr>
        <p:txBody>
          <a:bodyPr wrap="square" rtlCol="0">
            <a:spAutoFit/>
          </a:bodyPr>
          <a:lstStyle/>
          <a:p>
            <a:r>
              <a:rPr lang="en-GB" dirty="0"/>
              <a:t>Read to and with your child</a:t>
            </a:r>
          </a:p>
        </p:txBody>
      </p:sp>
      <p:sp>
        <p:nvSpPr>
          <p:cNvPr id="8" name="TextBox 7"/>
          <p:cNvSpPr txBox="1"/>
          <p:nvPr/>
        </p:nvSpPr>
        <p:spPr>
          <a:xfrm>
            <a:off x="510746" y="4711697"/>
            <a:ext cx="2001795" cy="646331"/>
          </a:xfrm>
          <a:prstGeom prst="rect">
            <a:avLst/>
          </a:prstGeom>
          <a:noFill/>
          <a:ln>
            <a:solidFill>
              <a:schemeClr val="tx1"/>
            </a:solidFill>
          </a:ln>
        </p:spPr>
        <p:txBody>
          <a:bodyPr wrap="square" rtlCol="0">
            <a:spAutoFit/>
          </a:bodyPr>
          <a:lstStyle/>
          <a:p>
            <a:r>
              <a:rPr lang="en-GB" dirty="0"/>
              <a:t>Encourage wider reading</a:t>
            </a:r>
          </a:p>
        </p:txBody>
      </p:sp>
      <p:sp>
        <p:nvSpPr>
          <p:cNvPr id="9" name="TextBox 8"/>
          <p:cNvSpPr txBox="1"/>
          <p:nvPr/>
        </p:nvSpPr>
        <p:spPr>
          <a:xfrm>
            <a:off x="7684701" y="3544968"/>
            <a:ext cx="2805821" cy="923330"/>
          </a:xfrm>
          <a:prstGeom prst="rect">
            <a:avLst/>
          </a:prstGeom>
          <a:noFill/>
          <a:ln>
            <a:solidFill>
              <a:schemeClr val="tx1"/>
            </a:solidFill>
          </a:ln>
        </p:spPr>
        <p:txBody>
          <a:bodyPr wrap="square" rtlCol="0">
            <a:spAutoFit/>
          </a:bodyPr>
          <a:lstStyle/>
          <a:p>
            <a:r>
              <a:rPr lang="en-GB" dirty="0"/>
              <a:t>Talk about books your child enjoys reading. Ask questions</a:t>
            </a:r>
          </a:p>
        </p:txBody>
      </p:sp>
      <p:sp>
        <p:nvSpPr>
          <p:cNvPr id="10" name="TextBox 9"/>
          <p:cNvSpPr txBox="1"/>
          <p:nvPr/>
        </p:nvSpPr>
        <p:spPr>
          <a:xfrm>
            <a:off x="8674580" y="2582728"/>
            <a:ext cx="2339409" cy="646331"/>
          </a:xfrm>
          <a:prstGeom prst="rect">
            <a:avLst/>
          </a:prstGeom>
          <a:noFill/>
          <a:ln>
            <a:solidFill>
              <a:schemeClr val="tx1"/>
            </a:solidFill>
          </a:ln>
        </p:spPr>
        <p:txBody>
          <a:bodyPr wrap="square" rtlCol="0">
            <a:spAutoFit/>
          </a:bodyPr>
          <a:lstStyle/>
          <a:p>
            <a:r>
              <a:rPr lang="en-GB" dirty="0"/>
              <a:t>Practise spellings and times tables </a:t>
            </a:r>
          </a:p>
        </p:txBody>
      </p:sp>
      <p:sp>
        <p:nvSpPr>
          <p:cNvPr id="11" name="TextBox 10"/>
          <p:cNvSpPr txBox="1"/>
          <p:nvPr/>
        </p:nvSpPr>
        <p:spPr>
          <a:xfrm>
            <a:off x="8824853" y="4711697"/>
            <a:ext cx="2183027" cy="923330"/>
          </a:xfrm>
          <a:prstGeom prst="rect">
            <a:avLst/>
          </a:prstGeom>
          <a:noFill/>
          <a:ln>
            <a:solidFill>
              <a:schemeClr val="tx1"/>
            </a:solidFill>
          </a:ln>
        </p:spPr>
        <p:txBody>
          <a:bodyPr wrap="square" rtlCol="0">
            <a:spAutoFit/>
          </a:bodyPr>
          <a:lstStyle/>
          <a:p>
            <a:r>
              <a:rPr lang="en-GB" dirty="0"/>
              <a:t>Ensure work done at home is of a good standard</a:t>
            </a:r>
          </a:p>
        </p:txBody>
      </p:sp>
      <p:sp>
        <p:nvSpPr>
          <p:cNvPr id="12" name="TextBox 11"/>
          <p:cNvSpPr txBox="1"/>
          <p:nvPr/>
        </p:nvSpPr>
        <p:spPr>
          <a:xfrm>
            <a:off x="510746" y="5980670"/>
            <a:ext cx="10497133" cy="369332"/>
          </a:xfrm>
          <a:prstGeom prst="rect">
            <a:avLst/>
          </a:prstGeom>
          <a:noFill/>
          <a:ln>
            <a:solidFill>
              <a:schemeClr val="tx1"/>
            </a:solidFill>
          </a:ln>
        </p:spPr>
        <p:txBody>
          <a:bodyPr wrap="square" rtlCol="0">
            <a:spAutoFit/>
          </a:bodyPr>
          <a:lstStyle/>
          <a:p>
            <a:pPr algn="ctr"/>
            <a:r>
              <a:rPr lang="en-GB" dirty="0"/>
              <a:t>CHILDREN MAKE THE MOST PROGRESS WHEN PARENTS SUPPORT THE WORK OF A SCHOOL</a:t>
            </a:r>
          </a:p>
        </p:txBody>
      </p:sp>
    </p:spTree>
    <p:extLst>
      <p:ext uri="{BB962C8B-B14F-4D97-AF65-F5344CB8AC3E}">
        <p14:creationId xmlns:p14="http://schemas.microsoft.com/office/powerpoint/2010/main" val="9535096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MATHS</a:t>
            </a:r>
          </a:p>
        </p:txBody>
      </p:sp>
      <p:sp>
        <p:nvSpPr>
          <p:cNvPr id="3" name="Content Placeholder 2"/>
          <p:cNvSpPr>
            <a:spLocks noGrp="1"/>
          </p:cNvSpPr>
          <p:nvPr>
            <p:ph idx="1"/>
          </p:nvPr>
        </p:nvSpPr>
        <p:spPr>
          <a:xfrm>
            <a:off x="597393" y="2391627"/>
            <a:ext cx="11189446" cy="3462764"/>
          </a:xfrm>
        </p:spPr>
        <p:txBody>
          <a:bodyPr>
            <a:noAutofit/>
          </a:bodyPr>
          <a:lstStyle/>
          <a:p>
            <a:r>
              <a:rPr lang="en-US" sz="2000" dirty="0">
                <a:solidFill>
                  <a:schemeClr val="tx1"/>
                </a:solidFill>
              </a:rPr>
              <a:t>Children are expected to know all multiplication facts up to 12 x 12 by the end of Year Four – please practice these at home! In the summer term, all children in Year Four will be formally tested on their recall of multiplication facts up to 12 x 12.</a:t>
            </a:r>
          </a:p>
          <a:p>
            <a:endParaRPr lang="en-US" sz="2000" dirty="0">
              <a:solidFill>
                <a:schemeClr val="tx1"/>
              </a:solidFill>
            </a:endParaRPr>
          </a:p>
          <a:p>
            <a:r>
              <a:rPr lang="en-US" sz="2000" dirty="0">
                <a:solidFill>
                  <a:schemeClr val="tx1"/>
                </a:solidFill>
              </a:rPr>
              <a:t>In Year Four, children should become increasingly fluent with whole numbers and the four operations, including number facts and understanding of place value. This helps them to develop efficient written and mental methods and perform calculations with increasingly large whole numbers (up to 4 digits).</a:t>
            </a:r>
          </a:p>
          <a:p>
            <a:endParaRPr lang="en-US" sz="2000" dirty="0">
              <a:solidFill>
                <a:schemeClr val="tx1"/>
              </a:solidFill>
            </a:endParaRPr>
          </a:p>
          <a:p>
            <a:r>
              <a:rPr lang="en-US" sz="2000" dirty="0">
                <a:solidFill>
                  <a:schemeClr val="tx1"/>
                </a:solidFill>
              </a:rPr>
              <a:t>Children develop their ability to solve a range of problems, including problems involving simple fractions, decimals, measures, shapes and a range of charts and graphs.</a:t>
            </a:r>
            <a:endParaRPr lang="en-GB" sz="2000" dirty="0">
              <a:solidFill>
                <a:schemeClr val="tx1"/>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1591" y="299908"/>
            <a:ext cx="595123" cy="779817"/>
          </a:xfrm>
          <a:prstGeom prst="rect">
            <a:avLst/>
          </a:prstGeom>
        </p:spPr>
      </p:pic>
    </p:spTree>
    <p:extLst>
      <p:ext uri="{BB962C8B-B14F-4D97-AF65-F5344CB8AC3E}">
        <p14:creationId xmlns:p14="http://schemas.microsoft.com/office/powerpoint/2010/main" val="28603377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ENGLISH</a:t>
            </a:r>
          </a:p>
        </p:txBody>
      </p:sp>
      <p:sp>
        <p:nvSpPr>
          <p:cNvPr id="3" name="Content Placeholder 2"/>
          <p:cNvSpPr>
            <a:spLocks noGrp="1"/>
          </p:cNvSpPr>
          <p:nvPr>
            <p:ph idx="1"/>
          </p:nvPr>
        </p:nvSpPr>
        <p:spPr>
          <a:xfrm>
            <a:off x="162420" y="2386359"/>
            <a:ext cx="11695043" cy="4471641"/>
          </a:xfrm>
        </p:spPr>
        <p:txBody>
          <a:bodyPr>
            <a:normAutofit fontScale="47500" lnSpcReduction="20000"/>
          </a:bodyPr>
          <a:lstStyle/>
          <a:p>
            <a:r>
              <a:rPr lang="en-US" sz="3800" b="1" dirty="0">
                <a:solidFill>
                  <a:schemeClr val="tx1"/>
                </a:solidFill>
              </a:rPr>
              <a:t>READING</a:t>
            </a:r>
          </a:p>
          <a:p>
            <a:pPr marL="0" indent="0">
              <a:buNone/>
            </a:pPr>
            <a:r>
              <a:rPr lang="en-US" sz="3800" dirty="0">
                <a:solidFill>
                  <a:schemeClr val="tx1"/>
                </a:solidFill>
              </a:rPr>
              <a:t>Children’s understanding and enjoyment of stories, poetry, plays and non-fiction develops as does their knowledge and skills in reading non-fiction about a wide range of subjects. They learn how to use evidence from a text when they are putting forward a point about a character or answering questions from non-fiction texts.</a:t>
            </a:r>
          </a:p>
          <a:p>
            <a:r>
              <a:rPr lang="en-US" sz="3800" b="1" dirty="0">
                <a:solidFill>
                  <a:schemeClr val="tx1"/>
                </a:solidFill>
              </a:rPr>
              <a:t>WRITING</a:t>
            </a:r>
          </a:p>
          <a:p>
            <a:pPr marL="0" indent="0">
              <a:buNone/>
            </a:pPr>
            <a:r>
              <a:rPr lang="en-US" sz="3800" dirty="0">
                <a:solidFill>
                  <a:schemeClr val="tx1"/>
                </a:solidFill>
              </a:rPr>
              <a:t>Children learn how to use commas and speech punctuation correctly. They begin to use more varied sentence starters and descriptive phrases to make their writing more interesting. Writing is </a:t>
            </a:r>
            <a:r>
              <a:rPr lang="en-US" sz="3800" dirty="0" err="1">
                <a:solidFill>
                  <a:schemeClr val="tx1"/>
                </a:solidFill>
              </a:rPr>
              <a:t>organised</a:t>
            </a:r>
            <a:r>
              <a:rPr lang="en-US" sz="3800" dirty="0">
                <a:solidFill>
                  <a:schemeClr val="tx1"/>
                </a:solidFill>
              </a:rPr>
              <a:t> into paragraphs in both fiction and non-fiction writing. They are given time to proofread their writing to check for spelling, punctuation and grammar errors which they then edit and improve.</a:t>
            </a:r>
          </a:p>
          <a:p>
            <a:r>
              <a:rPr lang="en-US" sz="3800" b="1" dirty="0">
                <a:solidFill>
                  <a:schemeClr val="tx1"/>
                </a:solidFill>
              </a:rPr>
              <a:t>SPELLING</a:t>
            </a:r>
          </a:p>
          <a:p>
            <a:pPr marL="0" indent="0">
              <a:buNone/>
            </a:pPr>
            <a:r>
              <a:rPr lang="en-US" sz="3800" dirty="0">
                <a:solidFill>
                  <a:schemeClr val="tx1"/>
                </a:solidFill>
              </a:rPr>
              <a:t>Children are expected to learn and correctly spell all words on the Year 3/4 common exception word list. This term, we are also revisiting spelling rules for adding –s, -</a:t>
            </a:r>
            <a:r>
              <a:rPr lang="en-US" sz="3800" dirty="0" err="1">
                <a:solidFill>
                  <a:schemeClr val="tx1"/>
                </a:solidFill>
              </a:rPr>
              <a:t>ing</a:t>
            </a:r>
            <a:r>
              <a:rPr lang="en-US" sz="3800" dirty="0">
                <a:solidFill>
                  <a:schemeClr val="tx1"/>
                </a:solidFill>
              </a:rPr>
              <a:t> and –ed to words and children will be expected to apply these rules correctly in their writing. Following this, we will be looking at patterns in words using different prefixes and suffixes.</a:t>
            </a:r>
          </a:p>
          <a:p>
            <a:endParaRPr lang="en-US" sz="3600" dirty="0">
              <a:solidFill>
                <a:srgbClr val="0070C0"/>
              </a:solidFill>
            </a:endParaRPr>
          </a:p>
          <a:p>
            <a:endParaRPr lang="en-GB" sz="40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1591" y="299908"/>
            <a:ext cx="595123" cy="779817"/>
          </a:xfrm>
          <a:prstGeom prst="rect">
            <a:avLst/>
          </a:prstGeom>
        </p:spPr>
      </p:pic>
    </p:spTree>
    <p:extLst>
      <p:ext uri="{BB962C8B-B14F-4D97-AF65-F5344CB8AC3E}">
        <p14:creationId xmlns:p14="http://schemas.microsoft.com/office/powerpoint/2010/main" val="36268153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dirty="0"/>
              <a:t>R.E.</a:t>
            </a:r>
          </a:p>
        </p:txBody>
      </p:sp>
      <p:pic>
        <p:nvPicPr>
          <p:cNvPr id="6" name="Picture 5">
            <a:extLst>
              <a:ext uri="{FF2B5EF4-FFF2-40B4-BE49-F238E27FC236}">
                <a16:creationId xmlns:a16="http://schemas.microsoft.com/office/drawing/2014/main" id="{75FF4955-F15A-48F1-8653-D1BD6DC912C8}"/>
              </a:ext>
            </a:extLst>
          </p:cNvPr>
          <p:cNvPicPr/>
          <p:nvPr/>
        </p:nvPicPr>
        <p:blipFill>
          <a:blip r:embed="rId2"/>
          <a:stretch>
            <a:fillRect/>
          </a:stretch>
        </p:blipFill>
        <p:spPr>
          <a:xfrm>
            <a:off x="4500978" y="532171"/>
            <a:ext cx="6001306" cy="6205047"/>
          </a:xfrm>
          <a:prstGeom prst="rect">
            <a:avLst/>
          </a:prstGeom>
        </p:spPr>
      </p:pic>
      <p:sp>
        <p:nvSpPr>
          <p:cNvPr id="7" name="TextBox 6">
            <a:extLst>
              <a:ext uri="{FF2B5EF4-FFF2-40B4-BE49-F238E27FC236}">
                <a16:creationId xmlns:a16="http://schemas.microsoft.com/office/drawing/2014/main" id="{E596D6C8-16AE-4F6F-B175-7E087D5501B8}"/>
              </a:ext>
            </a:extLst>
          </p:cNvPr>
          <p:cNvSpPr txBox="1"/>
          <p:nvPr/>
        </p:nvSpPr>
        <p:spPr>
          <a:xfrm>
            <a:off x="368433" y="2489901"/>
            <a:ext cx="3928359" cy="3416320"/>
          </a:xfrm>
          <a:prstGeom prst="rect">
            <a:avLst/>
          </a:prstGeom>
          <a:noFill/>
        </p:spPr>
        <p:txBody>
          <a:bodyPr wrap="square" rtlCol="0">
            <a:spAutoFit/>
          </a:bodyPr>
          <a:lstStyle/>
          <a:p>
            <a:r>
              <a:rPr lang="en-GB" dirty="0"/>
              <a:t>Our RE topics cover the Church’s seasons of Advent, Christmas, Lent, Easter and Pentecost.</a:t>
            </a:r>
          </a:p>
          <a:p>
            <a:endParaRPr lang="en-GB" dirty="0"/>
          </a:p>
          <a:p>
            <a:r>
              <a:rPr lang="en-GB" dirty="0"/>
              <a:t>We look at the Sacraments of Baptism, Confirmation and Eucharist.</a:t>
            </a:r>
          </a:p>
          <a:p>
            <a:endParaRPr lang="en-GB" dirty="0"/>
          </a:p>
          <a:p>
            <a:r>
              <a:rPr lang="en-GB" dirty="0"/>
              <a:t>Children learn Bible stories and reflect on what believers can learn from them.</a:t>
            </a:r>
          </a:p>
          <a:p>
            <a:endParaRPr lang="en-GB" dirty="0"/>
          </a:p>
        </p:txBody>
      </p:sp>
    </p:spTree>
    <p:extLst>
      <p:ext uri="{BB962C8B-B14F-4D97-AF65-F5344CB8AC3E}">
        <p14:creationId xmlns:p14="http://schemas.microsoft.com/office/powerpoint/2010/main" val="42372019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SCIENCE</a:t>
            </a:r>
          </a:p>
        </p:txBody>
      </p:sp>
      <p:sp>
        <p:nvSpPr>
          <p:cNvPr id="3" name="Content Placeholder 2"/>
          <p:cNvSpPr>
            <a:spLocks noGrp="1"/>
          </p:cNvSpPr>
          <p:nvPr>
            <p:ph idx="1"/>
          </p:nvPr>
        </p:nvSpPr>
        <p:spPr>
          <a:xfrm>
            <a:off x="569030" y="2290439"/>
            <a:ext cx="3772150" cy="3889159"/>
          </a:xfrm>
        </p:spPr>
        <p:txBody>
          <a:bodyPr>
            <a:noAutofit/>
          </a:bodyPr>
          <a:lstStyle/>
          <a:p>
            <a:pPr marL="0" indent="0">
              <a:buNone/>
            </a:pPr>
            <a:r>
              <a:rPr lang="en-GB" dirty="0"/>
              <a:t>In Year </a:t>
            </a:r>
            <a:r>
              <a:rPr lang="en-GB" dirty="0">
                <a:solidFill>
                  <a:schemeClr val="tx1"/>
                </a:solidFill>
              </a:rPr>
              <a:t>Four</a:t>
            </a:r>
            <a:r>
              <a:rPr lang="en-GB" dirty="0"/>
              <a:t>, the following science topics are covered:</a:t>
            </a:r>
          </a:p>
          <a:p>
            <a:r>
              <a:rPr lang="en-GB" dirty="0">
                <a:solidFill>
                  <a:schemeClr val="tx1"/>
                </a:solidFill>
              </a:rPr>
              <a:t>Teeth and the digestive system</a:t>
            </a:r>
          </a:p>
          <a:p>
            <a:r>
              <a:rPr lang="en-GB" dirty="0">
                <a:solidFill>
                  <a:schemeClr val="tx1"/>
                </a:solidFill>
              </a:rPr>
              <a:t>Sound</a:t>
            </a:r>
          </a:p>
          <a:p>
            <a:r>
              <a:rPr lang="en-GB" dirty="0">
                <a:solidFill>
                  <a:schemeClr val="tx1"/>
                </a:solidFill>
              </a:rPr>
              <a:t>Electricity</a:t>
            </a:r>
          </a:p>
          <a:p>
            <a:r>
              <a:rPr lang="en-GB" dirty="0">
                <a:solidFill>
                  <a:schemeClr val="tx1"/>
                </a:solidFill>
              </a:rPr>
              <a:t>Solids, liquids and gases</a:t>
            </a:r>
          </a:p>
          <a:p>
            <a:r>
              <a:rPr lang="en-GB" dirty="0">
                <a:solidFill>
                  <a:schemeClr val="tx1"/>
                </a:solidFill>
              </a:rPr>
              <a:t>States of matter </a:t>
            </a:r>
          </a:p>
          <a:p>
            <a:r>
              <a:rPr lang="en-GB" dirty="0">
                <a:solidFill>
                  <a:schemeClr val="tx1"/>
                </a:solidFill>
              </a:rPr>
              <a:t>Habitats</a:t>
            </a:r>
          </a:p>
          <a:p>
            <a:pPr marL="0" indent="0">
              <a:buNone/>
            </a:pPr>
            <a:r>
              <a:rPr lang="en-GB" dirty="0">
                <a:solidFill>
                  <a:schemeClr val="tx1"/>
                </a:solidFill>
              </a:rPr>
              <a:t>These are taught through investigative work.</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1591" y="299908"/>
            <a:ext cx="595123" cy="779817"/>
          </a:xfrm>
          <a:prstGeom prst="rect">
            <a:avLst/>
          </a:prstGeom>
        </p:spPr>
      </p:pic>
      <p:sp>
        <p:nvSpPr>
          <p:cNvPr id="7" name="Rectangle 6">
            <a:extLst>
              <a:ext uri="{FF2B5EF4-FFF2-40B4-BE49-F238E27FC236}">
                <a16:creationId xmlns:a16="http://schemas.microsoft.com/office/drawing/2014/main" id="{6F7B0BCC-1200-48AF-AAA1-0B8993E6640D}"/>
              </a:ext>
            </a:extLst>
          </p:cNvPr>
          <p:cNvSpPr/>
          <p:nvPr/>
        </p:nvSpPr>
        <p:spPr>
          <a:xfrm>
            <a:off x="4429228" y="2412574"/>
            <a:ext cx="7375848" cy="4247317"/>
          </a:xfrm>
          <a:prstGeom prst="rect">
            <a:avLst/>
          </a:prstGeom>
        </p:spPr>
        <p:txBody>
          <a:bodyPr wrap="square">
            <a:spAutoFit/>
          </a:bodyPr>
          <a:lstStyle/>
          <a:p>
            <a:pPr fontAlgn="base"/>
            <a:r>
              <a:rPr lang="en-GB" b="1" dirty="0">
                <a:solidFill>
                  <a:srgbClr val="0B0C0C"/>
                </a:solidFill>
                <a:latin typeface="nta"/>
              </a:rPr>
              <a:t>Working scientifically </a:t>
            </a:r>
            <a:r>
              <a:rPr lang="en-GB" b="1" i="1" dirty="0">
                <a:solidFill>
                  <a:srgbClr val="0B0C0C"/>
                </a:solidFill>
                <a:latin typeface="nta"/>
              </a:rPr>
              <a:t>(adapted from the National Curriculum)</a:t>
            </a:r>
          </a:p>
          <a:p>
            <a:r>
              <a:rPr lang="en-GB" dirty="0">
                <a:solidFill>
                  <a:srgbClr val="0B0C0C"/>
                </a:solidFill>
                <a:latin typeface="nta"/>
              </a:rPr>
              <a:t>During years 3 and 4, pupils are taught to use the following practical scientific methods, processes and skills:</a:t>
            </a:r>
          </a:p>
          <a:p>
            <a:pPr>
              <a:buFont typeface="Arial" panose="020B0604020202020204" pitchFamily="34" charset="0"/>
              <a:buChar char="•"/>
            </a:pPr>
            <a:r>
              <a:rPr lang="en-GB" dirty="0">
                <a:solidFill>
                  <a:srgbClr val="0B0C0C"/>
                </a:solidFill>
                <a:latin typeface="nta"/>
              </a:rPr>
              <a:t>asking relevant questions and using different types of scientific enquiries to answer them</a:t>
            </a:r>
          </a:p>
          <a:p>
            <a:pPr>
              <a:buFont typeface="Arial" panose="020B0604020202020204" pitchFamily="34" charset="0"/>
              <a:buChar char="•"/>
            </a:pPr>
            <a:r>
              <a:rPr lang="en-GB" dirty="0">
                <a:solidFill>
                  <a:srgbClr val="0B0C0C"/>
                </a:solidFill>
                <a:latin typeface="nta"/>
              </a:rPr>
              <a:t>setting up simple practical enquiries, comparative and fair tests</a:t>
            </a:r>
          </a:p>
          <a:p>
            <a:pPr>
              <a:buFont typeface="Arial" panose="020B0604020202020204" pitchFamily="34" charset="0"/>
              <a:buChar char="•"/>
            </a:pPr>
            <a:r>
              <a:rPr lang="en-GB" dirty="0">
                <a:solidFill>
                  <a:srgbClr val="0B0C0C"/>
                </a:solidFill>
                <a:latin typeface="nta"/>
              </a:rPr>
              <a:t>making systematic and careful observations </a:t>
            </a:r>
          </a:p>
          <a:p>
            <a:pPr>
              <a:buFont typeface="Arial" panose="020B0604020202020204" pitchFamily="34" charset="0"/>
              <a:buChar char="•"/>
            </a:pPr>
            <a:r>
              <a:rPr lang="en-GB" dirty="0">
                <a:solidFill>
                  <a:srgbClr val="0B0C0C"/>
                </a:solidFill>
                <a:latin typeface="nta"/>
              </a:rPr>
              <a:t>gathering, recording, classifying and presenting data in a variety of ways </a:t>
            </a:r>
          </a:p>
          <a:p>
            <a:pPr>
              <a:buFont typeface="Arial" panose="020B0604020202020204" pitchFamily="34" charset="0"/>
              <a:buChar char="•"/>
            </a:pPr>
            <a:r>
              <a:rPr lang="en-GB" dirty="0">
                <a:solidFill>
                  <a:srgbClr val="0B0C0C"/>
                </a:solidFill>
                <a:latin typeface="nta"/>
              </a:rPr>
              <a:t>recording findings using simple scientific language, drawings and charts</a:t>
            </a:r>
          </a:p>
          <a:p>
            <a:pPr>
              <a:buFont typeface="Arial" panose="020B0604020202020204" pitchFamily="34" charset="0"/>
              <a:buChar char="•"/>
            </a:pPr>
            <a:r>
              <a:rPr lang="en-GB" dirty="0">
                <a:solidFill>
                  <a:srgbClr val="0B0C0C"/>
                </a:solidFill>
                <a:latin typeface="nta"/>
              </a:rPr>
              <a:t>reporting on findings from enquiries, </a:t>
            </a:r>
          </a:p>
          <a:p>
            <a:pPr>
              <a:buFont typeface="Arial" panose="020B0604020202020204" pitchFamily="34" charset="0"/>
              <a:buChar char="•"/>
            </a:pPr>
            <a:r>
              <a:rPr lang="en-GB" dirty="0">
                <a:solidFill>
                  <a:srgbClr val="0B0C0C"/>
                </a:solidFill>
                <a:latin typeface="nta"/>
              </a:rPr>
              <a:t>using results to draw simple conclusions</a:t>
            </a:r>
          </a:p>
          <a:p>
            <a:pPr>
              <a:buFont typeface="Arial" panose="020B0604020202020204" pitchFamily="34" charset="0"/>
              <a:buChar char="•"/>
            </a:pPr>
            <a:r>
              <a:rPr lang="en-GB" dirty="0">
                <a:solidFill>
                  <a:srgbClr val="0B0C0C"/>
                </a:solidFill>
                <a:latin typeface="nta"/>
              </a:rPr>
              <a:t>identifying differences, similarities or changes related to simple scientific ideas and processes</a:t>
            </a:r>
          </a:p>
          <a:p>
            <a:pPr>
              <a:buFont typeface="Arial" panose="020B0604020202020204" pitchFamily="34" charset="0"/>
              <a:buChar char="•"/>
            </a:pPr>
            <a:r>
              <a:rPr lang="en-GB" dirty="0">
                <a:solidFill>
                  <a:srgbClr val="0B0C0C"/>
                </a:solidFill>
                <a:latin typeface="nta"/>
              </a:rPr>
              <a:t>using straightforward scientific evidence to answer questions or to support their findings.</a:t>
            </a:r>
            <a:endParaRPr lang="en-GB" b="0" i="0" dirty="0">
              <a:solidFill>
                <a:srgbClr val="0B0C0C"/>
              </a:solidFill>
              <a:effectLst/>
              <a:latin typeface="nta"/>
            </a:endParaRPr>
          </a:p>
        </p:txBody>
      </p:sp>
    </p:spTree>
    <p:extLst>
      <p:ext uri="{BB962C8B-B14F-4D97-AF65-F5344CB8AC3E}">
        <p14:creationId xmlns:p14="http://schemas.microsoft.com/office/powerpoint/2010/main" val="144884283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F1C4790-FE3C-4020-8CA7-00621DA7BBBC}"/>
    </a:ext>
  </a:extLst>
</a:theme>
</file>

<file path=docProps/app.xml><?xml version="1.0" encoding="utf-8"?>
<Properties xmlns="http://schemas.openxmlformats.org/officeDocument/2006/extended-properties" xmlns:vt="http://schemas.openxmlformats.org/officeDocument/2006/docPropsVTypes">
  <Template>Ion Boardroom</Template>
  <TotalTime>2713</TotalTime>
  <Words>1216</Words>
  <Application>Microsoft Office PowerPoint</Application>
  <PresentationFormat>Widescreen</PresentationFormat>
  <Paragraphs>108</Paragraphs>
  <Slides>24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Century Gothic</vt:lpstr>
      <vt:lpstr>nta</vt:lpstr>
      <vt:lpstr>Wingdings 3</vt:lpstr>
      <vt:lpstr>Ion Boardroom</vt:lpstr>
      <vt:lpstr>YEAR  FOUR  INFORMATION  EVENING FOR PARENTS</vt:lpstr>
      <vt:lpstr>STAFF YOUR CHILD WILL TALK ABOUT</vt:lpstr>
      <vt:lpstr>A DAY IN THE LIFE OF YEAR 4</vt:lpstr>
      <vt:lpstr>HOME LEARNING</vt:lpstr>
      <vt:lpstr>PowerPoint Presentation</vt:lpstr>
      <vt:lpstr>MATHS</vt:lpstr>
      <vt:lpstr>ENGLISH</vt:lpstr>
      <vt:lpstr>R.E.</vt:lpstr>
      <vt:lpstr>SCIENCE</vt:lpstr>
      <vt:lpstr>TOPICS</vt:lpstr>
      <vt:lpstr>PE</vt:lpstr>
      <vt:lpstr>ENRICHMENT</vt:lpstr>
      <vt:lpstr>REWARDS AND CONSEQUENCES</vt:lpstr>
      <vt:lpstr>MORE INFORMATION</vt:lpstr>
      <vt:lpstr>WALKING HOME</vt:lpstr>
      <vt:lpstr>ATTENDANCE</vt:lpstr>
      <vt:lpstr>WEBSITE</vt:lpstr>
      <vt:lpstr>PowerPoint Presentation</vt:lpstr>
      <vt:lpstr>PowerPoint Presentation</vt:lpstr>
      <vt:lpstr>PowerPoint Presentation</vt:lpstr>
      <vt:lpstr>PowerPoint Presentation</vt:lpstr>
      <vt:lpstr>PowerPoint Presentation</vt:lpstr>
      <vt:lpstr>Online Safety</vt:lpstr>
      <vt:lpstr>ANY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Assessment at The Cathedral School</dc:title>
  <dc:creator>Kelly Hannah</dc:creator>
  <cp:lastModifiedBy>Corinne Beveridge</cp:lastModifiedBy>
  <cp:revision>100</cp:revision>
  <dcterms:created xsi:type="dcterms:W3CDTF">2016-02-24T12:41:04Z</dcterms:created>
  <dcterms:modified xsi:type="dcterms:W3CDTF">2023-09-13T06:31:08Z</dcterms:modified>
</cp:coreProperties>
</file>