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58" r:id="rId5"/>
    <p:sldId id="280" r:id="rId6"/>
    <p:sldId id="293" r:id="rId7"/>
    <p:sldId id="294" r:id="rId8"/>
    <p:sldId id="306" r:id="rId9"/>
    <p:sldId id="301" r:id="rId10"/>
    <p:sldId id="299" r:id="rId11"/>
    <p:sldId id="303" r:id="rId12"/>
    <p:sldId id="305" r:id="rId13"/>
    <p:sldId id="289" r:id="rId14"/>
    <p:sldId id="259" r:id="rId15"/>
    <p:sldId id="260" r:id="rId16"/>
    <p:sldId id="304" r:id="rId17"/>
    <p:sldId id="284" r:id="rId18"/>
    <p:sldId id="262" r:id="rId19"/>
    <p:sldId id="311" r:id="rId20"/>
    <p:sldId id="308" r:id="rId21"/>
    <p:sldId id="312" r:id="rId22"/>
    <p:sldId id="313" r:id="rId23"/>
    <p:sldId id="310" r:id="rId24"/>
    <p:sldId id="307"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5256" autoAdjust="0"/>
  </p:normalViewPr>
  <p:slideViewPr>
    <p:cSldViewPr snapToGrid="0">
      <p:cViewPr varScale="1">
        <p:scale>
          <a:sx n="86" d="100"/>
          <a:sy n="86"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11/09/2023</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5" y="1118475"/>
            <a:ext cx="9144000" cy="2387600"/>
          </a:xfrm>
        </p:spPr>
        <p:txBody>
          <a:bodyPr/>
          <a:lstStyle/>
          <a:p>
            <a:r>
              <a:rPr lang="en-GB" dirty="0"/>
              <a:t>YEAR </a:t>
            </a:r>
            <a:r>
              <a:rPr lang="en-GB" dirty="0">
                <a:solidFill>
                  <a:schemeClr val="bg1"/>
                </a:solidFill>
              </a:rPr>
              <a:t> FIVE</a:t>
            </a:r>
            <a:r>
              <a:rPr lang="en-GB" dirty="0">
                <a:solidFill>
                  <a:srgbClr val="0070C0"/>
                </a:solidFill>
              </a:rPr>
              <a:t> </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797313" y="4112019"/>
            <a:ext cx="10129024" cy="1655762"/>
          </a:xfrm>
        </p:spPr>
        <p:txBody>
          <a:bodyPr>
            <a:noAutofit/>
          </a:bodyPr>
          <a:lstStyle/>
          <a:p>
            <a:r>
              <a:rPr lang="en-GB" sz="2400" dirty="0"/>
              <a:t>Information Evening for Parents SEPTEMBER 2023</a:t>
            </a:r>
          </a:p>
          <a:p>
            <a:endParaRPr lang="en-GB" sz="2400" dirty="0"/>
          </a:p>
          <a:p>
            <a:r>
              <a:rPr lang="en-GB" sz="2400" dirty="0"/>
              <a:t>Unlocking potential together in Faith and love</a:t>
            </a:r>
          </a:p>
        </p:txBody>
      </p:sp>
      <p:pic>
        <p:nvPicPr>
          <p:cNvPr id="5" name="Picture 4">
            <a:extLst>
              <a:ext uri="{FF2B5EF4-FFF2-40B4-BE49-F238E27FC236}">
                <a16:creationId xmlns:a16="http://schemas.microsoft.com/office/drawing/2014/main" id="{8E90A1AD-89C9-40C1-918C-93F64C79E1B5}"/>
              </a:ext>
            </a:extLst>
          </p:cNvPr>
          <p:cNvPicPr>
            <a:picLocks noChangeAspect="1"/>
          </p:cNvPicPr>
          <p:nvPr/>
        </p:nvPicPr>
        <p:blipFill rotWithShape="1">
          <a:blip r:embed="rId2"/>
          <a:srcRect l="6040" r="8047" b="7483"/>
          <a:stretch/>
        </p:blipFill>
        <p:spPr>
          <a:xfrm>
            <a:off x="7297444" y="839085"/>
            <a:ext cx="2886022" cy="2589915"/>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a:xfrm>
            <a:off x="328474" y="2603500"/>
            <a:ext cx="11647503" cy="3416300"/>
          </a:xfrm>
        </p:spPr>
        <p:txBody>
          <a:bodyPr>
            <a:normAutofit/>
          </a:bodyPr>
          <a:lstStyle/>
          <a:p>
            <a:pPr marL="0" indent="0">
              <a:buNone/>
            </a:pPr>
            <a:r>
              <a:rPr lang="en-GB" sz="4000" b="1" dirty="0"/>
              <a:t>Autumn  </a:t>
            </a:r>
            <a:r>
              <a:rPr lang="en-GB" sz="4000" dirty="0"/>
              <a:t>– ‘A Kingdom United ’</a:t>
            </a:r>
          </a:p>
          <a:p>
            <a:pPr marL="0" indent="0">
              <a:buNone/>
            </a:pPr>
            <a:r>
              <a:rPr lang="en-GB" sz="4000" b="1" dirty="0"/>
              <a:t>Spring  </a:t>
            </a:r>
            <a:r>
              <a:rPr lang="en-GB" sz="4000" dirty="0"/>
              <a:t>– ‘Inventors and Inventions’</a:t>
            </a:r>
          </a:p>
          <a:p>
            <a:pPr marL="0" indent="0">
              <a:buNone/>
            </a:pPr>
            <a:r>
              <a:rPr lang="en-GB" sz="4000" b="1" dirty="0"/>
              <a:t>Summer  </a:t>
            </a:r>
            <a:r>
              <a:rPr lang="en-GB" sz="4000" dirty="0"/>
              <a:t>– ‘Ancient and Amazing Americas’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572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and Swimming</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a:solidFill>
                  <a:schemeClr val="tx1"/>
                </a:solidFill>
              </a:rPr>
              <a:t>PE is on Tuesday  - children COME INTO SCHOOL in their full PE kit. </a:t>
            </a:r>
          </a:p>
          <a:p>
            <a:r>
              <a:rPr lang="en-GB" sz="2400" dirty="0">
                <a:solidFill>
                  <a:schemeClr val="tx1"/>
                </a:solidFill>
              </a:rPr>
              <a:t>Swimming lessons are on Friday for this term.</a:t>
            </a:r>
          </a:p>
          <a:p>
            <a:r>
              <a:rPr lang="en-GB" sz="2400" dirty="0"/>
              <a:t>Earrings need to be taken out for PE and swimming or should not be worn those days.</a:t>
            </a:r>
          </a:p>
          <a:p>
            <a:r>
              <a:rPr lang="en-GB" sz="2400" dirty="0"/>
              <a:t>HAIR – hair that is shoulder length or longer should always be tied up.</a:t>
            </a:r>
          </a:p>
          <a:p>
            <a:r>
              <a:rPr lang="en-GB" sz="2400" dirty="0"/>
              <a:t>INHALERS – if your child needs an inhaler, please ensure they have a labelled, in-date inhaler in school at all times.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37888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A0F4-1A7B-4550-8447-F6BE6916C750}"/>
              </a:ext>
            </a:extLst>
          </p:cNvPr>
          <p:cNvSpPr>
            <a:spLocks noGrp="1"/>
          </p:cNvSpPr>
          <p:nvPr>
            <p:ph type="title"/>
          </p:nvPr>
        </p:nvSpPr>
        <p:spPr/>
        <p:txBody>
          <a:bodyPr/>
          <a:lstStyle/>
          <a:p>
            <a:r>
              <a:rPr lang="en-GB" dirty="0" err="1"/>
              <a:t>Instumentation</a:t>
            </a:r>
            <a:r>
              <a:rPr lang="en-GB" dirty="0"/>
              <a:t> Lessons</a:t>
            </a:r>
          </a:p>
        </p:txBody>
      </p:sp>
      <p:sp>
        <p:nvSpPr>
          <p:cNvPr id="3" name="Content Placeholder 2">
            <a:extLst>
              <a:ext uri="{FF2B5EF4-FFF2-40B4-BE49-F238E27FC236}">
                <a16:creationId xmlns:a16="http://schemas.microsoft.com/office/drawing/2014/main" id="{3AFE3D70-6503-4631-BE90-660ECB2D1939}"/>
              </a:ext>
            </a:extLst>
          </p:cNvPr>
          <p:cNvSpPr>
            <a:spLocks noGrp="1"/>
          </p:cNvSpPr>
          <p:nvPr>
            <p:ph idx="1"/>
          </p:nvPr>
        </p:nvSpPr>
        <p:spPr/>
        <p:txBody>
          <a:bodyPr/>
          <a:lstStyle/>
          <a:p>
            <a:r>
              <a:rPr lang="en-GB" sz="2400" dirty="0"/>
              <a:t>Lancashire music provide a specialist music teacher, Mr Lupton, to teach Year 5 or Year 6 each week.</a:t>
            </a:r>
          </a:p>
          <a:p>
            <a:r>
              <a:rPr lang="en-GB" sz="2400" dirty="0"/>
              <a:t>Year 5 will start to learn to play the ukulele from Spring 2 onwards. </a:t>
            </a:r>
          </a:p>
          <a:p>
            <a:r>
              <a:rPr lang="en-GB" sz="2400" dirty="0"/>
              <a:t>The children will bring their ukulele home after each lesson; please ensure they bring it in each week. </a:t>
            </a:r>
          </a:p>
          <a:p>
            <a:r>
              <a:rPr lang="en-GB" sz="2400" dirty="0"/>
              <a:t>Encourage your children to practise each week. </a:t>
            </a:r>
          </a:p>
          <a:p>
            <a:endParaRPr lang="en-GB" dirty="0"/>
          </a:p>
        </p:txBody>
      </p:sp>
    </p:spTree>
    <p:extLst>
      <p:ext uri="{BB962C8B-B14F-4D97-AF65-F5344CB8AC3E}">
        <p14:creationId xmlns:p14="http://schemas.microsoft.com/office/powerpoint/2010/main" val="282019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318613" y="2413930"/>
            <a:ext cx="11624343" cy="3416300"/>
          </a:xfrm>
        </p:spPr>
        <p:txBody>
          <a:bodyPr>
            <a:noAutofit/>
          </a:bodyPr>
          <a:lstStyle/>
          <a:p>
            <a:pPr marL="0" indent="0">
              <a:buNone/>
            </a:pPr>
            <a:r>
              <a:rPr lang="en-GB" sz="2800" dirty="0"/>
              <a:t>This year we are planning the following enrichment activities:</a:t>
            </a:r>
          </a:p>
          <a:p>
            <a:r>
              <a:rPr lang="en-GB" sz="2000" dirty="0">
                <a:solidFill>
                  <a:schemeClr val="tx1"/>
                </a:solidFill>
              </a:rPr>
              <a:t>Autumn </a:t>
            </a:r>
          </a:p>
          <a:p>
            <a:pPr marL="0" indent="0">
              <a:buNone/>
            </a:pPr>
            <a:r>
              <a:rPr lang="en-GB" sz="2000" dirty="0">
                <a:solidFill>
                  <a:schemeClr val="tx1"/>
                </a:solidFill>
              </a:rPr>
              <a:t>Lego workshop, Viking workshop, Viking dress up day</a:t>
            </a:r>
          </a:p>
          <a:p>
            <a:r>
              <a:rPr lang="en-GB" sz="2000" dirty="0">
                <a:solidFill>
                  <a:schemeClr val="tx1"/>
                </a:solidFill>
              </a:rPr>
              <a:t>Spring</a:t>
            </a:r>
          </a:p>
          <a:p>
            <a:pPr marL="0" indent="0">
              <a:buNone/>
            </a:pPr>
            <a:r>
              <a:rPr lang="en-GB" sz="2000" dirty="0" err="1">
                <a:solidFill>
                  <a:schemeClr val="tx1"/>
                </a:solidFill>
              </a:rPr>
              <a:t>Borwick</a:t>
            </a:r>
            <a:r>
              <a:rPr lang="en-GB" sz="2000" dirty="0">
                <a:solidFill>
                  <a:schemeClr val="tx1"/>
                </a:solidFill>
              </a:rPr>
              <a:t> Hall (Further information to be sent home), Inventors dress up day</a:t>
            </a:r>
          </a:p>
          <a:p>
            <a:r>
              <a:rPr lang="en-GB" sz="2000" dirty="0">
                <a:solidFill>
                  <a:schemeClr val="tx1"/>
                </a:solidFill>
              </a:rPr>
              <a:t>Summer</a:t>
            </a:r>
          </a:p>
          <a:p>
            <a:pPr marL="0" indent="0">
              <a:buNone/>
            </a:pPr>
            <a:r>
              <a:rPr lang="en-GB" sz="2000" dirty="0">
                <a:solidFill>
                  <a:schemeClr val="tx1"/>
                </a:solidFill>
              </a:rPr>
              <a:t>Rainforest dress up day, Lancaster Butterfly House visit</a:t>
            </a:r>
          </a:p>
          <a:p>
            <a:endParaRPr lang="en-GB" sz="28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2553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AND CONSEQUENCES</a:t>
            </a:r>
          </a:p>
        </p:txBody>
      </p:sp>
      <p:sp>
        <p:nvSpPr>
          <p:cNvPr id="3" name="Content Placeholder 2"/>
          <p:cNvSpPr>
            <a:spLocks noGrp="1"/>
          </p:cNvSpPr>
          <p:nvPr>
            <p:ph sz="half" idx="1"/>
          </p:nvPr>
        </p:nvSpPr>
        <p:spPr>
          <a:xfrm>
            <a:off x="259823" y="1960248"/>
            <a:ext cx="10551674" cy="1175371"/>
          </a:xfrm>
        </p:spPr>
        <p:txBody>
          <a:bodyPr>
            <a:normAutofit/>
          </a:bodyPr>
          <a:lstStyle/>
          <a:p>
            <a:r>
              <a:rPr lang="en-GB" dirty="0"/>
              <a:t>WHOLE SCHOOL – weekly certificate, Keys to Success</a:t>
            </a:r>
          </a:p>
          <a:p>
            <a:r>
              <a:rPr lang="en-GB" dirty="0"/>
              <a:t>CLASS BASED – stars</a:t>
            </a:r>
          </a:p>
          <a:p>
            <a:r>
              <a:rPr lang="en-GB" dirty="0"/>
              <a:t>INDIVIDUAL – achievement and behaviour points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9" name="Picture 8">
            <a:extLst>
              <a:ext uri="{FF2B5EF4-FFF2-40B4-BE49-F238E27FC236}">
                <a16:creationId xmlns:a16="http://schemas.microsoft.com/office/drawing/2014/main" id="{3AE81F55-AF06-48FA-96D7-A65DDEA8EE52}"/>
              </a:ext>
            </a:extLst>
          </p:cNvPr>
          <p:cNvPicPr>
            <a:picLocks noChangeAspect="1"/>
          </p:cNvPicPr>
          <p:nvPr/>
        </p:nvPicPr>
        <p:blipFill>
          <a:blip r:embed="rId3"/>
          <a:stretch>
            <a:fillRect/>
          </a:stretch>
        </p:blipFill>
        <p:spPr>
          <a:xfrm>
            <a:off x="490644" y="3135619"/>
            <a:ext cx="10748488" cy="3722381"/>
          </a:xfrm>
          <a:prstGeom prst="rect">
            <a:avLst/>
          </a:prstGeom>
        </p:spPr>
      </p:pic>
    </p:spTree>
    <p:extLst>
      <p:ext uri="{BB962C8B-B14F-4D97-AF65-F5344CB8AC3E}">
        <p14:creationId xmlns:p14="http://schemas.microsoft.com/office/powerpoint/2010/main" val="327461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10000"/>
          </a:bodyPr>
          <a:lstStyle/>
          <a:p>
            <a:r>
              <a:rPr lang="en-GB" sz="2800" b="1" dirty="0"/>
              <a:t>SCHOOL WEBSITE</a:t>
            </a:r>
          </a:p>
          <a:p>
            <a:r>
              <a:rPr lang="en-GB" sz="2800" b="1" dirty="0"/>
              <a:t>PARENT APP </a:t>
            </a:r>
            <a:r>
              <a:rPr lang="en-GB" sz="2800" dirty="0"/>
              <a:t>– newsletters and letter are put on the app. </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send out at the end of each term with a full report sent out in the Summer term.</a:t>
            </a:r>
          </a:p>
          <a:p>
            <a:r>
              <a:rPr lang="en-GB" sz="2800" b="1" dirty="0"/>
              <a:t>Parent Pay- </a:t>
            </a:r>
            <a:r>
              <a:rPr lang="en-GB" sz="2800" dirty="0"/>
              <a:t>way of paying for all items in school.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3425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WALKING HOME</a:t>
            </a:r>
          </a:p>
        </p:txBody>
      </p:sp>
      <p:sp>
        <p:nvSpPr>
          <p:cNvPr id="3" name="Content Placeholder 2"/>
          <p:cNvSpPr>
            <a:spLocks noGrp="1"/>
          </p:cNvSpPr>
          <p:nvPr>
            <p:ph idx="1"/>
          </p:nvPr>
        </p:nvSpPr>
        <p:spPr/>
        <p:txBody>
          <a:bodyPr>
            <a:normAutofit/>
          </a:bodyPr>
          <a:lstStyle/>
          <a:p>
            <a:r>
              <a:rPr lang="en-GB" sz="3200" dirty="0"/>
              <a:t>Written permission is needed for each individual child before children in Year 5 or 6 will be allowed to walk home without a parent/carer.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2468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a:t>PA – 95%</a:t>
            </a:r>
          </a:p>
          <a:p>
            <a:r>
              <a:rPr lang="en-GB" sz="2800" dirty="0"/>
              <a:t>Half 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hlinkClick r:id="rId2"/>
              </a:rPr>
              <a:t>www.cathedral.lancs.sch.uk</a:t>
            </a:r>
            <a:endParaRPr lang="en-GB" sz="2800" dirty="0"/>
          </a:p>
          <a:p>
            <a:r>
              <a:rPr lang="en-GB" sz="2800" dirty="0" err="1"/>
              <a:t>Reguarly</a:t>
            </a:r>
            <a:r>
              <a:rPr lang="en-GB" sz="2800" dirty="0"/>
              <a:t> changes and has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743-0159-4434-B3A2-51A95225B30F}"/>
              </a:ext>
            </a:extLst>
          </p:cNvPr>
          <p:cNvSpPr>
            <a:spLocks noGrp="1"/>
          </p:cNvSpPr>
          <p:nvPr>
            <p:ph type="title"/>
          </p:nvPr>
        </p:nvSpPr>
        <p:spPr/>
        <p:txBody>
          <a:bodyPr/>
          <a:lstStyle/>
          <a:p>
            <a:r>
              <a:rPr lang="en-GB" dirty="0"/>
              <a:t>Online Safety</a:t>
            </a:r>
          </a:p>
        </p:txBody>
      </p:sp>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 name="Picture 2">
            <a:extLst>
              <a:ext uri="{FF2B5EF4-FFF2-40B4-BE49-F238E27FC236}">
                <a16:creationId xmlns:a16="http://schemas.microsoft.com/office/drawing/2014/main" id="{E6680285-AA06-4FA5-AD39-9D5DC725018B}"/>
              </a:ext>
            </a:extLst>
          </p:cNvPr>
          <p:cNvPicPr>
            <a:picLocks noChangeAspect="1"/>
          </p:cNvPicPr>
          <p:nvPr/>
        </p:nvPicPr>
        <p:blipFill>
          <a:blip r:embed="rId3"/>
          <a:stretch>
            <a:fillRect/>
          </a:stretch>
        </p:blipFill>
        <p:spPr>
          <a:xfrm>
            <a:off x="653570" y="2379306"/>
            <a:ext cx="4470959" cy="3937518"/>
          </a:xfrm>
          <a:prstGeom prst="rect">
            <a:avLst/>
          </a:prstGeom>
        </p:spPr>
      </p:pic>
      <p:sp>
        <p:nvSpPr>
          <p:cNvPr id="4" name="TextBox 3">
            <a:extLst>
              <a:ext uri="{FF2B5EF4-FFF2-40B4-BE49-F238E27FC236}">
                <a16:creationId xmlns:a16="http://schemas.microsoft.com/office/drawing/2014/main" id="{0A829B01-2301-4D15-AC93-AFC7CA6D8A3A}"/>
              </a:ext>
            </a:extLst>
          </p:cNvPr>
          <p:cNvSpPr txBox="1"/>
          <p:nvPr/>
        </p:nvSpPr>
        <p:spPr>
          <a:xfrm>
            <a:off x="5825412" y="2509935"/>
            <a:ext cx="5442430" cy="3231654"/>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Why?</a:t>
            </a:r>
          </a:p>
          <a:p>
            <a:endParaRPr lang="en-GB" sz="3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t>KCSIE 2023 is a complete statutory guide that all schools must comply with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Part One and Annex B clearly outlines how schools have a statutory responsibility to keep children safe online in </a:t>
            </a:r>
            <a:r>
              <a:rPr lang="en-GB" sz="2000" b="1" i="1" dirty="0"/>
              <a:t>or </a:t>
            </a:r>
            <a:r>
              <a:rPr lang="en-GB" sz="2000" dirty="0"/>
              <a:t>out of school</a:t>
            </a:r>
          </a:p>
        </p:txBody>
      </p:sp>
    </p:spTree>
    <p:extLst>
      <p:ext uri="{BB962C8B-B14F-4D97-AF65-F5344CB8AC3E}">
        <p14:creationId xmlns:p14="http://schemas.microsoft.com/office/powerpoint/2010/main" val="244215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p:cNvSpPr txBox="1"/>
          <p:nvPr/>
        </p:nvSpPr>
        <p:spPr>
          <a:xfrm>
            <a:off x="1252608" y="3792416"/>
            <a:ext cx="9093017" cy="2031325"/>
          </a:xfrm>
          <a:prstGeom prst="rect">
            <a:avLst/>
          </a:prstGeom>
          <a:noFill/>
        </p:spPr>
        <p:txBody>
          <a:bodyPr wrap="square" lIns="91440" tIns="45720" rIns="91440" bIns="45720" rtlCol="0" anchor="t">
            <a:spAutoFit/>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Mrs Benson              Mrs Dickinson              Mrs Nott             Miss McShane     </a:t>
            </a:r>
            <a:endParaRPr lang="en-GB" dirty="0">
              <a:solidFill>
                <a:srgbClr val="0070C0"/>
              </a:solidFill>
            </a:endParaRPr>
          </a:p>
        </p:txBody>
      </p:sp>
      <p:pic>
        <p:nvPicPr>
          <p:cNvPr id="3076" name="Picture 4" descr="https://www.cathedral.lancs.sch.uk/images/people/Mrs_Benson_2.jpg">
            <a:extLst>
              <a:ext uri="{FF2B5EF4-FFF2-40B4-BE49-F238E27FC236}">
                <a16:creationId xmlns:a16="http://schemas.microsoft.com/office/drawing/2014/main" id="{788303D2-3890-4C36-9EC5-572F01D8D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375" y="3433203"/>
            <a:ext cx="1362556" cy="18178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www.cathedral.lancs.sch.uk/images/people/Mrs_Dickinson20.jpg">
            <a:extLst>
              <a:ext uri="{FF2B5EF4-FFF2-40B4-BE49-F238E27FC236}">
                <a16:creationId xmlns:a16="http://schemas.microsoft.com/office/drawing/2014/main" id="{B1345417-740F-487F-AA2C-15D82716144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52376" y="3419325"/>
            <a:ext cx="1381844" cy="1831688"/>
          </a:xfrm>
          <a:prstGeom prst="rect">
            <a:avLst/>
          </a:prstGeom>
          <a:noFill/>
          <a:ln>
            <a:noFill/>
          </a:ln>
        </p:spPr>
      </p:pic>
      <p:pic>
        <p:nvPicPr>
          <p:cNvPr id="10" name="Picture 9" descr="Mrs Nott">
            <a:extLst>
              <a:ext uri="{FF2B5EF4-FFF2-40B4-BE49-F238E27FC236}">
                <a16:creationId xmlns:a16="http://schemas.microsoft.com/office/drawing/2014/main" id="{695AA1FC-F03A-4AC7-B603-82AFFED8535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55103" y="3680683"/>
            <a:ext cx="1484383" cy="1521411"/>
          </a:xfrm>
          <a:prstGeom prst="rect">
            <a:avLst/>
          </a:prstGeom>
          <a:noFill/>
          <a:ln>
            <a:noFill/>
          </a:ln>
        </p:spPr>
      </p:pic>
      <p:pic>
        <p:nvPicPr>
          <p:cNvPr id="1026" name="Picture 2" descr="Miss McShane">
            <a:extLst>
              <a:ext uri="{FF2B5EF4-FFF2-40B4-BE49-F238E27FC236}">
                <a16:creationId xmlns:a16="http://schemas.microsoft.com/office/drawing/2014/main" id="{CE2FA8C9-84D0-46FE-A05E-3698282E1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2930" y="3631763"/>
            <a:ext cx="16192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729E-4359-426F-9243-92A682F208D0}"/>
              </a:ext>
            </a:extLst>
          </p:cNvPr>
          <p:cNvPicPr>
            <a:picLocks noChangeAspect="1"/>
          </p:cNvPicPr>
          <p:nvPr/>
        </p:nvPicPr>
        <p:blipFill>
          <a:blip r:embed="rId2"/>
          <a:stretch>
            <a:fillRect/>
          </a:stretch>
        </p:blipFill>
        <p:spPr>
          <a:xfrm>
            <a:off x="1139822" y="2939143"/>
            <a:ext cx="10253918" cy="1938442"/>
          </a:xfrm>
          <a:prstGeom prst="rect">
            <a:avLst/>
          </a:prstGeom>
        </p:spPr>
      </p:pic>
      <p:pic>
        <p:nvPicPr>
          <p:cNvPr id="5" name="Picture 4">
            <a:extLst>
              <a:ext uri="{FF2B5EF4-FFF2-40B4-BE49-F238E27FC236}">
                <a16:creationId xmlns:a16="http://schemas.microsoft.com/office/drawing/2014/main" id="{7B38A8E1-2AE5-4D77-B93F-A08165B8E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TextBox 2">
            <a:extLst>
              <a:ext uri="{FF2B5EF4-FFF2-40B4-BE49-F238E27FC236}">
                <a16:creationId xmlns:a16="http://schemas.microsoft.com/office/drawing/2014/main" id="{74DF13FA-A9F6-4F4E-A3DA-B390257CCE11}"/>
              </a:ext>
            </a:extLst>
          </p:cNvPr>
          <p:cNvSpPr txBox="1"/>
          <p:nvPr/>
        </p:nvSpPr>
        <p:spPr>
          <a:xfrm>
            <a:off x="821094" y="2248678"/>
            <a:ext cx="3359020" cy="369332"/>
          </a:xfrm>
          <a:prstGeom prst="rect">
            <a:avLst/>
          </a:prstGeom>
          <a:noFill/>
        </p:spPr>
        <p:txBody>
          <a:bodyPr wrap="square" rtlCol="0">
            <a:spAutoFit/>
          </a:bodyPr>
          <a:lstStyle/>
          <a:p>
            <a:r>
              <a:rPr lang="en-GB" dirty="0"/>
              <a:t>It states:</a:t>
            </a:r>
          </a:p>
        </p:txBody>
      </p:sp>
    </p:spTree>
    <p:extLst>
      <p:ext uri="{BB962C8B-B14F-4D97-AF65-F5344CB8AC3E}">
        <p14:creationId xmlns:p14="http://schemas.microsoft.com/office/powerpoint/2010/main" val="195590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965739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59EDA-E5D5-43DC-8456-596908D27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5" name="Picture 4">
            <a:extLst>
              <a:ext uri="{FF2B5EF4-FFF2-40B4-BE49-F238E27FC236}">
                <a16:creationId xmlns:a16="http://schemas.microsoft.com/office/drawing/2014/main" id="{427B49A8-4334-4F83-A5F3-C1E45CD0581B}"/>
              </a:ext>
            </a:extLst>
          </p:cNvPr>
          <p:cNvPicPr>
            <a:picLocks noChangeAspect="1"/>
          </p:cNvPicPr>
          <p:nvPr/>
        </p:nvPicPr>
        <p:blipFill>
          <a:blip r:embed="rId3"/>
          <a:stretch>
            <a:fillRect/>
          </a:stretch>
        </p:blipFill>
        <p:spPr>
          <a:xfrm>
            <a:off x="1155052" y="1345649"/>
            <a:ext cx="8847628" cy="4952514"/>
          </a:xfrm>
          <a:prstGeom prst="rect">
            <a:avLst/>
          </a:prstGeom>
        </p:spPr>
      </p:pic>
    </p:spTree>
    <p:extLst>
      <p:ext uri="{BB962C8B-B14F-4D97-AF65-F5344CB8AC3E}">
        <p14:creationId xmlns:p14="http://schemas.microsoft.com/office/powerpoint/2010/main" val="2350520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7AB5A-7799-4D78-896C-9CDCB72640D2}"/>
              </a:ext>
            </a:extLst>
          </p:cNvPr>
          <p:cNvPicPr>
            <a:picLocks noChangeAspect="1"/>
          </p:cNvPicPr>
          <p:nvPr/>
        </p:nvPicPr>
        <p:blipFill>
          <a:blip r:embed="rId2"/>
          <a:stretch>
            <a:fillRect/>
          </a:stretch>
        </p:blipFill>
        <p:spPr>
          <a:xfrm>
            <a:off x="1573831" y="-159798"/>
            <a:ext cx="9700810" cy="7473146"/>
          </a:xfrm>
          <a:prstGeom prst="rect">
            <a:avLst/>
          </a:prstGeom>
        </p:spPr>
      </p:pic>
    </p:spTree>
    <p:extLst>
      <p:ext uri="{BB962C8B-B14F-4D97-AF65-F5344CB8AC3E}">
        <p14:creationId xmlns:p14="http://schemas.microsoft.com/office/powerpoint/2010/main" val="68607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A7E-282C-4168-9501-501DA5ADF13E}"/>
              </a:ext>
            </a:extLst>
          </p:cNvPr>
          <p:cNvSpPr>
            <a:spLocks noGrp="1"/>
          </p:cNvSpPr>
          <p:nvPr>
            <p:ph type="title"/>
          </p:nvPr>
        </p:nvSpPr>
        <p:spPr/>
        <p:txBody>
          <a:bodyPr/>
          <a:lstStyle/>
          <a:p>
            <a:r>
              <a:rPr lang="en-GB" dirty="0"/>
              <a:t>Online Safety</a:t>
            </a:r>
          </a:p>
        </p:txBody>
      </p:sp>
      <p:pic>
        <p:nvPicPr>
          <p:cNvPr id="4" name="Picture 3">
            <a:extLst>
              <a:ext uri="{FF2B5EF4-FFF2-40B4-BE49-F238E27FC236}">
                <a16:creationId xmlns:a16="http://schemas.microsoft.com/office/drawing/2014/main" id="{357DE8D4-D804-4B7D-894E-1C94A0E72D72}"/>
              </a:ext>
            </a:extLst>
          </p:cNvPr>
          <p:cNvPicPr>
            <a:picLocks noChangeAspect="1"/>
          </p:cNvPicPr>
          <p:nvPr/>
        </p:nvPicPr>
        <p:blipFill>
          <a:blip r:embed="rId2"/>
          <a:stretch>
            <a:fillRect/>
          </a:stretch>
        </p:blipFill>
        <p:spPr>
          <a:xfrm>
            <a:off x="913891" y="2694188"/>
            <a:ext cx="7896225" cy="4381500"/>
          </a:xfrm>
          <a:prstGeom prst="rect">
            <a:avLst/>
          </a:prstGeom>
        </p:spPr>
      </p:pic>
      <p:pic>
        <p:nvPicPr>
          <p:cNvPr id="5" name="Picture 4">
            <a:extLst>
              <a:ext uri="{FF2B5EF4-FFF2-40B4-BE49-F238E27FC236}">
                <a16:creationId xmlns:a16="http://schemas.microsoft.com/office/drawing/2014/main" id="{8C0AB6A0-FA23-4C10-B4E8-5FD989708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13613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us and you can’t make it into school, our email addresses are below and on the school website. You can also phone the school office if you wish to make an afterschool appointment to speak to us.</a:t>
            </a:r>
          </a:p>
          <a:p>
            <a:r>
              <a:rPr lang="en-GB" sz="2000" dirty="0"/>
              <a:t>The best time to speak to us at length/confidentially is after school but you can use the mornings to keep us up to date / ask any questions </a:t>
            </a:r>
            <a:r>
              <a:rPr lang="en-GB" sz="2000" dirty="0" err="1"/>
              <a:t>etc</a:t>
            </a:r>
            <a:endParaRPr lang="en-GB" sz="2000" dirty="0"/>
          </a:p>
          <a:p>
            <a:r>
              <a:rPr lang="en-GB" sz="2000" b="1" dirty="0"/>
              <a:t>Please ensure you keep school up to date with any changes in contact telephone numbers.</a:t>
            </a:r>
          </a:p>
          <a:p>
            <a:pPr marL="0" indent="0">
              <a:buNone/>
            </a:pPr>
            <a:endParaRPr lang="en-GB" sz="2000" b="1" dirty="0"/>
          </a:p>
          <a:p>
            <a:r>
              <a:rPr lang="en-GB" sz="2000" b="1" dirty="0">
                <a:solidFill>
                  <a:srgbClr val="0070C0"/>
                </a:solidFill>
              </a:rPr>
              <a:t>c.dickinson@cathedral.lancs.sch.uk              s.benson@cathedral.lancs.sch.uk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55303"/>
            <a:ext cx="595123" cy="77981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YEAR 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8" name="TextBox 7"/>
          <p:cNvSpPr txBox="1"/>
          <p:nvPr/>
        </p:nvSpPr>
        <p:spPr>
          <a:xfrm>
            <a:off x="10570104" y="2778003"/>
            <a:ext cx="1624238" cy="2862322"/>
          </a:xfrm>
          <a:prstGeom prst="rect">
            <a:avLst/>
          </a:prstGeom>
          <a:noFill/>
        </p:spPr>
        <p:txBody>
          <a:bodyPr wrap="square" rtlCol="0">
            <a:spAutoFit/>
          </a:bodyPr>
          <a:lstStyle/>
          <a:p>
            <a:r>
              <a:rPr lang="en-GB" dirty="0">
                <a:solidFill>
                  <a:srgbClr val="C00000"/>
                </a:solidFill>
              </a:rPr>
              <a:t>Mrs Dickinson and Mrs Benson meet for planning and assessment  on Monday morning.</a:t>
            </a:r>
          </a:p>
        </p:txBody>
      </p:sp>
      <p:pic>
        <p:nvPicPr>
          <p:cNvPr id="4" name="Picture 3">
            <a:extLst>
              <a:ext uri="{FF2B5EF4-FFF2-40B4-BE49-F238E27FC236}">
                <a16:creationId xmlns:a16="http://schemas.microsoft.com/office/drawing/2014/main" id="{3F597449-3AA4-4508-8555-91994F1433BF}"/>
              </a:ext>
            </a:extLst>
          </p:cNvPr>
          <p:cNvPicPr>
            <a:picLocks noChangeAspect="1"/>
          </p:cNvPicPr>
          <p:nvPr/>
        </p:nvPicPr>
        <p:blipFill>
          <a:blip r:embed="rId3"/>
          <a:stretch>
            <a:fillRect/>
          </a:stretch>
        </p:blipFill>
        <p:spPr>
          <a:xfrm>
            <a:off x="363984" y="1731885"/>
            <a:ext cx="10206120" cy="4954558"/>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603500"/>
            <a:ext cx="9817846" cy="3416300"/>
          </a:xfrm>
        </p:spPr>
        <p:txBody>
          <a:bodyPr>
            <a:normAutofit/>
          </a:bodyPr>
          <a:lstStyle/>
          <a:p>
            <a:r>
              <a:rPr lang="en-GB" dirty="0"/>
              <a:t>Daily reading – parent/carer to record/initial in reading record every day</a:t>
            </a:r>
          </a:p>
          <a:p>
            <a:endParaRPr lang="en-GB" dirty="0"/>
          </a:p>
          <a:p>
            <a:r>
              <a:rPr lang="en-GB" dirty="0">
                <a:solidFill>
                  <a:schemeClr val="tx1"/>
                </a:solidFill>
              </a:rPr>
              <a:t>Weekly maths homework – goes home on Monday to be returned by Friday</a:t>
            </a:r>
          </a:p>
          <a:p>
            <a:endParaRPr lang="en-GB" dirty="0">
              <a:solidFill>
                <a:schemeClr val="tx1"/>
              </a:solidFill>
            </a:endParaRPr>
          </a:p>
          <a:p>
            <a:r>
              <a:rPr lang="en-US" dirty="0">
                <a:solidFill>
                  <a:schemeClr val="tx1"/>
                </a:solidFill>
              </a:rPr>
              <a:t>Project – </a:t>
            </a:r>
            <a:r>
              <a:rPr lang="en-GB" dirty="0">
                <a:solidFill>
                  <a:schemeClr val="tx1"/>
                </a:solidFill>
              </a:rPr>
              <a:t>A project outline is given out at the beginning of each half term. The projects should be fun, engaging and creative!</a:t>
            </a:r>
          </a:p>
          <a:p>
            <a:pPr marL="400050" lvl="1" indent="0">
              <a:buNone/>
            </a:pPr>
            <a:r>
              <a:rPr lang="en-GB" dirty="0">
                <a:solidFill>
                  <a:schemeClr val="tx1"/>
                </a:solidFill>
              </a:rPr>
              <a:t>Children are expected to spend half an hour a week on their project. Two or three times during the half term they will be asked to bring in the work they have completed so far. The project is handed in on the first day back after half term.</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842502" y="274457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1822929" y="3776083"/>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84701" y="3544968"/>
            <a:ext cx="2805821" cy="923330"/>
          </a:xfrm>
          <a:prstGeom prst="rect">
            <a:avLst/>
          </a:prstGeom>
          <a:noFill/>
          <a:ln>
            <a:solidFill>
              <a:schemeClr val="tx1"/>
            </a:solidFill>
          </a:ln>
        </p:spPr>
        <p:txBody>
          <a:bodyPr wrap="square" rtlCol="0">
            <a:spAutoFit/>
          </a:bodyPr>
          <a:lstStyle/>
          <a:p>
            <a:r>
              <a:rPr lang="en-GB" dirty="0"/>
              <a:t>Talk about books your child enjoys reading. Ask questions</a:t>
            </a:r>
          </a:p>
        </p:txBody>
      </p:sp>
      <p:sp>
        <p:nvSpPr>
          <p:cNvPr id="10" name="TextBox 9"/>
          <p:cNvSpPr txBox="1"/>
          <p:nvPr/>
        </p:nvSpPr>
        <p:spPr>
          <a:xfrm>
            <a:off x="8674580" y="2582728"/>
            <a:ext cx="2339409" cy="646331"/>
          </a:xfrm>
          <a:prstGeom prst="rect">
            <a:avLst/>
          </a:prstGeom>
          <a:noFill/>
          <a:ln>
            <a:solidFill>
              <a:schemeClr val="tx1"/>
            </a:solidFill>
          </a:ln>
        </p:spPr>
        <p:txBody>
          <a:bodyPr wrap="square" rtlCol="0">
            <a:spAutoFit/>
          </a:bodyPr>
          <a:lstStyle/>
          <a:p>
            <a:r>
              <a:rPr lang="en-GB" dirty="0"/>
              <a:t>Practise spellings and times tables </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97393" y="2391627"/>
            <a:ext cx="11189446" cy="3462764"/>
          </a:xfrm>
        </p:spPr>
        <p:txBody>
          <a:bodyPr>
            <a:noAutofit/>
          </a:bodyPr>
          <a:lstStyle/>
          <a:p>
            <a:endParaRPr lang="en-US" sz="2000" dirty="0">
              <a:solidFill>
                <a:srgbClr val="0070C0"/>
              </a:solidFill>
            </a:endParaRPr>
          </a:p>
          <a:p>
            <a:r>
              <a:rPr lang="en-US" sz="2000" dirty="0">
                <a:solidFill>
                  <a:schemeClr val="tx1"/>
                </a:solidFill>
              </a:rPr>
              <a:t>In Year Five, children should develop a good understanding of place value of whole numbers up to 1 000 000 and decimals with up to 3 decimal places. </a:t>
            </a:r>
          </a:p>
          <a:p>
            <a:r>
              <a:rPr lang="en-US" sz="2000" dirty="0">
                <a:solidFill>
                  <a:schemeClr val="tx1"/>
                </a:solidFill>
              </a:rPr>
              <a:t>They become increasingly fluent at applying times tables facts and number bonds to mental and written calculations.  </a:t>
            </a:r>
          </a:p>
          <a:p>
            <a:r>
              <a:rPr lang="en-US" sz="2000" dirty="0">
                <a:solidFill>
                  <a:schemeClr val="tx1"/>
                </a:solidFill>
              </a:rPr>
              <a:t>They develop efficient mental and written methods for addition, subtraction, multiplication and division with whole numbers to 1 000 000  and decimals.</a:t>
            </a:r>
          </a:p>
          <a:p>
            <a:r>
              <a:rPr lang="en-US" sz="2000" dirty="0">
                <a:solidFill>
                  <a:schemeClr val="tx1"/>
                </a:solidFill>
              </a:rPr>
              <a:t>They develop their ability to solve a range of problems, including problems involving fractions, decimals, measures, shapes and a range of charts and graphs.</a:t>
            </a:r>
            <a:endParaRPr lang="en-GB" sz="2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6033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162420" y="2386359"/>
            <a:ext cx="11695043" cy="4471641"/>
          </a:xfrm>
        </p:spPr>
        <p:txBody>
          <a:bodyPr>
            <a:normAutofit fontScale="70000" lnSpcReduction="20000"/>
          </a:bodyPr>
          <a:lstStyle/>
          <a:p>
            <a:r>
              <a:rPr lang="en-US" sz="3600" dirty="0">
                <a:solidFill>
                  <a:schemeClr val="tx1"/>
                </a:solidFill>
              </a:rPr>
              <a:t>Children’s understanding and enjoyment of stories, poetry, plays and non-fiction develops. They should have a good understanding of the key layout and language features of the main text types.</a:t>
            </a:r>
          </a:p>
          <a:p>
            <a:endParaRPr lang="en-US" sz="3600" dirty="0">
              <a:solidFill>
                <a:schemeClr val="tx1"/>
              </a:solidFill>
            </a:endParaRPr>
          </a:p>
          <a:p>
            <a:r>
              <a:rPr lang="en-US" sz="3600" dirty="0">
                <a:solidFill>
                  <a:schemeClr val="tx1"/>
                </a:solidFill>
              </a:rPr>
              <a:t>Guided reading is part of our daily timetable. In Year Five, children become increasingly independent in explaining their views about what they have read. They learn how to use evidence from the text to support a point of view and how to infer information about characters and their feelings, motives and actions.</a:t>
            </a:r>
          </a:p>
          <a:p>
            <a:endParaRPr lang="en-US" sz="3600" dirty="0">
              <a:solidFill>
                <a:schemeClr val="tx1"/>
              </a:solidFill>
            </a:endParaRPr>
          </a:p>
          <a:p>
            <a:r>
              <a:rPr lang="en-US" sz="3600" dirty="0">
                <a:solidFill>
                  <a:schemeClr val="tx1"/>
                </a:solidFill>
              </a:rPr>
              <a:t>Children are encouraged to read independently everyday, particularly books from a series or collection by a chosen author.</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6268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RELIGIOUS EDUCATION and PRAYER AND LITURGY</a:t>
            </a:r>
          </a:p>
        </p:txBody>
      </p:sp>
      <p:sp>
        <p:nvSpPr>
          <p:cNvPr id="3" name="Content Placeholder 2"/>
          <p:cNvSpPr>
            <a:spLocks noGrp="1"/>
          </p:cNvSpPr>
          <p:nvPr>
            <p:ph idx="1"/>
          </p:nvPr>
        </p:nvSpPr>
        <p:spPr>
          <a:xfrm>
            <a:off x="162420" y="2386359"/>
            <a:ext cx="11695043" cy="4471641"/>
          </a:xfrm>
        </p:spPr>
        <p:txBody>
          <a:bodyPr>
            <a:normAutofit/>
          </a:bodyPr>
          <a:lstStyle/>
          <a:p>
            <a:r>
              <a:rPr lang="en-US" sz="2800" dirty="0">
                <a:solidFill>
                  <a:schemeClr val="tx1"/>
                </a:solidFill>
              </a:rPr>
              <a:t>In a Catholic school, RE is a core subject.</a:t>
            </a:r>
          </a:p>
          <a:p>
            <a:r>
              <a:rPr lang="en-US" sz="2800" dirty="0">
                <a:solidFill>
                  <a:schemeClr val="tx1"/>
                </a:solidFill>
              </a:rPr>
              <a:t>In Year 5, we learn about the mission of the Church in responding to a world in need, the sacraments of marriage and the Eucharist, the Church’s seasons and the lives of some saints.</a:t>
            </a:r>
          </a:p>
          <a:p>
            <a:r>
              <a:rPr lang="en-US" sz="2800" dirty="0">
                <a:solidFill>
                  <a:schemeClr val="tx1"/>
                </a:solidFill>
              </a:rPr>
              <a:t>Children develop the ability to understand links between a person’s religious beliefs and their actions. </a:t>
            </a:r>
          </a:p>
          <a:p>
            <a:r>
              <a:rPr lang="en-US" sz="2800" dirty="0">
                <a:solidFill>
                  <a:schemeClr val="tx1"/>
                </a:solidFill>
              </a:rPr>
              <a:t>In addition to whole school times of prayer, children in Year 5 take it in turns to prepare and lead a time of prayer in class each week.</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83560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a:t>
            </a:r>
          </a:p>
        </p:txBody>
      </p:sp>
      <p:sp>
        <p:nvSpPr>
          <p:cNvPr id="3" name="Content Placeholder 2"/>
          <p:cNvSpPr>
            <a:spLocks noGrp="1"/>
          </p:cNvSpPr>
          <p:nvPr>
            <p:ph idx="1"/>
          </p:nvPr>
        </p:nvSpPr>
        <p:spPr>
          <a:xfrm>
            <a:off x="1154954" y="2603500"/>
            <a:ext cx="9551516" cy="3416300"/>
          </a:xfrm>
        </p:spPr>
        <p:txBody>
          <a:bodyPr>
            <a:normAutofit fontScale="62500" lnSpcReduction="20000"/>
          </a:bodyPr>
          <a:lstStyle/>
          <a:p>
            <a:pPr marL="0" indent="0">
              <a:buNone/>
            </a:pPr>
            <a:r>
              <a:rPr lang="en-GB" sz="4000" dirty="0"/>
              <a:t>In Year Five, the following science topics are covered:</a:t>
            </a:r>
          </a:p>
          <a:p>
            <a:pPr marL="0" indent="0">
              <a:buNone/>
            </a:pPr>
            <a:r>
              <a:rPr lang="en-GB" sz="4000" b="1" dirty="0"/>
              <a:t>Autumn 1 </a:t>
            </a:r>
            <a:r>
              <a:rPr lang="en-GB" sz="4000" dirty="0"/>
              <a:t>– Material properties</a:t>
            </a:r>
          </a:p>
          <a:p>
            <a:pPr marL="0" indent="0">
              <a:buNone/>
            </a:pPr>
            <a:r>
              <a:rPr lang="en-GB" sz="4000" b="1" dirty="0"/>
              <a:t>Autumn 2 </a:t>
            </a:r>
            <a:r>
              <a:rPr lang="en-GB" sz="4000" dirty="0"/>
              <a:t>– Materials-reversible and irreversible changes</a:t>
            </a:r>
          </a:p>
          <a:p>
            <a:pPr marL="0" indent="0">
              <a:buNone/>
            </a:pPr>
            <a:r>
              <a:rPr lang="en-GB" sz="4000" b="1" dirty="0"/>
              <a:t>Spring 1 </a:t>
            </a:r>
            <a:r>
              <a:rPr lang="en-GB" sz="4000" dirty="0"/>
              <a:t>– Earth and Space</a:t>
            </a:r>
          </a:p>
          <a:p>
            <a:pPr marL="0" indent="0">
              <a:buNone/>
            </a:pPr>
            <a:r>
              <a:rPr lang="en-GB" sz="4000" b="1" dirty="0"/>
              <a:t>Spring 2 </a:t>
            </a:r>
            <a:r>
              <a:rPr lang="en-GB" sz="4000" dirty="0"/>
              <a:t>– Forces and falling objects</a:t>
            </a:r>
          </a:p>
          <a:p>
            <a:pPr marL="0" indent="0">
              <a:buNone/>
            </a:pPr>
            <a:r>
              <a:rPr lang="en-GB" sz="4000" b="1" dirty="0"/>
              <a:t>Summer 1 </a:t>
            </a:r>
            <a:r>
              <a:rPr lang="en-GB" sz="4000" dirty="0"/>
              <a:t>– Life cycle changes in plants and animals</a:t>
            </a:r>
          </a:p>
          <a:p>
            <a:pPr marL="0" indent="0">
              <a:buNone/>
            </a:pPr>
            <a:r>
              <a:rPr lang="en-GB" sz="4000" b="1" dirty="0"/>
              <a:t>Summer 2 </a:t>
            </a:r>
            <a:r>
              <a:rPr lang="en-GB" sz="4000" dirty="0"/>
              <a:t>– Growth and development of humans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448842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3634</TotalTime>
  <Words>1208</Words>
  <Application>Microsoft Office PowerPoint</Application>
  <PresentationFormat>Widescreen</PresentationFormat>
  <Paragraphs>116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 Boardroom</vt:lpstr>
      <vt:lpstr>YEAR  FIVE  INFORMATION  EVENING</vt:lpstr>
      <vt:lpstr>STAFF YOUR CHILD WILL TALK ABOUT</vt:lpstr>
      <vt:lpstr>A DAY IN THE LIFE OF YEAR 5</vt:lpstr>
      <vt:lpstr>HOME LEARNING</vt:lpstr>
      <vt:lpstr>PowerPoint Presentation</vt:lpstr>
      <vt:lpstr>MATHS</vt:lpstr>
      <vt:lpstr>ENGLISH</vt:lpstr>
      <vt:lpstr>RELIGIOUS EDUCATION and PRAYER AND LITURGY</vt:lpstr>
      <vt:lpstr>SCIENCE</vt:lpstr>
      <vt:lpstr>TOPICS</vt:lpstr>
      <vt:lpstr>PE and Swimming</vt:lpstr>
      <vt:lpstr>Instumentation Lessons</vt:lpstr>
      <vt:lpstr>ENRICHMENT</vt:lpstr>
      <vt:lpstr>REWARDS AND CONSEQUENCES</vt:lpstr>
      <vt:lpstr>MORE INFORMATION</vt:lpstr>
      <vt:lpstr>WALKING HOME</vt:lpstr>
      <vt:lpstr>ATTENDANCE</vt:lpstr>
      <vt:lpstr>WEBSITE</vt:lpstr>
      <vt:lpstr>Online Safety</vt:lpstr>
      <vt:lpstr>PowerPoint Presentation</vt:lpstr>
      <vt:lpstr>PowerPoint Presentation</vt:lpstr>
      <vt:lpstr>PowerPoint Presentation</vt:lpstr>
      <vt:lpstr>PowerPoint Presentation</vt:lpstr>
      <vt:lpstr>Online Safety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Claire Dickinson</cp:lastModifiedBy>
  <cp:revision>113</cp:revision>
  <dcterms:created xsi:type="dcterms:W3CDTF">2016-02-24T12:41:04Z</dcterms:created>
  <dcterms:modified xsi:type="dcterms:W3CDTF">2023-09-11T20:30:52Z</dcterms:modified>
</cp:coreProperties>
</file>