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257" r:id="rId4"/>
    <p:sldId id="258" r:id="rId5"/>
    <p:sldId id="280" r:id="rId6"/>
    <p:sldId id="293" r:id="rId7"/>
    <p:sldId id="294" r:id="rId8"/>
    <p:sldId id="298" r:id="rId9"/>
    <p:sldId id="301" r:id="rId10"/>
    <p:sldId id="299" r:id="rId11"/>
    <p:sldId id="303" r:id="rId12"/>
    <p:sldId id="289" r:id="rId13"/>
    <p:sldId id="259" r:id="rId14"/>
    <p:sldId id="260" r:id="rId15"/>
    <p:sldId id="304" r:id="rId16"/>
    <p:sldId id="284" r:id="rId17"/>
    <p:sldId id="262" r:id="rId18"/>
    <p:sldId id="311" r:id="rId19"/>
    <p:sldId id="308" r:id="rId20"/>
    <p:sldId id="305" r:id="rId21"/>
    <p:sldId id="312" r:id="rId22"/>
    <p:sldId id="310" r:id="rId23"/>
    <p:sldId id="307"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p:normalViewPr>
  <p:slideViewPr>
    <p:cSldViewPr snapToGrid="0">
      <p:cViewPr varScale="1">
        <p:scale>
          <a:sx n="82" d="100"/>
          <a:sy n="82" d="100"/>
        </p:scale>
        <p:origin x="67"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08/09/2023</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08/09/2023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08/09/2023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08/09/2023</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08/09/2023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08/09/2023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08/09/2023</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08/09/2023</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08/09/2023</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K.hodder@cathedral.lancs.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825" y="1118475"/>
            <a:ext cx="9144000" cy="2387600"/>
          </a:xfrm>
        </p:spPr>
        <p:txBody>
          <a:bodyPr/>
          <a:lstStyle/>
          <a:p>
            <a:r>
              <a:rPr lang="en-GB" dirty="0"/>
              <a:t>YEAR  </a:t>
            </a:r>
            <a:r>
              <a:rPr lang="en-GB" dirty="0">
                <a:solidFill>
                  <a:schemeClr val="bg1"/>
                </a:solidFill>
              </a:rPr>
              <a:t>6</a:t>
            </a:r>
            <a:r>
              <a:rPr lang="en-GB" dirty="0">
                <a:solidFill>
                  <a:srgbClr val="0070C0"/>
                </a:solidFill>
              </a:rPr>
              <a:t> </a:t>
            </a:r>
            <a:br>
              <a:rPr lang="en-GB" dirty="0"/>
            </a:br>
            <a:r>
              <a:rPr lang="en-GB" dirty="0"/>
              <a:t>INFORMATION </a:t>
            </a:r>
            <a:br>
              <a:rPr lang="en-GB" dirty="0"/>
            </a:br>
            <a:r>
              <a:rPr lang="en-GB" dirty="0"/>
              <a:t>EVENING</a:t>
            </a:r>
          </a:p>
        </p:txBody>
      </p:sp>
      <p:sp>
        <p:nvSpPr>
          <p:cNvPr id="3" name="Subtitle 2"/>
          <p:cNvSpPr>
            <a:spLocks noGrp="1"/>
          </p:cNvSpPr>
          <p:nvPr>
            <p:ph type="subTitle" idx="1"/>
          </p:nvPr>
        </p:nvSpPr>
        <p:spPr>
          <a:xfrm>
            <a:off x="797313" y="4112019"/>
            <a:ext cx="10129024" cy="1655762"/>
          </a:xfrm>
        </p:spPr>
        <p:txBody>
          <a:bodyPr>
            <a:noAutofit/>
          </a:bodyPr>
          <a:lstStyle/>
          <a:p>
            <a:r>
              <a:rPr lang="en-GB" sz="2400" dirty="0"/>
              <a:t>Information Evening for Parents SEPTEMBER 2023</a:t>
            </a:r>
          </a:p>
          <a:p>
            <a:endParaRPr lang="en-GB" sz="2400" dirty="0"/>
          </a:p>
          <a:p>
            <a:r>
              <a:rPr lang="en-GB" sz="2400" dirty="0"/>
              <a:t>Unlocking potential together in Faith and love</a:t>
            </a:r>
          </a:p>
        </p:txBody>
      </p:sp>
      <p:pic>
        <p:nvPicPr>
          <p:cNvPr id="5" name="Picture 4">
            <a:extLst>
              <a:ext uri="{FF2B5EF4-FFF2-40B4-BE49-F238E27FC236}">
                <a16:creationId xmlns:a16="http://schemas.microsoft.com/office/drawing/2014/main" id="{7C3B51DB-A6B5-4F17-8DC3-676B5CAC872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15186" y="1783490"/>
            <a:ext cx="2418639" cy="1924982"/>
          </a:xfrm>
          <a:prstGeom prst="rect">
            <a:avLst/>
          </a:prstGeom>
          <a:noFill/>
        </p:spPr>
      </p:pic>
      <p:pic>
        <p:nvPicPr>
          <p:cNvPr id="6" name="Picture 5">
            <a:extLst>
              <a:ext uri="{FF2B5EF4-FFF2-40B4-BE49-F238E27FC236}">
                <a16:creationId xmlns:a16="http://schemas.microsoft.com/office/drawing/2014/main" id="{1122AEC3-9B22-47C1-9D00-86BDBA67E19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2414" y="307813"/>
            <a:ext cx="612428" cy="535565"/>
          </a:xfrm>
          <a:prstGeom prst="rect">
            <a:avLst/>
          </a:prstGeom>
          <a:noFill/>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a:t>
            </a:r>
          </a:p>
        </p:txBody>
      </p:sp>
      <p:sp>
        <p:nvSpPr>
          <p:cNvPr id="3" name="Content Placeholder 2"/>
          <p:cNvSpPr>
            <a:spLocks noGrp="1"/>
          </p:cNvSpPr>
          <p:nvPr>
            <p:ph idx="1"/>
          </p:nvPr>
        </p:nvSpPr>
        <p:spPr>
          <a:xfrm>
            <a:off x="1154954" y="2503504"/>
            <a:ext cx="10279485" cy="3755994"/>
          </a:xfrm>
        </p:spPr>
        <p:txBody>
          <a:bodyPr>
            <a:normAutofit fontScale="77500" lnSpcReduction="20000"/>
          </a:bodyPr>
          <a:lstStyle/>
          <a:p>
            <a:pPr marL="0" indent="0">
              <a:buNone/>
            </a:pPr>
            <a:r>
              <a:rPr lang="en-GB" sz="4000" b="1" dirty="0"/>
              <a:t>Autumn  </a:t>
            </a:r>
            <a:r>
              <a:rPr lang="en-GB" sz="4000" dirty="0"/>
              <a:t>– Survival and the 2004 Boxing 						           				  Day Tsunami</a:t>
            </a:r>
          </a:p>
          <a:p>
            <a:pPr marL="0" indent="0">
              <a:buNone/>
            </a:pPr>
            <a:r>
              <a:rPr lang="en-GB" sz="4000" dirty="0"/>
              <a:t>												</a:t>
            </a:r>
          </a:p>
          <a:p>
            <a:pPr marL="0" indent="0">
              <a:buNone/>
            </a:pPr>
            <a:r>
              <a:rPr lang="en-GB" sz="4000" b="1" dirty="0"/>
              <a:t>Spring 	    </a:t>
            </a:r>
            <a:r>
              <a:rPr lang="en-GB" sz="4000" dirty="0"/>
              <a:t>– History Detectives and the 											  Ancient Egyptians</a:t>
            </a:r>
          </a:p>
          <a:p>
            <a:pPr marL="0" indent="0">
              <a:buNone/>
            </a:pPr>
            <a:endParaRPr lang="en-GB" sz="4000" dirty="0"/>
          </a:p>
          <a:p>
            <a:pPr marL="0" indent="0">
              <a:buNone/>
            </a:pPr>
            <a:r>
              <a:rPr lang="en-GB" sz="4000" b="1" dirty="0"/>
              <a:t>Summer   </a:t>
            </a:r>
            <a:r>
              <a:rPr lang="en-GB" sz="4000" dirty="0"/>
              <a:t>– Frances Elizabeth Johnson 											  and the Lancaster Slave Trade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5727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a:xfrm>
            <a:off x="635620" y="2603500"/>
            <a:ext cx="10950497" cy="4020324"/>
          </a:xfrm>
        </p:spPr>
        <p:txBody>
          <a:bodyPr>
            <a:normAutofit/>
          </a:bodyPr>
          <a:lstStyle/>
          <a:p>
            <a:r>
              <a:rPr lang="en-GB" sz="2400" dirty="0">
                <a:solidFill>
                  <a:schemeClr val="tx1"/>
                </a:solidFill>
              </a:rPr>
              <a:t>In School Tuesday &amp; Thursday – wear kit to school.</a:t>
            </a:r>
          </a:p>
          <a:p>
            <a:r>
              <a:rPr lang="en-GB" sz="2400" dirty="0"/>
              <a:t>Earrings need to be taken out for PE or left at home that day.</a:t>
            </a:r>
          </a:p>
          <a:p>
            <a:r>
              <a:rPr lang="en-GB" sz="2400" dirty="0"/>
              <a:t>HAIR – hair that is shoulder length or longer should always be tied up.</a:t>
            </a:r>
          </a:p>
          <a:p>
            <a:r>
              <a:rPr lang="en-GB" sz="2400" dirty="0"/>
              <a:t>INHALERS – if your child needs an inhaler, please ensure they have a labelled, in-date inhaler in school at all times.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37888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ENRICHMENT</a:t>
            </a:r>
          </a:p>
        </p:txBody>
      </p:sp>
      <p:sp>
        <p:nvSpPr>
          <p:cNvPr id="3" name="Content Placeholder 2"/>
          <p:cNvSpPr>
            <a:spLocks noGrp="1"/>
          </p:cNvSpPr>
          <p:nvPr>
            <p:ph idx="1"/>
          </p:nvPr>
        </p:nvSpPr>
        <p:spPr>
          <a:xfrm>
            <a:off x="203203" y="2413930"/>
            <a:ext cx="11624343" cy="3416300"/>
          </a:xfrm>
        </p:spPr>
        <p:txBody>
          <a:bodyPr>
            <a:noAutofit/>
          </a:bodyPr>
          <a:lstStyle/>
          <a:p>
            <a:pPr marL="0" indent="0">
              <a:buNone/>
            </a:pPr>
            <a:r>
              <a:rPr lang="en-GB" sz="2800" dirty="0"/>
              <a:t>This year we are planning the following enrichment activities:</a:t>
            </a:r>
          </a:p>
          <a:p>
            <a:r>
              <a:rPr lang="en-GB" sz="2800" dirty="0">
                <a:solidFill>
                  <a:schemeClr val="tx1"/>
                </a:solidFill>
              </a:rPr>
              <a:t>Visit Lancaster Maritime Museum for Slavery workshops(no cost)</a:t>
            </a:r>
          </a:p>
          <a:p>
            <a:r>
              <a:rPr lang="en-GB" sz="2800" dirty="0">
                <a:solidFill>
                  <a:schemeClr val="tx1"/>
                </a:solidFill>
              </a:rPr>
              <a:t>Spring term visit to </a:t>
            </a:r>
            <a:r>
              <a:rPr lang="en-GB" sz="2800" b="1" dirty="0">
                <a:solidFill>
                  <a:schemeClr val="tx1"/>
                </a:solidFill>
              </a:rPr>
              <a:t>Walker Art Gallery, Liverpool</a:t>
            </a:r>
            <a:r>
              <a:rPr lang="en-GB" sz="2800" dirty="0">
                <a:solidFill>
                  <a:schemeClr val="tx1"/>
                </a:solidFill>
              </a:rPr>
              <a:t>(cost TBC)</a:t>
            </a:r>
          </a:p>
          <a:p>
            <a:r>
              <a:rPr lang="en-GB" sz="2800" dirty="0">
                <a:solidFill>
                  <a:schemeClr val="tx1"/>
                </a:solidFill>
              </a:rPr>
              <a:t>Residential visit to </a:t>
            </a:r>
            <a:r>
              <a:rPr lang="en-GB" sz="2800" b="1" dirty="0">
                <a:solidFill>
                  <a:schemeClr val="tx1"/>
                </a:solidFill>
              </a:rPr>
              <a:t>Liverpool Albert Dock and City </a:t>
            </a:r>
            <a:r>
              <a:rPr lang="en-GB" sz="2800" dirty="0">
                <a:solidFill>
                  <a:schemeClr val="tx1"/>
                </a:solidFill>
              </a:rPr>
              <a:t>(cost TBC)</a:t>
            </a:r>
          </a:p>
          <a:p>
            <a:r>
              <a:rPr lang="en-GB" sz="2800" dirty="0" err="1">
                <a:solidFill>
                  <a:schemeClr val="tx1"/>
                </a:solidFill>
              </a:rPr>
              <a:t>Bikeability</a:t>
            </a:r>
            <a:r>
              <a:rPr lang="en-GB" sz="2800" dirty="0">
                <a:solidFill>
                  <a:schemeClr val="tx1"/>
                </a:solidFill>
              </a:rPr>
              <a:t> (no cost)</a:t>
            </a:r>
          </a:p>
          <a:p>
            <a:r>
              <a:rPr lang="en-GB" sz="2800" dirty="0">
                <a:solidFill>
                  <a:schemeClr val="tx1"/>
                </a:solidFill>
              </a:rPr>
              <a:t>Lego Coding Workshop(no cost)</a:t>
            </a:r>
          </a:p>
          <a:p>
            <a:r>
              <a:rPr lang="en-GB" sz="2800" dirty="0">
                <a:solidFill>
                  <a:schemeClr val="tx1"/>
                </a:solidFill>
              </a:rPr>
              <a:t>Bush-tucker Challenge AND Shelter Day(no cost)</a:t>
            </a:r>
          </a:p>
          <a:p>
            <a:r>
              <a:rPr lang="en-GB" sz="2800" dirty="0">
                <a:solidFill>
                  <a:schemeClr val="tx1"/>
                </a:solidFill>
              </a:rPr>
              <a:t>End of Year Performance (no cost)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525536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 AND CONSEQUENCES</a:t>
            </a:r>
          </a:p>
        </p:txBody>
      </p:sp>
      <p:sp>
        <p:nvSpPr>
          <p:cNvPr id="3" name="Content Placeholder 2"/>
          <p:cNvSpPr>
            <a:spLocks noGrp="1"/>
          </p:cNvSpPr>
          <p:nvPr>
            <p:ph sz="half" idx="1"/>
          </p:nvPr>
        </p:nvSpPr>
        <p:spPr>
          <a:xfrm>
            <a:off x="225817" y="2331309"/>
            <a:ext cx="2272056" cy="3416301"/>
          </a:xfrm>
        </p:spPr>
        <p:txBody>
          <a:bodyPr>
            <a:normAutofit/>
          </a:bodyPr>
          <a:lstStyle/>
          <a:p>
            <a:r>
              <a:rPr lang="en-GB" dirty="0"/>
              <a:t>WHOLE SCHOOL – weekly certificate, Keys to Success</a:t>
            </a:r>
          </a:p>
          <a:p>
            <a:r>
              <a:rPr lang="en-GB" dirty="0"/>
              <a:t>CLASS BASED – stars</a:t>
            </a:r>
          </a:p>
          <a:p>
            <a:r>
              <a:rPr lang="en-GB" dirty="0"/>
              <a:t>INDIVIDUAL – achievement and behaviour points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5" name="TextBox 4"/>
          <p:cNvSpPr txBox="1"/>
          <p:nvPr/>
        </p:nvSpPr>
        <p:spPr>
          <a:xfrm>
            <a:off x="4753651" y="2987899"/>
            <a:ext cx="6035501" cy="369332"/>
          </a:xfrm>
          <a:prstGeom prst="rect">
            <a:avLst/>
          </a:prstGeom>
          <a:noFill/>
        </p:spPr>
        <p:txBody>
          <a:bodyPr wrap="square" rtlCol="0">
            <a:spAutoFit/>
          </a:bodyPr>
          <a:lstStyle/>
          <a:p>
            <a:r>
              <a:rPr lang="en-GB" dirty="0">
                <a:solidFill>
                  <a:srgbClr val="0070C0"/>
                </a:solidFill>
              </a:rPr>
              <a:t>INSERT KEYS TABLE</a:t>
            </a:r>
          </a:p>
        </p:txBody>
      </p:sp>
      <p:pic>
        <p:nvPicPr>
          <p:cNvPr id="4" name="Picture 3">
            <a:extLst>
              <a:ext uri="{FF2B5EF4-FFF2-40B4-BE49-F238E27FC236}">
                <a16:creationId xmlns:a16="http://schemas.microsoft.com/office/drawing/2014/main" id="{2B2A6922-4B23-46DA-B73E-DB8BCFE7A39F}"/>
              </a:ext>
            </a:extLst>
          </p:cNvPr>
          <p:cNvPicPr>
            <a:picLocks noChangeAspect="1"/>
          </p:cNvPicPr>
          <p:nvPr/>
        </p:nvPicPr>
        <p:blipFill>
          <a:blip r:embed="rId3"/>
          <a:stretch>
            <a:fillRect/>
          </a:stretch>
        </p:blipFill>
        <p:spPr>
          <a:xfrm>
            <a:off x="4265132" y="2331309"/>
            <a:ext cx="7339785" cy="4368738"/>
          </a:xfrm>
          <a:prstGeom prst="rect">
            <a:avLst/>
          </a:prstGeom>
        </p:spPr>
      </p:pic>
    </p:spTree>
    <p:extLst>
      <p:ext uri="{BB962C8B-B14F-4D97-AF65-F5344CB8AC3E}">
        <p14:creationId xmlns:p14="http://schemas.microsoft.com/office/powerpoint/2010/main" val="3274613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4" name="Content Placeholder 3"/>
          <p:cNvSpPr>
            <a:spLocks noGrp="1"/>
          </p:cNvSpPr>
          <p:nvPr>
            <p:ph idx="1"/>
          </p:nvPr>
        </p:nvSpPr>
        <p:spPr>
          <a:xfrm>
            <a:off x="742359" y="2503139"/>
            <a:ext cx="10174685" cy="3407007"/>
          </a:xfrm>
        </p:spPr>
        <p:txBody>
          <a:bodyPr>
            <a:normAutofit fontScale="85000" lnSpcReduction="10000"/>
          </a:bodyPr>
          <a:lstStyle/>
          <a:p>
            <a:r>
              <a:rPr lang="en-GB" sz="2800" b="1" dirty="0"/>
              <a:t>SCHOOL WEBSITE</a:t>
            </a:r>
          </a:p>
          <a:p>
            <a:r>
              <a:rPr lang="en-GB" sz="2800" b="1" dirty="0"/>
              <a:t>PARENT APP </a:t>
            </a:r>
            <a:r>
              <a:rPr lang="en-GB" sz="2800" dirty="0"/>
              <a:t>– newsletters and letter are put on the app. </a:t>
            </a:r>
          </a:p>
          <a:p>
            <a:r>
              <a:rPr lang="en-GB" sz="2800" b="1" dirty="0"/>
              <a:t>CURRICULUM OVERVIEW – </a:t>
            </a:r>
            <a:r>
              <a:rPr lang="en-GB" sz="2800" dirty="0"/>
              <a:t>on website to show what the class will be learning about</a:t>
            </a:r>
          </a:p>
          <a:p>
            <a:r>
              <a:rPr lang="en-GB" sz="2800" b="1" dirty="0"/>
              <a:t>PARENTS’ EVENING </a:t>
            </a:r>
            <a:r>
              <a:rPr lang="en-GB" sz="2800" dirty="0"/>
              <a:t>–  Autumn Term and Spring/early Summer</a:t>
            </a:r>
          </a:p>
          <a:p>
            <a:r>
              <a:rPr lang="en-GB" sz="2800" b="1" dirty="0"/>
              <a:t>REPORTS</a:t>
            </a:r>
            <a:r>
              <a:rPr lang="en-GB" sz="2800" dirty="0"/>
              <a:t> – interim reports are send out at the end of each term with a full report sent out in the Summer term.</a:t>
            </a:r>
          </a:p>
          <a:p>
            <a:r>
              <a:rPr lang="en-GB" sz="2800" b="1" dirty="0"/>
              <a:t>Parent Pay- </a:t>
            </a:r>
            <a:r>
              <a:rPr lang="en-GB" sz="2800" dirty="0"/>
              <a:t>way of paying for all items in school.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93425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WALKING HOME</a:t>
            </a:r>
          </a:p>
        </p:txBody>
      </p:sp>
      <p:sp>
        <p:nvSpPr>
          <p:cNvPr id="3" name="Content Placeholder 2"/>
          <p:cNvSpPr>
            <a:spLocks noGrp="1"/>
          </p:cNvSpPr>
          <p:nvPr>
            <p:ph idx="1"/>
          </p:nvPr>
        </p:nvSpPr>
        <p:spPr/>
        <p:txBody>
          <a:bodyPr>
            <a:normAutofit/>
          </a:bodyPr>
          <a:lstStyle/>
          <a:p>
            <a:r>
              <a:rPr lang="en-GB" sz="3200" dirty="0"/>
              <a:t>Written permission is needed for each individual child before children in Year 5 or 6 will be allowed to walk home without a parent/carer.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2468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a:xfrm>
            <a:off x="1154954" y="2603500"/>
            <a:ext cx="10242849" cy="3416300"/>
          </a:xfrm>
        </p:spPr>
        <p:txBody>
          <a:bodyPr>
            <a:noAutofit/>
          </a:bodyPr>
          <a:lstStyle/>
          <a:p>
            <a:r>
              <a:rPr lang="en-GB" sz="2800" dirty="0"/>
              <a:t>Whole school target of 97%</a:t>
            </a:r>
          </a:p>
          <a:p>
            <a:r>
              <a:rPr lang="en-GB" sz="2800" dirty="0"/>
              <a:t>PA – 95%</a:t>
            </a:r>
          </a:p>
          <a:p>
            <a:r>
              <a:rPr lang="en-GB" sz="2800" dirty="0"/>
              <a:t>Half termly updates</a:t>
            </a:r>
          </a:p>
          <a:p>
            <a:r>
              <a:rPr lang="en-GB" sz="2800" dirty="0"/>
              <a:t>Must be in school before 8.45am, gates open at 8.35am </a:t>
            </a:r>
          </a:p>
          <a:p>
            <a:r>
              <a:rPr lang="en-GB" sz="2800" dirty="0"/>
              <a:t>No holidays authorised</a:t>
            </a:r>
          </a:p>
          <a:p>
            <a:r>
              <a:rPr lang="en-GB" sz="2800" dirty="0"/>
              <a:t>Proof of medical – if in doubt, send them in; we can always call if they are ill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84913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a:t>
            </a:r>
          </a:p>
        </p:txBody>
      </p:sp>
      <p:sp>
        <p:nvSpPr>
          <p:cNvPr id="3" name="Content Placeholder 2"/>
          <p:cNvSpPr>
            <a:spLocks noGrp="1"/>
          </p:cNvSpPr>
          <p:nvPr>
            <p:ph idx="1"/>
          </p:nvPr>
        </p:nvSpPr>
        <p:spPr/>
        <p:txBody>
          <a:bodyPr>
            <a:normAutofit/>
          </a:bodyPr>
          <a:lstStyle/>
          <a:p>
            <a:r>
              <a:rPr lang="en-GB" sz="2800" dirty="0">
                <a:solidFill>
                  <a:schemeClr val="tx1"/>
                </a:solidFill>
                <a:hlinkClick r:id="rId2">
                  <a:extLst>
                    <a:ext uri="{A12FA001-AC4F-418D-AE19-62706E023703}">
                      <ahyp:hlinkClr xmlns:ahyp="http://schemas.microsoft.com/office/drawing/2018/hyperlinkcolor" val="tx"/>
                    </a:ext>
                  </a:extLst>
                </a:hlinkClick>
              </a:rPr>
              <a:t>www.cathedral.lancs.sch.uk</a:t>
            </a:r>
            <a:endParaRPr lang="en-GB" sz="2800" dirty="0">
              <a:solidFill>
                <a:schemeClr val="tx1"/>
              </a:solidFill>
            </a:endParaRPr>
          </a:p>
          <a:p>
            <a:r>
              <a:rPr lang="en-GB" sz="2800" dirty="0"/>
              <a:t>Regularly changes and has lots of information about the class on Class page.</a:t>
            </a:r>
          </a:p>
          <a:p>
            <a:r>
              <a:rPr lang="en-GB" sz="2800" dirty="0"/>
              <a:t>Parents section</a:t>
            </a:r>
          </a:p>
          <a:p>
            <a:r>
              <a:rPr lang="en-GB" sz="2800" dirty="0"/>
              <a:t>Blogs – generally updated once a week</a:t>
            </a:r>
          </a:p>
          <a:p>
            <a:r>
              <a:rPr lang="en-GB" sz="2800" dirty="0"/>
              <a:t>Useful links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47782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743-0159-4434-B3A2-51A95225B30F}"/>
              </a:ext>
            </a:extLst>
          </p:cNvPr>
          <p:cNvSpPr>
            <a:spLocks noGrp="1"/>
          </p:cNvSpPr>
          <p:nvPr>
            <p:ph type="title"/>
          </p:nvPr>
        </p:nvSpPr>
        <p:spPr/>
        <p:txBody>
          <a:bodyPr/>
          <a:lstStyle/>
          <a:p>
            <a:r>
              <a:rPr lang="en-GB" dirty="0"/>
              <a:t>Online Safety</a:t>
            </a:r>
          </a:p>
        </p:txBody>
      </p:sp>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3" name="Picture 2">
            <a:extLst>
              <a:ext uri="{FF2B5EF4-FFF2-40B4-BE49-F238E27FC236}">
                <a16:creationId xmlns:a16="http://schemas.microsoft.com/office/drawing/2014/main" id="{E6680285-AA06-4FA5-AD39-9D5DC725018B}"/>
              </a:ext>
            </a:extLst>
          </p:cNvPr>
          <p:cNvPicPr>
            <a:picLocks noChangeAspect="1"/>
          </p:cNvPicPr>
          <p:nvPr/>
        </p:nvPicPr>
        <p:blipFill>
          <a:blip r:embed="rId3"/>
          <a:stretch>
            <a:fillRect/>
          </a:stretch>
        </p:blipFill>
        <p:spPr>
          <a:xfrm>
            <a:off x="653570" y="2379306"/>
            <a:ext cx="4470959" cy="3937518"/>
          </a:xfrm>
          <a:prstGeom prst="rect">
            <a:avLst/>
          </a:prstGeom>
        </p:spPr>
      </p:pic>
      <p:sp>
        <p:nvSpPr>
          <p:cNvPr id="4" name="TextBox 3">
            <a:extLst>
              <a:ext uri="{FF2B5EF4-FFF2-40B4-BE49-F238E27FC236}">
                <a16:creationId xmlns:a16="http://schemas.microsoft.com/office/drawing/2014/main" id="{0A829B01-2301-4D15-AC93-AFC7CA6D8A3A}"/>
              </a:ext>
            </a:extLst>
          </p:cNvPr>
          <p:cNvSpPr txBox="1"/>
          <p:nvPr/>
        </p:nvSpPr>
        <p:spPr>
          <a:xfrm>
            <a:off x="5825412" y="2509935"/>
            <a:ext cx="5442430" cy="3231654"/>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Why?</a:t>
            </a:r>
          </a:p>
          <a:p>
            <a:endParaRPr lang="en-GB" sz="3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t>KCSIE 2023 is a complete statutory guide that all schools must comply with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Part One and Annex B clearly outlines how schools have a statutory responsibility to keep children safe online in </a:t>
            </a:r>
            <a:r>
              <a:rPr lang="en-GB" sz="2000" b="1" i="1" dirty="0"/>
              <a:t>or </a:t>
            </a:r>
            <a:r>
              <a:rPr lang="en-GB" sz="2000" dirty="0"/>
              <a:t>out of school</a:t>
            </a:r>
          </a:p>
        </p:txBody>
      </p:sp>
    </p:spTree>
    <p:extLst>
      <p:ext uri="{BB962C8B-B14F-4D97-AF65-F5344CB8AC3E}">
        <p14:creationId xmlns:p14="http://schemas.microsoft.com/office/powerpoint/2010/main" val="244215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7729E-4359-426F-9243-92A682F208D0}"/>
              </a:ext>
            </a:extLst>
          </p:cNvPr>
          <p:cNvPicPr>
            <a:picLocks noChangeAspect="1"/>
          </p:cNvPicPr>
          <p:nvPr/>
        </p:nvPicPr>
        <p:blipFill>
          <a:blip r:embed="rId2"/>
          <a:stretch>
            <a:fillRect/>
          </a:stretch>
        </p:blipFill>
        <p:spPr>
          <a:xfrm>
            <a:off x="1139822" y="2939143"/>
            <a:ext cx="10253918" cy="1938442"/>
          </a:xfrm>
          <a:prstGeom prst="rect">
            <a:avLst/>
          </a:prstGeom>
        </p:spPr>
      </p:pic>
      <p:pic>
        <p:nvPicPr>
          <p:cNvPr id="5" name="Picture 4">
            <a:extLst>
              <a:ext uri="{FF2B5EF4-FFF2-40B4-BE49-F238E27FC236}">
                <a16:creationId xmlns:a16="http://schemas.microsoft.com/office/drawing/2014/main" id="{7B38A8E1-2AE5-4D77-B93F-A08165B8E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3" name="TextBox 2">
            <a:extLst>
              <a:ext uri="{FF2B5EF4-FFF2-40B4-BE49-F238E27FC236}">
                <a16:creationId xmlns:a16="http://schemas.microsoft.com/office/drawing/2014/main" id="{74DF13FA-A9F6-4F4E-A3DA-B390257CCE11}"/>
              </a:ext>
            </a:extLst>
          </p:cNvPr>
          <p:cNvSpPr txBox="1"/>
          <p:nvPr/>
        </p:nvSpPr>
        <p:spPr>
          <a:xfrm>
            <a:off x="821094" y="2248678"/>
            <a:ext cx="3359020" cy="369332"/>
          </a:xfrm>
          <a:prstGeom prst="rect">
            <a:avLst/>
          </a:prstGeom>
          <a:noFill/>
        </p:spPr>
        <p:txBody>
          <a:bodyPr wrap="square" rtlCol="0">
            <a:spAutoFit/>
          </a:bodyPr>
          <a:lstStyle/>
          <a:p>
            <a:r>
              <a:rPr lang="en-GB" dirty="0"/>
              <a:t>It states:</a:t>
            </a:r>
          </a:p>
        </p:txBody>
      </p:sp>
    </p:spTree>
    <p:extLst>
      <p:ext uri="{BB962C8B-B14F-4D97-AF65-F5344CB8AC3E}">
        <p14:creationId xmlns:p14="http://schemas.microsoft.com/office/powerpoint/2010/main" val="195590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4" name="TextBox 3"/>
          <p:cNvSpPr txBox="1"/>
          <p:nvPr/>
        </p:nvSpPr>
        <p:spPr>
          <a:xfrm>
            <a:off x="925907" y="3854560"/>
            <a:ext cx="9093017" cy="2585323"/>
          </a:xfrm>
          <a:prstGeom prst="rect">
            <a:avLst/>
          </a:prstGeom>
          <a:noFill/>
        </p:spPr>
        <p:txBody>
          <a:bodyPr wrap="square" rtlCol="0">
            <a:spAutoFit/>
          </a:bodyPr>
          <a:lstStyle/>
          <a:p>
            <a:pPr algn="ctr"/>
            <a:r>
              <a:rPr lang="en-GB" dirty="0"/>
              <a:t>Miss McShane, Mrs Copsey &amp; Dr Hodder</a:t>
            </a:r>
          </a:p>
          <a:p>
            <a:pPr algn="ctr"/>
            <a:endParaRPr lang="en-GB" dirty="0">
              <a:solidFill>
                <a:srgbClr val="0070C0"/>
              </a:solidFill>
            </a:endParaRPr>
          </a:p>
          <a:p>
            <a:pPr algn="ctr"/>
            <a:endParaRPr lang="en-GB" dirty="0">
              <a:solidFill>
                <a:srgbClr val="0070C0"/>
              </a:solidFill>
            </a:endParaRP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pic>
        <p:nvPicPr>
          <p:cNvPr id="15" name="Picture 14"/>
          <p:cNvPicPr>
            <a:picLocks noChangeAspect="1"/>
          </p:cNvPicPr>
          <p:nvPr/>
        </p:nvPicPr>
        <p:blipFill>
          <a:blip r:embed="rId3"/>
          <a:stretch>
            <a:fillRect/>
          </a:stretch>
        </p:blipFill>
        <p:spPr>
          <a:xfrm>
            <a:off x="4676173" y="4622822"/>
            <a:ext cx="1428750" cy="1428750"/>
          </a:xfrm>
          <a:prstGeom prst="rect">
            <a:avLst/>
          </a:prstGeom>
        </p:spPr>
      </p:pic>
      <p:pic>
        <p:nvPicPr>
          <p:cNvPr id="3" name="Picture 2">
            <a:extLst>
              <a:ext uri="{FF2B5EF4-FFF2-40B4-BE49-F238E27FC236}">
                <a16:creationId xmlns:a16="http://schemas.microsoft.com/office/drawing/2014/main" id="{5CB00EDD-6914-4984-B940-B6190D8154BE}"/>
              </a:ext>
            </a:extLst>
          </p:cNvPr>
          <p:cNvPicPr>
            <a:picLocks noChangeAspect="1"/>
          </p:cNvPicPr>
          <p:nvPr/>
        </p:nvPicPr>
        <p:blipFill>
          <a:blip r:embed="rId4"/>
          <a:stretch>
            <a:fillRect/>
          </a:stretch>
        </p:blipFill>
        <p:spPr>
          <a:xfrm>
            <a:off x="6858467" y="4533489"/>
            <a:ext cx="1214467" cy="1518083"/>
          </a:xfrm>
          <a:prstGeom prst="rect">
            <a:avLst/>
          </a:prstGeom>
        </p:spPr>
      </p:pic>
      <p:pic>
        <p:nvPicPr>
          <p:cNvPr id="1026" name="Picture 2" descr="Miss McShane">
            <a:extLst>
              <a:ext uri="{FF2B5EF4-FFF2-40B4-BE49-F238E27FC236}">
                <a16:creationId xmlns:a16="http://schemas.microsoft.com/office/drawing/2014/main" id="{2AE1640D-4732-4F05-90F3-E07BD48304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4999" y="4482905"/>
            <a:ext cx="161925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7" name="Picture 6">
            <a:extLst>
              <a:ext uri="{FF2B5EF4-FFF2-40B4-BE49-F238E27FC236}">
                <a16:creationId xmlns:a16="http://schemas.microsoft.com/office/drawing/2014/main" id="{B00B1A55-6CC3-4F6E-BB47-8280D35C6A3B}"/>
              </a:ext>
            </a:extLst>
          </p:cNvPr>
          <p:cNvPicPr>
            <a:picLocks noChangeAspect="1"/>
          </p:cNvPicPr>
          <p:nvPr/>
        </p:nvPicPr>
        <p:blipFill>
          <a:blip r:embed="rId3"/>
          <a:stretch>
            <a:fillRect/>
          </a:stretch>
        </p:blipFill>
        <p:spPr>
          <a:xfrm>
            <a:off x="1035404" y="299908"/>
            <a:ext cx="8105775" cy="4629150"/>
          </a:xfrm>
          <a:prstGeom prst="rect">
            <a:avLst/>
          </a:prstGeom>
        </p:spPr>
      </p:pic>
      <p:pic>
        <p:nvPicPr>
          <p:cNvPr id="8" name="Picture 7">
            <a:extLst>
              <a:ext uri="{FF2B5EF4-FFF2-40B4-BE49-F238E27FC236}">
                <a16:creationId xmlns:a16="http://schemas.microsoft.com/office/drawing/2014/main" id="{E12681C8-8202-4BAE-BB8B-263DB9783B7F}"/>
              </a:ext>
            </a:extLst>
          </p:cNvPr>
          <p:cNvPicPr>
            <a:picLocks noChangeAspect="1"/>
          </p:cNvPicPr>
          <p:nvPr/>
        </p:nvPicPr>
        <p:blipFill>
          <a:blip r:embed="rId4"/>
          <a:stretch>
            <a:fillRect/>
          </a:stretch>
        </p:blipFill>
        <p:spPr>
          <a:xfrm>
            <a:off x="1035404" y="5505062"/>
            <a:ext cx="9288992" cy="1176531"/>
          </a:xfrm>
          <a:prstGeom prst="rect">
            <a:avLst/>
          </a:prstGeom>
        </p:spPr>
      </p:pic>
    </p:spTree>
    <p:extLst>
      <p:ext uri="{BB962C8B-B14F-4D97-AF65-F5344CB8AC3E}">
        <p14:creationId xmlns:p14="http://schemas.microsoft.com/office/powerpoint/2010/main" val="2965739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559EDA-E5D5-43DC-8456-596908D27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5" name="Picture 4">
            <a:extLst>
              <a:ext uri="{FF2B5EF4-FFF2-40B4-BE49-F238E27FC236}">
                <a16:creationId xmlns:a16="http://schemas.microsoft.com/office/drawing/2014/main" id="{427B49A8-4334-4F83-A5F3-C1E45CD0581B}"/>
              </a:ext>
            </a:extLst>
          </p:cNvPr>
          <p:cNvPicPr>
            <a:picLocks noChangeAspect="1"/>
          </p:cNvPicPr>
          <p:nvPr/>
        </p:nvPicPr>
        <p:blipFill>
          <a:blip r:embed="rId3"/>
          <a:stretch>
            <a:fillRect/>
          </a:stretch>
        </p:blipFill>
        <p:spPr>
          <a:xfrm>
            <a:off x="1155052" y="1345649"/>
            <a:ext cx="8847628" cy="4952514"/>
          </a:xfrm>
          <a:prstGeom prst="rect">
            <a:avLst/>
          </a:prstGeom>
        </p:spPr>
      </p:pic>
    </p:spTree>
    <p:extLst>
      <p:ext uri="{BB962C8B-B14F-4D97-AF65-F5344CB8AC3E}">
        <p14:creationId xmlns:p14="http://schemas.microsoft.com/office/powerpoint/2010/main" val="2350520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7AB5A-7799-4D78-896C-9CDCB72640D2}"/>
              </a:ext>
            </a:extLst>
          </p:cNvPr>
          <p:cNvPicPr>
            <a:picLocks noChangeAspect="1"/>
          </p:cNvPicPr>
          <p:nvPr/>
        </p:nvPicPr>
        <p:blipFill>
          <a:blip r:embed="rId2"/>
          <a:stretch>
            <a:fillRect/>
          </a:stretch>
        </p:blipFill>
        <p:spPr>
          <a:xfrm>
            <a:off x="1573831" y="-159798"/>
            <a:ext cx="9700810" cy="7473146"/>
          </a:xfrm>
          <a:prstGeom prst="rect">
            <a:avLst/>
          </a:prstGeom>
        </p:spPr>
      </p:pic>
    </p:spTree>
    <p:extLst>
      <p:ext uri="{BB962C8B-B14F-4D97-AF65-F5344CB8AC3E}">
        <p14:creationId xmlns:p14="http://schemas.microsoft.com/office/powerpoint/2010/main" val="686071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DA7E-282C-4168-9501-501DA5ADF13E}"/>
              </a:ext>
            </a:extLst>
          </p:cNvPr>
          <p:cNvSpPr>
            <a:spLocks noGrp="1"/>
          </p:cNvSpPr>
          <p:nvPr>
            <p:ph type="title"/>
          </p:nvPr>
        </p:nvSpPr>
        <p:spPr/>
        <p:txBody>
          <a:bodyPr/>
          <a:lstStyle/>
          <a:p>
            <a:r>
              <a:rPr lang="en-GB" dirty="0"/>
              <a:t>Online Safety</a:t>
            </a:r>
          </a:p>
        </p:txBody>
      </p:sp>
      <p:pic>
        <p:nvPicPr>
          <p:cNvPr id="4" name="Picture 3">
            <a:extLst>
              <a:ext uri="{FF2B5EF4-FFF2-40B4-BE49-F238E27FC236}">
                <a16:creationId xmlns:a16="http://schemas.microsoft.com/office/drawing/2014/main" id="{357DE8D4-D804-4B7D-894E-1C94A0E72D72}"/>
              </a:ext>
            </a:extLst>
          </p:cNvPr>
          <p:cNvPicPr>
            <a:picLocks noChangeAspect="1"/>
          </p:cNvPicPr>
          <p:nvPr/>
        </p:nvPicPr>
        <p:blipFill>
          <a:blip r:embed="rId2"/>
          <a:stretch>
            <a:fillRect/>
          </a:stretch>
        </p:blipFill>
        <p:spPr>
          <a:xfrm>
            <a:off x="913891" y="2694188"/>
            <a:ext cx="7896225" cy="4381500"/>
          </a:xfrm>
          <a:prstGeom prst="rect">
            <a:avLst/>
          </a:prstGeom>
        </p:spPr>
      </p:pic>
      <p:pic>
        <p:nvPicPr>
          <p:cNvPr id="5" name="Picture 4">
            <a:extLst>
              <a:ext uri="{FF2B5EF4-FFF2-40B4-BE49-F238E27FC236}">
                <a16:creationId xmlns:a16="http://schemas.microsoft.com/office/drawing/2014/main" id="{8C0AB6A0-FA23-4C10-B4E8-5FD989708B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136132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a:xfrm>
            <a:off x="831568" y="2625803"/>
            <a:ext cx="10743397" cy="3416300"/>
          </a:xfrm>
        </p:spPr>
        <p:txBody>
          <a:bodyPr>
            <a:noAutofit/>
          </a:bodyPr>
          <a:lstStyle/>
          <a:p>
            <a:r>
              <a:rPr lang="en-GB" sz="2000" dirty="0"/>
              <a:t>If you wish to contact us and you can’t make it into school, our email addresses are below and on the school website. You can also phone the school office if you wish to make an afterschool appointment to speak to us.</a:t>
            </a:r>
          </a:p>
          <a:p>
            <a:r>
              <a:rPr lang="en-GB" sz="2000" dirty="0"/>
              <a:t>The best time to speak to us at length/confidentially is after school but you can use the mornings to keep us up to date / ask any questions </a:t>
            </a:r>
            <a:r>
              <a:rPr lang="en-GB" sz="2000" dirty="0" err="1"/>
              <a:t>etc</a:t>
            </a:r>
            <a:endParaRPr lang="en-GB" sz="2000" dirty="0"/>
          </a:p>
          <a:p>
            <a:r>
              <a:rPr lang="en-GB" sz="2000" b="1" dirty="0"/>
              <a:t>Please ensure you keep school up to date with any changes in contact telephone numbers.</a:t>
            </a:r>
          </a:p>
          <a:p>
            <a:pPr marL="0" indent="0">
              <a:buNone/>
            </a:pPr>
            <a:endParaRPr lang="en-GB" sz="2000" b="1" dirty="0"/>
          </a:p>
          <a:p>
            <a:r>
              <a:rPr lang="en-GB" sz="2000" b="1" dirty="0">
                <a:solidFill>
                  <a:schemeClr val="tx1"/>
                </a:solidFill>
                <a:hlinkClick r:id="rId2">
                  <a:extLst>
                    <a:ext uri="{A12FA001-AC4F-418D-AE19-62706E023703}">
                      <ahyp:hlinkClr xmlns:ahyp="http://schemas.microsoft.com/office/drawing/2018/hyperlinkcolor" val="tx"/>
                    </a:ext>
                  </a:extLst>
                </a:hlinkClick>
              </a:rPr>
              <a:t>K.hodder@cathedral.lancs.sch.uk</a:t>
            </a:r>
            <a:endParaRPr lang="en-GB" sz="2000" b="1" dirty="0">
              <a:solidFill>
                <a:schemeClr val="tx1"/>
              </a:solidFill>
            </a:endParaRPr>
          </a:p>
          <a:p>
            <a:endParaRPr lang="en-GB" sz="2000"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55303"/>
            <a:ext cx="595123" cy="779817"/>
          </a:xfrm>
          <a:prstGeom prst="rect">
            <a:avLst/>
          </a:prstGeom>
        </p:spPr>
      </p:pic>
    </p:spTree>
    <p:extLst>
      <p:ext uri="{BB962C8B-B14F-4D97-AF65-F5344CB8AC3E}">
        <p14:creationId xmlns:p14="http://schemas.microsoft.com/office/powerpoint/2010/main" val="269053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DAY IN THE LIFE OF YEAR 6</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3" name="Picture 2">
            <a:extLst>
              <a:ext uri="{FF2B5EF4-FFF2-40B4-BE49-F238E27FC236}">
                <a16:creationId xmlns:a16="http://schemas.microsoft.com/office/drawing/2014/main" id="{8DCA3589-A21E-4104-8BEE-BC6B36C0E70D}"/>
              </a:ext>
            </a:extLst>
          </p:cNvPr>
          <p:cNvPicPr>
            <a:picLocks noChangeAspect="1"/>
          </p:cNvPicPr>
          <p:nvPr/>
        </p:nvPicPr>
        <p:blipFill>
          <a:blip r:embed="rId3"/>
          <a:stretch>
            <a:fillRect/>
          </a:stretch>
        </p:blipFill>
        <p:spPr>
          <a:xfrm>
            <a:off x="585924" y="2414342"/>
            <a:ext cx="11370313" cy="4443658"/>
          </a:xfrm>
          <a:prstGeom prst="rect">
            <a:avLst/>
          </a:prstGeom>
        </p:spPr>
      </p:pic>
    </p:spTree>
    <p:extLst>
      <p:ext uri="{BB962C8B-B14F-4D97-AF65-F5344CB8AC3E}">
        <p14:creationId xmlns:p14="http://schemas.microsoft.com/office/powerpoint/2010/main" val="393837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Content Placeholder 2"/>
          <p:cNvSpPr>
            <a:spLocks noGrp="1"/>
          </p:cNvSpPr>
          <p:nvPr>
            <p:ph idx="1"/>
          </p:nvPr>
        </p:nvSpPr>
        <p:spPr>
          <a:xfrm>
            <a:off x="1154954" y="2603500"/>
            <a:ext cx="9817846" cy="3416300"/>
          </a:xfrm>
        </p:spPr>
        <p:txBody>
          <a:bodyPr>
            <a:normAutofit/>
          </a:bodyPr>
          <a:lstStyle/>
          <a:p>
            <a:r>
              <a:rPr lang="en-GB" b="1" dirty="0"/>
              <a:t>Daily reading – record/initial in reading record </a:t>
            </a:r>
          </a:p>
          <a:p>
            <a:r>
              <a:rPr lang="en-GB" dirty="0">
                <a:solidFill>
                  <a:schemeClr val="tx1"/>
                </a:solidFill>
              </a:rPr>
              <a:t>Weekly spelling practice – Purple Mash online</a:t>
            </a:r>
          </a:p>
          <a:p>
            <a:r>
              <a:rPr lang="en-GB" dirty="0">
                <a:solidFill>
                  <a:schemeClr val="tx1"/>
                </a:solidFill>
              </a:rPr>
              <a:t>Weekly maths homework – Thursday to Monday</a:t>
            </a:r>
          </a:p>
          <a:p>
            <a:r>
              <a:rPr lang="en-GB" dirty="0">
                <a:solidFill>
                  <a:schemeClr val="tx1"/>
                </a:solidFill>
              </a:rPr>
              <a:t>Half-term project – on website and given to each child – must be ready for the first day back after each break.  Effort, fun and creative!</a:t>
            </a:r>
          </a:p>
          <a:p>
            <a:r>
              <a:rPr lang="en-GB" dirty="0" err="1">
                <a:solidFill>
                  <a:schemeClr val="tx1"/>
                </a:solidFill>
              </a:rPr>
              <a:t>Timestables</a:t>
            </a:r>
            <a:r>
              <a:rPr lang="en-GB" dirty="0">
                <a:solidFill>
                  <a:schemeClr val="tx1"/>
                </a:solidFill>
              </a:rPr>
              <a:t> should be embedded – backwards, forward, sideways and in your sleep!</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7399" y="2932670"/>
            <a:ext cx="2252323" cy="262771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6" name="TextBox 5"/>
          <p:cNvSpPr txBox="1"/>
          <p:nvPr/>
        </p:nvSpPr>
        <p:spPr>
          <a:xfrm>
            <a:off x="842502" y="2744570"/>
            <a:ext cx="2158313" cy="646331"/>
          </a:xfrm>
          <a:prstGeom prst="rect">
            <a:avLst/>
          </a:prstGeom>
          <a:noFill/>
          <a:ln>
            <a:solidFill>
              <a:schemeClr val="tx1"/>
            </a:solidFill>
          </a:ln>
        </p:spPr>
        <p:txBody>
          <a:bodyPr wrap="square" rtlCol="0">
            <a:spAutoFit/>
          </a:bodyPr>
          <a:lstStyle/>
          <a:p>
            <a:r>
              <a:rPr lang="en-GB" dirty="0"/>
              <a:t>Listen to your child read</a:t>
            </a:r>
          </a:p>
        </p:txBody>
      </p:sp>
      <p:sp>
        <p:nvSpPr>
          <p:cNvPr id="7" name="TextBox 6"/>
          <p:cNvSpPr txBox="1"/>
          <p:nvPr/>
        </p:nvSpPr>
        <p:spPr>
          <a:xfrm>
            <a:off x="1822929" y="3776083"/>
            <a:ext cx="1911178" cy="646331"/>
          </a:xfrm>
          <a:prstGeom prst="rect">
            <a:avLst/>
          </a:prstGeom>
          <a:noFill/>
          <a:ln>
            <a:solidFill>
              <a:schemeClr val="tx1"/>
            </a:solidFill>
          </a:ln>
        </p:spPr>
        <p:txBody>
          <a:bodyPr wrap="square" rtlCol="0">
            <a:spAutoFit/>
          </a:bodyPr>
          <a:lstStyle/>
          <a:p>
            <a:r>
              <a:rPr lang="en-GB" dirty="0"/>
              <a:t>Read to and with your child</a:t>
            </a:r>
          </a:p>
        </p:txBody>
      </p:sp>
      <p:sp>
        <p:nvSpPr>
          <p:cNvPr id="8" name="TextBox 7"/>
          <p:cNvSpPr txBox="1"/>
          <p:nvPr/>
        </p:nvSpPr>
        <p:spPr>
          <a:xfrm>
            <a:off x="510746" y="4711697"/>
            <a:ext cx="2001795" cy="646331"/>
          </a:xfrm>
          <a:prstGeom prst="rect">
            <a:avLst/>
          </a:prstGeom>
          <a:noFill/>
          <a:ln>
            <a:solidFill>
              <a:schemeClr val="tx1"/>
            </a:solidFill>
          </a:ln>
        </p:spPr>
        <p:txBody>
          <a:bodyPr wrap="square" rtlCol="0">
            <a:spAutoFit/>
          </a:bodyPr>
          <a:lstStyle/>
          <a:p>
            <a:r>
              <a:rPr lang="en-GB" dirty="0"/>
              <a:t>Encourage wider reading</a:t>
            </a:r>
          </a:p>
        </p:txBody>
      </p:sp>
      <p:sp>
        <p:nvSpPr>
          <p:cNvPr id="9" name="TextBox 8"/>
          <p:cNvSpPr txBox="1"/>
          <p:nvPr/>
        </p:nvSpPr>
        <p:spPr>
          <a:xfrm>
            <a:off x="7684701" y="3544968"/>
            <a:ext cx="2805821" cy="923330"/>
          </a:xfrm>
          <a:prstGeom prst="rect">
            <a:avLst/>
          </a:prstGeom>
          <a:noFill/>
          <a:ln>
            <a:solidFill>
              <a:schemeClr val="tx1"/>
            </a:solidFill>
          </a:ln>
        </p:spPr>
        <p:txBody>
          <a:bodyPr wrap="square" rtlCol="0">
            <a:spAutoFit/>
          </a:bodyPr>
          <a:lstStyle/>
          <a:p>
            <a:r>
              <a:rPr lang="en-GB" dirty="0"/>
              <a:t>Talk about books your child enjoys reading. Ask questions</a:t>
            </a:r>
          </a:p>
        </p:txBody>
      </p:sp>
      <p:sp>
        <p:nvSpPr>
          <p:cNvPr id="10" name="TextBox 9"/>
          <p:cNvSpPr txBox="1"/>
          <p:nvPr/>
        </p:nvSpPr>
        <p:spPr>
          <a:xfrm>
            <a:off x="8674580" y="2582728"/>
            <a:ext cx="2339409" cy="646331"/>
          </a:xfrm>
          <a:prstGeom prst="rect">
            <a:avLst/>
          </a:prstGeom>
          <a:noFill/>
          <a:ln>
            <a:solidFill>
              <a:schemeClr val="tx1"/>
            </a:solidFill>
          </a:ln>
        </p:spPr>
        <p:txBody>
          <a:bodyPr wrap="square" rtlCol="0">
            <a:spAutoFit/>
          </a:bodyPr>
          <a:lstStyle/>
          <a:p>
            <a:r>
              <a:rPr lang="en-GB" dirty="0"/>
              <a:t>Practise spellings and times tables </a:t>
            </a:r>
          </a:p>
        </p:txBody>
      </p:sp>
      <p:sp>
        <p:nvSpPr>
          <p:cNvPr id="11" name="TextBox 10"/>
          <p:cNvSpPr txBox="1"/>
          <p:nvPr/>
        </p:nvSpPr>
        <p:spPr>
          <a:xfrm>
            <a:off x="8824853" y="4711697"/>
            <a:ext cx="2183027" cy="923330"/>
          </a:xfrm>
          <a:prstGeom prst="rect">
            <a:avLst/>
          </a:prstGeom>
          <a:noFill/>
          <a:ln>
            <a:solidFill>
              <a:schemeClr val="tx1"/>
            </a:solidFill>
          </a:ln>
        </p:spPr>
        <p:txBody>
          <a:bodyPr wrap="square" rtlCol="0">
            <a:spAutoFit/>
          </a:bodyPr>
          <a:lstStyle/>
          <a:p>
            <a:r>
              <a:rPr lang="en-GB" dirty="0"/>
              <a:t>Ensure work done at home is of a good standard</a:t>
            </a:r>
          </a:p>
        </p:txBody>
      </p:sp>
      <p:sp>
        <p:nvSpPr>
          <p:cNvPr id="12" name="TextBox 11"/>
          <p:cNvSpPr txBox="1"/>
          <p:nvPr/>
        </p:nvSpPr>
        <p:spPr>
          <a:xfrm>
            <a:off x="510746" y="5980670"/>
            <a:ext cx="10497133" cy="369332"/>
          </a:xfrm>
          <a:prstGeom prst="rect">
            <a:avLst/>
          </a:prstGeom>
          <a:noFill/>
          <a:ln>
            <a:solidFill>
              <a:schemeClr val="tx1"/>
            </a:solidFill>
          </a:ln>
        </p:spPr>
        <p:txBody>
          <a:bodyPr wrap="square" rtlCol="0">
            <a:spAutoFit/>
          </a:bodyPr>
          <a:lstStyle/>
          <a:p>
            <a:pPr algn="ctr"/>
            <a:r>
              <a:rPr lang="en-GB" dirty="0"/>
              <a:t>CHILDREN MAKE THE MOST PROGRESS WHEN PARENTS SUPPORT THE WORK OF A SCHOOL</a:t>
            </a:r>
          </a:p>
        </p:txBody>
      </p:sp>
    </p:spTree>
    <p:extLst>
      <p:ext uri="{BB962C8B-B14F-4D97-AF65-F5344CB8AC3E}">
        <p14:creationId xmlns:p14="http://schemas.microsoft.com/office/powerpoint/2010/main" val="95350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650659" y="2542548"/>
            <a:ext cx="11189446" cy="3462764"/>
          </a:xfrm>
        </p:spPr>
        <p:txBody>
          <a:bodyPr>
            <a:noAutofit/>
          </a:bodyPr>
          <a:lstStyle/>
          <a:p>
            <a:r>
              <a:rPr lang="en-US" sz="2000" dirty="0">
                <a:solidFill>
                  <a:schemeClr val="tx1"/>
                </a:solidFill>
              </a:rPr>
              <a:t>Children MUST know:</a:t>
            </a:r>
          </a:p>
          <a:p>
            <a:pPr lvl="1"/>
            <a:r>
              <a:rPr lang="en-US" sz="1800" dirty="0">
                <a:solidFill>
                  <a:schemeClr val="tx1"/>
                </a:solidFill>
              </a:rPr>
              <a:t>the multiplication tables</a:t>
            </a:r>
          </a:p>
          <a:p>
            <a:pPr lvl="1"/>
            <a:r>
              <a:rPr lang="en-US" sz="1800" dirty="0">
                <a:solidFill>
                  <a:schemeClr val="tx1"/>
                </a:solidFill>
              </a:rPr>
              <a:t>Time</a:t>
            </a:r>
          </a:p>
          <a:p>
            <a:pPr lvl="1"/>
            <a:r>
              <a:rPr lang="en-US" sz="1800" dirty="0">
                <a:solidFill>
                  <a:schemeClr val="tx1"/>
                </a:solidFill>
              </a:rPr>
              <a:t>Money</a:t>
            </a:r>
          </a:p>
          <a:p>
            <a:pPr lvl="1"/>
            <a:r>
              <a:rPr lang="en-US" sz="1800" dirty="0">
                <a:solidFill>
                  <a:schemeClr val="tx1"/>
                </a:solidFill>
              </a:rPr>
              <a:t>How to multiple, divide, add and subtract to 6 digits</a:t>
            </a:r>
          </a:p>
          <a:p>
            <a:endParaRPr lang="en-US" sz="2000" dirty="0">
              <a:solidFill>
                <a:schemeClr val="tx1"/>
              </a:solidFill>
            </a:endParaRPr>
          </a:p>
          <a:p>
            <a:r>
              <a:rPr lang="en-US" sz="2000" dirty="0">
                <a:solidFill>
                  <a:schemeClr val="tx1"/>
                </a:solidFill>
              </a:rPr>
              <a:t>In Year Six, children must apply all their mathematical learning to a range of written word questions (reasoning) and rapid arithmetic questions.</a:t>
            </a:r>
          </a:p>
          <a:p>
            <a:endParaRPr lang="en-US" sz="2000"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286033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ENGLISH</a:t>
            </a:r>
          </a:p>
        </p:txBody>
      </p:sp>
      <p:sp>
        <p:nvSpPr>
          <p:cNvPr id="3" name="Content Placeholder 2"/>
          <p:cNvSpPr>
            <a:spLocks noGrp="1"/>
          </p:cNvSpPr>
          <p:nvPr>
            <p:ph idx="1"/>
          </p:nvPr>
        </p:nvSpPr>
        <p:spPr>
          <a:xfrm>
            <a:off x="162420" y="2386359"/>
            <a:ext cx="11695043" cy="4471641"/>
          </a:xfrm>
        </p:spPr>
        <p:txBody>
          <a:bodyPr>
            <a:normAutofit fontScale="62500" lnSpcReduction="20000"/>
          </a:bodyPr>
          <a:lstStyle/>
          <a:p>
            <a:r>
              <a:rPr lang="en-US" sz="3600" dirty="0">
                <a:solidFill>
                  <a:schemeClr val="tx1"/>
                </a:solidFill>
              </a:rPr>
              <a:t>Children will write in a range of styles and for a range of audiences.  They are expected to assess, edit and improve on their writing as well as draw on a wider range of text types for ideas and styles.</a:t>
            </a:r>
          </a:p>
          <a:p>
            <a:pPr marL="3657600" lvl="8" indent="0">
              <a:buNone/>
            </a:pPr>
            <a:r>
              <a:rPr lang="en-US" sz="3000" dirty="0">
                <a:solidFill>
                  <a:schemeClr val="tx1"/>
                </a:solidFill>
              </a:rPr>
              <a:t>Reading = Writing</a:t>
            </a:r>
          </a:p>
          <a:p>
            <a:endParaRPr lang="en-US" sz="3600" dirty="0">
              <a:solidFill>
                <a:srgbClr val="0070C0"/>
              </a:solidFill>
            </a:endParaRPr>
          </a:p>
          <a:p>
            <a:r>
              <a:rPr lang="en-US" sz="3600" dirty="0">
                <a:solidFill>
                  <a:schemeClr val="tx1"/>
                </a:solidFill>
              </a:rPr>
              <a:t>Guided reading is part of our daily timetable. In Year Six, children are independent learners. They use evidence from the text to support a point of view and how to infer information about characters and their feelings, motives and actions. They compare and contrast characters and styles across a text and between texts.</a:t>
            </a:r>
          </a:p>
          <a:p>
            <a:endParaRPr lang="en-US" sz="3600" dirty="0">
              <a:solidFill>
                <a:srgbClr val="0070C0"/>
              </a:solidFill>
            </a:endParaRPr>
          </a:p>
          <a:p>
            <a:r>
              <a:rPr lang="en-US" sz="3600" dirty="0">
                <a:solidFill>
                  <a:schemeClr val="tx1"/>
                </a:solidFill>
              </a:rPr>
              <a:t>Children are must also read independently everyday, particularly books from a series or collection by a chosen author.</a:t>
            </a:r>
          </a:p>
          <a:p>
            <a:endParaRPr lang="en-GB"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362681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R.E.</a:t>
            </a:r>
          </a:p>
        </p:txBody>
      </p:sp>
      <p:sp>
        <p:nvSpPr>
          <p:cNvPr id="3" name="Content Placeholder 2"/>
          <p:cNvSpPr>
            <a:spLocks noGrp="1"/>
          </p:cNvSpPr>
          <p:nvPr>
            <p:ph idx="1"/>
          </p:nvPr>
        </p:nvSpPr>
        <p:spPr>
          <a:xfrm>
            <a:off x="6596108" y="2396971"/>
            <a:ext cx="4488203" cy="3823551"/>
          </a:xfrm>
        </p:spPr>
        <p:txBody>
          <a:bodyPr>
            <a:normAutofit/>
          </a:bodyPr>
          <a:lstStyle/>
          <a:p>
            <a:pPr>
              <a:buSzPct val="100000"/>
              <a:buFont typeface="Wingdings" panose="05000000000000000000" pitchFamily="2" charset="2"/>
              <a:buChar char="Ø"/>
            </a:pPr>
            <a:r>
              <a:rPr lang="en-GB" sz="2400" dirty="0">
                <a:solidFill>
                  <a:schemeClr val="tx1"/>
                </a:solidFill>
              </a:rPr>
              <a:t>Topics across the year include:</a:t>
            </a:r>
          </a:p>
          <a:p>
            <a:pPr lvl="2">
              <a:buSzPct val="100000"/>
              <a:buFont typeface="Wingdings" panose="05000000000000000000" pitchFamily="2" charset="2"/>
              <a:buChar char="Ø"/>
            </a:pPr>
            <a:r>
              <a:rPr lang="en-GB" dirty="0">
                <a:solidFill>
                  <a:schemeClr val="tx1"/>
                </a:solidFill>
              </a:rPr>
              <a:t>Church</a:t>
            </a:r>
          </a:p>
          <a:p>
            <a:pPr lvl="2">
              <a:buSzPct val="100000"/>
              <a:buFont typeface="Wingdings" panose="05000000000000000000" pitchFamily="2" charset="2"/>
              <a:buChar char="Ø"/>
            </a:pPr>
            <a:r>
              <a:rPr lang="en-GB" dirty="0">
                <a:solidFill>
                  <a:schemeClr val="tx1"/>
                </a:solidFill>
              </a:rPr>
              <a:t>Vocation</a:t>
            </a:r>
          </a:p>
          <a:p>
            <a:pPr lvl="2">
              <a:buSzPct val="100000"/>
              <a:buFont typeface="Wingdings" panose="05000000000000000000" pitchFamily="2" charset="2"/>
              <a:buChar char="Ø"/>
            </a:pPr>
            <a:r>
              <a:rPr lang="en-GB" dirty="0">
                <a:solidFill>
                  <a:schemeClr val="tx1"/>
                </a:solidFill>
              </a:rPr>
              <a:t>Death and new life</a:t>
            </a:r>
          </a:p>
          <a:p>
            <a:pPr lvl="2">
              <a:buSzPct val="100000"/>
              <a:buFont typeface="Wingdings" panose="05000000000000000000" pitchFamily="2" charset="2"/>
              <a:buChar char="Ø"/>
            </a:pPr>
            <a:r>
              <a:rPr lang="en-GB" dirty="0">
                <a:solidFill>
                  <a:schemeClr val="tx1"/>
                </a:solidFill>
              </a:rPr>
              <a:t>The Common good</a:t>
            </a:r>
          </a:p>
        </p:txBody>
      </p:sp>
      <p:pic>
        <p:nvPicPr>
          <p:cNvPr id="4" name="Picture 3">
            <a:extLst>
              <a:ext uri="{FF2B5EF4-FFF2-40B4-BE49-F238E27FC236}">
                <a16:creationId xmlns:a16="http://schemas.microsoft.com/office/drawing/2014/main" id="{F60D0B7C-3A85-4582-B14A-FFCC1F009EA6}"/>
              </a:ext>
            </a:extLst>
          </p:cNvPr>
          <p:cNvPicPr>
            <a:picLocks noChangeAspect="1"/>
          </p:cNvPicPr>
          <p:nvPr/>
        </p:nvPicPr>
        <p:blipFill>
          <a:blip r:embed="rId2"/>
          <a:stretch>
            <a:fillRect/>
          </a:stretch>
        </p:blipFill>
        <p:spPr>
          <a:xfrm>
            <a:off x="2275634" y="2246050"/>
            <a:ext cx="3732174" cy="4611950"/>
          </a:xfrm>
          <a:prstGeom prst="rect">
            <a:avLst/>
          </a:prstGeom>
        </p:spPr>
      </p:pic>
    </p:spTree>
    <p:extLst>
      <p:ext uri="{BB962C8B-B14F-4D97-AF65-F5344CB8AC3E}">
        <p14:creationId xmlns:p14="http://schemas.microsoft.com/office/powerpoint/2010/main" val="423720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SCIENCE</a:t>
            </a:r>
          </a:p>
        </p:txBody>
      </p:sp>
      <p:sp>
        <p:nvSpPr>
          <p:cNvPr id="3" name="Content Placeholder 2"/>
          <p:cNvSpPr>
            <a:spLocks noGrp="1"/>
          </p:cNvSpPr>
          <p:nvPr>
            <p:ph idx="1"/>
          </p:nvPr>
        </p:nvSpPr>
        <p:spPr/>
        <p:txBody>
          <a:bodyPr>
            <a:normAutofit fontScale="77500" lnSpcReduction="20000"/>
          </a:bodyPr>
          <a:lstStyle/>
          <a:p>
            <a:pPr marL="0" indent="0">
              <a:buNone/>
            </a:pPr>
            <a:r>
              <a:rPr lang="en-GB" sz="4000" dirty="0"/>
              <a:t>In Year </a:t>
            </a:r>
            <a:r>
              <a:rPr lang="en-GB" sz="4000" dirty="0">
                <a:solidFill>
                  <a:schemeClr val="tx1"/>
                </a:solidFill>
              </a:rPr>
              <a:t>6</a:t>
            </a:r>
            <a:r>
              <a:rPr lang="en-GB" sz="4000" dirty="0"/>
              <a:t>, the following science topics are covered:</a:t>
            </a:r>
          </a:p>
          <a:p>
            <a:r>
              <a:rPr lang="en-GB" sz="4000" dirty="0">
                <a:solidFill>
                  <a:schemeClr val="tx1"/>
                </a:solidFill>
              </a:rPr>
              <a:t>Recap of Electricity</a:t>
            </a:r>
          </a:p>
          <a:p>
            <a:r>
              <a:rPr lang="en-GB" sz="4000" dirty="0">
                <a:solidFill>
                  <a:schemeClr val="tx1"/>
                </a:solidFill>
              </a:rPr>
              <a:t>Evolution</a:t>
            </a:r>
          </a:p>
          <a:p>
            <a:r>
              <a:rPr lang="en-GB" sz="4000" dirty="0">
                <a:solidFill>
                  <a:schemeClr val="tx1"/>
                </a:solidFill>
              </a:rPr>
              <a:t>Exercise and Health</a:t>
            </a:r>
          </a:p>
          <a:p>
            <a:r>
              <a:rPr lang="en-GB" sz="4000" dirty="0">
                <a:solidFill>
                  <a:schemeClr val="tx1"/>
                </a:solidFill>
              </a:rPr>
              <a:t>Classification of organisms</a:t>
            </a:r>
          </a:p>
          <a:p>
            <a:r>
              <a:rPr lang="en-GB" sz="4000" dirty="0">
                <a:solidFill>
                  <a:schemeClr val="tx1"/>
                </a:solidFill>
              </a:rPr>
              <a:t>Recap of KS2 Science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Tree>
    <p:extLst>
      <p:ext uri="{BB962C8B-B14F-4D97-AF65-F5344CB8AC3E}">
        <p14:creationId xmlns:p14="http://schemas.microsoft.com/office/powerpoint/2010/main" val="14488428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2700</TotalTime>
  <Words>965</Words>
  <Application>Microsoft Office PowerPoint</Application>
  <PresentationFormat>Widescreen</PresentationFormat>
  <Paragraphs>115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Gothic</vt:lpstr>
      <vt:lpstr>Wingdings</vt:lpstr>
      <vt:lpstr>Wingdings 3</vt:lpstr>
      <vt:lpstr>Ion Boardroom</vt:lpstr>
      <vt:lpstr>YEAR  6  INFORMATION  EVENING</vt:lpstr>
      <vt:lpstr>STAFF YOUR CHILD WILL TALK ABOUT</vt:lpstr>
      <vt:lpstr>A DAY IN THE LIFE OF YEAR 6</vt:lpstr>
      <vt:lpstr>HOME LEARNING</vt:lpstr>
      <vt:lpstr>PowerPoint Presentation</vt:lpstr>
      <vt:lpstr>MATHS</vt:lpstr>
      <vt:lpstr>ENGLISH</vt:lpstr>
      <vt:lpstr>R.E.</vt:lpstr>
      <vt:lpstr>SCIENCE</vt:lpstr>
      <vt:lpstr>TOPICS</vt:lpstr>
      <vt:lpstr>PE</vt:lpstr>
      <vt:lpstr>ENRICHMENT</vt:lpstr>
      <vt:lpstr>REWARDS AND CONSEQUENCES</vt:lpstr>
      <vt:lpstr>MORE INFORMATION</vt:lpstr>
      <vt:lpstr>WALKING HOME</vt:lpstr>
      <vt:lpstr>ATTENDANCE</vt:lpstr>
      <vt:lpstr>WEBSITE</vt:lpstr>
      <vt:lpstr>Online Safety</vt:lpstr>
      <vt:lpstr>PowerPoint Presentation</vt:lpstr>
      <vt:lpstr>PowerPoint Presentation</vt:lpstr>
      <vt:lpstr>PowerPoint Presentation</vt:lpstr>
      <vt:lpstr>PowerPoint Presentation</vt:lpstr>
      <vt:lpstr>Online Safety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Karl Hodder</cp:lastModifiedBy>
  <cp:revision>113</cp:revision>
  <dcterms:created xsi:type="dcterms:W3CDTF">2016-02-24T12:41:04Z</dcterms:created>
  <dcterms:modified xsi:type="dcterms:W3CDTF">2023-09-08T12:38:12Z</dcterms:modified>
</cp:coreProperties>
</file>