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sldIdLst>
    <p:sldId id="256" r:id="rId2"/>
    <p:sldId id="263" r:id="rId3"/>
    <p:sldId id="307" r:id="rId4"/>
    <p:sldId id="257" r:id="rId5"/>
    <p:sldId id="258" r:id="rId6"/>
    <p:sldId id="305" r:id="rId7"/>
    <p:sldId id="316" r:id="rId8"/>
    <p:sldId id="293" r:id="rId9"/>
    <p:sldId id="294" r:id="rId10"/>
    <p:sldId id="298" r:id="rId11"/>
    <p:sldId id="299" r:id="rId12"/>
    <p:sldId id="314" r:id="rId13"/>
    <p:sldId id="303" r:id="rId14"/>
    <p:sldId id="315" r:id="rId15"/>
    <p:sldId id="289" r:id="rId16"/>
    <p:sldId id="259" r:id="rId17"/>
    <p:sldId id="260" r:id="rId18"/>
    <p:sldId id="284" r:id="rId19"/>
    <p:sldId id="262" r:id="rId20"/>
    <p:sldId id="306" r:id="rId21"/>
    <p:sldId id="311" r:id="rId22"/>
    <p:sldId id="308" r:id="rId23"/>
    <p:sldId id="312" r:id="rId24"/>
    <p:sldId id="313" r:id="rId25"/>
    <p:sldId id="310" r:id="rId26"/>
    <p:sldId id="28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18" autoAdjust="0"/>
    <p:restoredTop sz="94660"/>
  </p:normalViewPr>
  <p:slideViewPr>
    <p:cSldViewPr snapToGrid="0">
      <p:cViewPr>
        <p:scale>
          <a:sx n="86" d="100"/>
          <a:sy n="86" d="100"/>
        </p:scale>
        <p:origin x="60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225DA660-90E8-429A-AB09-97E7EB58FED2}" type="datetimeFigureOut">
              <a:rPr lang="en-GB" smtClean="0"/>
              <a:t>09/09/2024</a:t>
            </a:fld>
            <a:endParaRPr lang="en-GB"/>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endParaRPr lang="en-GB"/>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BD3FD432-815A-4D78-A70F-4193FCEDE831}" type="slidenum">
              <a:rPr lang="en-GB" smtClean="0"/>
              <a:t>‹#›</a:t>
            </a:fld>
            <a:endParaRPr lang="en-GB"/>
          </a:p>
        </p:txBody>
      </p:sp>
    </p:spTree>
    <p:extLst>
      <p:ext uri="{BB962C8B-B14F-4D97-AF65-F5344CB8AC3E}">
        <p14:creationId xmlns:p14="http://schemas.microsoft.com/office/powerpoint/2010/main" val="2593799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5DA660-90E8-429A-AB09-97E7EB58FED2}" type="datetimeFigureOut">
              <a:rPr lang="en-GB" smtClean="0"/>
              <a:t>09/09/2024</a:t>
            </a:fld>
            <a:endParaRPr lang="en-GB"/>
          </a:p>
        </p:txBody>
      </p:sp>
      <p:sp>
        <p:nvSpPr>
          <p:cNvPr id="6" name="Footer Placeholder 5"/>
          <p:cNvSpPr>
            <a:spLocks noGrp="1"/>
          </p:cNvSpPr>
          <p:nvPr>
            <p:ph type="ftr" sz="quarter" idx="11"/>
          </p:nvPr>
        </p:nvSpPr>
        <p:spPr/>
        <p:txBody>
          <a:bodyPr/>
          <a:lstStyle/>
          <a:p>
            <a:endParaRPr lang="en-GB"/>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4273197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25DA660-90E8-429A-AB09-97E7EB58FED2}" type="datetimeFigureOut">
              <a:rPr lang="en-GB" smtClean="0"/>
              <a:t>09/09/2024</a:t>
            </a:fld>
            <a:endParaRPr lang="en-GB"/>
          </a:p>
        </p:txBody>
      </p:sp>
      <p:sp>
        <p:nvSpPr>
          <p:cNvPr id="5" name="Footer Placeholder 4"/>
          <p:cNvSpPr>
            <a:spLocks noGrp="1"/>
          </p:cNvSpPr>
          <p:nvPr>
            <p:ph type="ftr" sz="quarter" idx="11"/>
          </p:nvPr>
        </p:nvSpPr>
        <p:spPr/>
        <p:txBody>
          <a:bodyPr/>
          <a:lstStyle/>
          <a:p>
            <a:endParaRPr lang="en-GB"/>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347952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25DA660-90E8-429A-AB09-97E7EB58FED2}" type="datetimeFigureOut">
              <a:rPr lang="en-GB" smtClean="0"/>
              <a:t>09/09/2024</a:t>
            </a:fld>
            <a:endParaRPr lang="en-GB"/>
          </a:p>
        </p:txBody>
      </p:sp>
      <p:sp>
        <p:nvSpPr>
          <p:cNvPr id="5" name="Footer Placeholder 4"/>
          <p:cNvSpPr>
            <a:spLocks noGrp="1"/>
          </p:cNvSpPr>
          <p:nvPr>
            <p:ph type="ftr" sz="quarter" idx="11"/>
          </p:nvPr>
        </p:nvSpPr>
        <p:spPr/>
        <p:txBody>
          <a:bodyPr/>
          <a:lstStyle/>
          <a:p>
            <a:endParaRPr lang="en-GB"/>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645247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5DA660-90E8-429A-AB09-97E7EB58FED2}" type="datetimeFigureOut">
              <a:rPr lang="en-GB" smtClean="0"/>
              <a:t>09/09/2024</a:t>
            </a:fld>
            <a:endParaRPr lang="en-GB"/>
          </a:p>
        </p:txBody>
      </p:sp>
      <p:sp>
        <p:nvSpPr>
          <p:cNvPr id="5" name="Footer Placeholder 4"/>
          <p:cNvSpPr>
            <a:spLocks noGrp="1"/>
          </p:cNvSpPr>
          <p:nvPr>
            <p:ph type="ftr" sz="quarter" idx="11"/>
          </p:nvPr>
        </p:nvSpPr>
        <p:spPr/>
        <p:txBody>
          <a:bodyPr/>
          <a:lstStyle/>
          <a:p>
            <a:endParaRPr lang="en-GB"/>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6126963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25DA660-90E8-429A-AB09-97E7EB58FED2}" type="datetimeFigureOut">
              <a:rPr lang="en-GB" smtClean="0"/>
              <a:t>09/09/2024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23271932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225DA660-90E8-429A-AB09-97E7EB58FED2}" type="datetimeFigureOut">
              <a:rPr lang="en-GB" smtClean="0"/>
              <a:t>09/09/2024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4177601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5DA660-90E8-429A-AB09-97E7EB58FED2}" type="datetimeFigureOut">
              <a:rPr lang="en-GB" smtClean="0"/>
              <a:t>09/09/2024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2707249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5DA660-90E8-429A-AB09-97E7EB58FED2}" type="datetimeFigureOut">
              <a:rPr lang="en-GB" smtClean="0"/>
              <a:t>09/09/2024</a:t>
            </a:fld>
            <a:endParaRPr lang="en-GB"/>
          </a:p>
        </p:txBody>
      </p:sp>
      <p:sp>
        <p:nvSpPr>
          <p:cNvPr id="5" name="Footer Placeholder 4"/>
          <p:cNvSpPr>
            <a:spLocks noGrp="1"/>
          </p:cNvSpPr>
          <p:nvPr>
            <p:ph type="ftr" sz="quarter" idx="11"/>
          </p:nvPr>
        </p:nvSpPr>
        <p:spPr/>
        <p:txBody>
          <a:bodyPr/>
          <a:lstStyle/>
          <a:p>
            <a:endParaRPr lang="en-GB"/>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507932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5DA660-90E8-429A-AB09-97E7EB58FED2}" type="datetimeFigureOut">
              <a:rPr lang="en-GB" smtClean="0"/>
              <a:t>09/09/2024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1405562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25DA660-90E8-429A-AB09-97E7EB58FED2}" type="datetimeFigureOut">
              <a:rPr lang="en-GB" smtClean="0"/>
              <a:t>09/09/2024</a:t>
            </a:fld>
            <a:endParaRPr lang="en-GB"/>
          </a:p>
        </p:txBody>
      </p:sp>
      <p:sp>
        <p:nvSpPr>
          <p:cNvPr id="5" name="Footer Placeholder 4"/>
          <p:cNvSpPr>
            <a:spLocks noGrp="1"/>
          </p:cNvSpPr>
          <p:nvPr>
            <p:ph type="ftr" sz="quarter" idx="11"/>
          </p:nvPr>
        </p:nvSpPr>
        <p:spPr/>
        <p:txBody>
          <a:bodyPr/>
          <a:lstStyle/>
          <a:p>
            <a:endParaRPr lang="en-GB"/>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108521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25DA660-90E8-429A-AB09-97E7EB58FED2}" type="datetimeFigureOut">
              <a:rPr lang="en-GB" smtClean="0"/>
              <a:t>09/09/2024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3386314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25DA660-90E8-429A-AB09-97E7EB58FED2}" type="datetimeFigureOut">
              <a:rPr lang="en-GB" smtClean="0"/>
              <a:t>09/09/2024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1761390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25DA660-90E8-429A-AB09-97E7EB58FED2}" type="datetimeFigureOut">
              <a:rPr lang="en-GB" smtClean="0"/>
              <a:t>09/09/2024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4221776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5DA660-90E8-429A-AB09-97E7EB58FED2}" type="datetimeFigureOut">
              <a:rPr lang="en-GB" smtClean="0"/>
              <a:t>09/09/2024</a:t>
            </a:fld>
            <a:endParaRPr lang="en-GB"/>
          </a:p>
        </p:txBody>
      </p:sp>
      <p:sp>
        <p:nvSpPr>
          <p:cNvPr id="3" name="Footer Placeholder 2"/>
          <p:cNvSpPr>
            <a:spLocks noGrp="1"/>
          </p:cNvSpPr>
          <p:nvPr>
            <p:ph type="ftr" sz="quarter" idx="11"/>
          </p:nvPr>
        </p:nvSpPr>
        <p:spPr/>
        <p:txBody>
          <a:bodyPr/>
          <a:lstStyle/>
          <a:p>
            <a:endParaRPr lang="en-GB"/>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3387294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5DA660-90E8-429A-AB09-97E7EB58FED2}" type="datetimeFigureOut">
              <a:rPr lang="en-GB" smtClean="0"/>
              <a:t>09/09/2024</a:t>
            </a:fld>
            <a:endParaRPr lang="en-GB"/>
          </a:p>
        </p:txBody>
      </p:sp>
      <p:sp>
        <p:nvSpPr>
          <p:cNvPr id="6" name="Footer Placeholder 5"/>
          <p:cNvSpPr>
            <a:spLocks noGrp="1"/>
          </p:cNvSpPr>
          <p:nvPr>
            <p:ph type="ftr" sz="quarter" idx="11"/>
          </p:nvPr>
        </p:nvSpPr>
        <p:spPr/>
        <p:txBody>
          <a:bodyPr/>
          <a:lstStyle/>
          <a:p>
            <a:endParaRPr lang="en-GB"/>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2788964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5DA660-90E8-429A-AB09-97E7EB58FED2}" type="datetimeFigureOut">
              <a:rPr lang="en-GB" smtClean="0"/>
              <a:t>09/09/2024</a:t>
            </a:fld>
            <a:endParaRPr lang="en-GB"/>
          </a:p>
        </p:txBody>
      </p:sp>
      <p:sp>
        <p:nvSpPr>
          <p:cNvPr id="6" name="Footer Placeholder 5"/>
          <p:cNvSpPr>
            <a:spLocks noGrp="1"/>
          </p:cNvSpPr>
          <p:nvPr>
            <p:ph type="ftr" sz="quarter" idx="11"/>
          </p:nvPr>
        </p:nvSpPr>
        <p:spPr/>
        <p:txBody>
          <a:bodyPr/>
          <a:lstStyle/>
          <a:p>
            <a:endParaRPr lang="en-GB"/>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D3FD432-815A-4D78-A70F-4193FCEDE831}" type="slidenum">
              <a:rPr lang="en-GB" smtClean="0"/>
              <a:t>‹#›</a:t>
            </a:fld>
            <a:endParaRPr lang="en-GB"/>
          </a:p>
        </p:txBody>
      </p:sp>
    </p:spTree>
    <p:extLst>
      <p:ext uri="{BB962C8B-B14F-4D97-AF65-F5344CB8AC3E}">
        <p14:creationId xmlns:p14="http://schemas.microsoft.com/office/powerpoint/2010/main" val="4281783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19">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GB"/>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25DA660-90E8-429A-AB09-97E7EB58FED2}" type="datetimeFigureOut">
              <a:rPr lang="en-GB" smtClean="0"/>
              <a:t>09/09/2024</a:t>
            </a:fld>
            <a:endParaRPr lang="en-GB"/>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BD3FD432-815A-4D78-A70F-4193FCEDE831}" type="slidenum">
              <a:rPr lang="en-GB" smtClean="0"/>
              <a:t>‹#›</a:t>
            </a:fld>
            <a:endParaRPr lang="en-GB"/>
          </a:p>
        </p:txBody>
      </p:sp>
    </p:spTree>
    <p:extLst>
      <p:ext uri="{BB962C8B-B14F-4D97-AF65-F5344CB8AC3E}">
        <p14:creationId xmlns:p14="http://schemas.microsoft.com/office/powerpoint/2010/main" val="62676945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cathedral.lancs.sch.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2.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89825" y="1118475"/>
            <a:ext cx="9144000" cy="2387600"/>
          </a:xfrm>
        </p:spPr>
        <p:txBody>
          <a:bodyPr/>
          <a:lstStyle/>
          <a:p>
            <a:r>
              <a:rPr lang="en-GB" dirty="0">
                <a:solidFill>
                  <a:schemeClr val="bg1"/>
                </a:solidFill>
              </a:rPr>
              <a:t>RECEPTION </a:t>
            </a:r>
            <a:br>
              <a:rPr lang="en-GB" dirty="0"/>
            </a:br>
            <a:r>
              <a:rPr lang="en-GB" dirty="0"/>
              <a:t>INFORMATION </a:t>
            </a:r>
            <a:br>
              <a:rPr lang="en-GB" dirty="0"/>
            </a:br>
            <a:r>
              <a:rPr lang="en-GB" dirty="0"/>
              <a:t>EVENING</a:t>
            </a:r>
          </a:p>
        </p:txBody>
      </p:sp>
      <p:sp>
        <p:nvSpPr>
          <p:cNvPr id="3" name="Subtitle 2"/>
          <p:cNvSpPr>
            <a:spLocks noGrp="1"/>
          </p:cNvSpPr>
          <p:nvPr>
            <p:ph type="subTitle" idx="1"/>
          </p:nvPr>
        </p:nvSpPr>
        <p:spPr>
          <a:xfrm>
            <a:off x="797313" y="4112019"/>
            <a:ext cx="10129024" cy="1655762"/>
          </a:xfrm>
        </p:spPr>
        <p:txBody>
          <a:bodyPr>
            <a:noAutofit/>
          </a:bodyPr>
          <a:lstStyle/>
          <a:p>
            <a:r>
              <a:rPr lang="en-GB" sz="2400" dirty="0"/>
              <a:t>Information Evening for Parents SEPTEMBER 2024</a:t>
            </a:r>
          </a:p>
          <a:p>
            <a:endParaRPr lang="en-GB" sz="2400" dirty="0"/>
          </a:p>
          <a:p>
            <a:r>
              <a:rPr lang="en-GB" sz="2400" dirty="0"/>
              <a:t>Unlocking potential together in Faith and love</a:t>
            </a:r>
          </a:p>
        </p:txBody>
      </p:sp>
      <p:pic>
        <p:nvPicPr>
          <p:cNvPr id="5" name="Picture 4">
            <a:extLst>
              <a:ext uri="{FF2B5EF4-FFF2-40B4-BE49-F238E27FC236}">
                <a16:creationId xmlns:a16="http://schemas.microsoft.com/office/drawing/2014/main" id="{0B69EA81-2189-4E80-AE7C-374C9F04F631}"/>
              </a:ext>
            </a:extLst>
          </p:cNvPr>
          <p:cNvPicPr/>
          <p:nvPr/>
        </p:nvPicPr>
        <p:blipFill>
          <a:blip r:embed="rId2">
            <a:extLst>
              <a:ext uri="{28A0092B-C50C-407E-A947-70E740481C1C}">
                <a14:useLocalDpi xmlns:a14="http://schemas.microsoft.com/office/drawing/2010/main" val="0"/>
              </a:ext>
            </a:extLst>
          </a:blip>
          <a:stretch>
            <a:fillRect/>
          </a:stretch>
        </p:blipFill>
        <p:spPr>
          <a:xfrm>
            <a:off x="8194090" y="1297262"/>
            <a:ext cx="2916255" cy="2529014"/>
          </a:xfrm>
          <a:prstGeom prst="rect">
            <a:avLst/>
          </a:prstGeom>
        </p:spPr>
      </p:pic>
    </p:spTree>
    <p:extLst>
      <p:ext uri="{BB962C8B-B14F-4D97-AF65-F5344CB8AC3E}">
        <p14:creationId xmlns:p14="http://schemas.microsoft.com/office/powerpoint/2010/main" val="4030758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a:t>R.E.</a:t>
            </a:r>
          </a:p>
        </p:txBody>
      </p:sp>
      <p:sp>
        <p:nvSpPr>
          <p:cNvPr id="3" name="Content Placeholder 2"/>
          <p:cNvSpPr>
            <a:spLocks noGrp="1"/>
          </p:cNvSpPr>
          <p:nvPr>
            <p:ph idx="1"/>
          </p:nvPr>
        </p:nvSpPr>
        <p:spPr>
          <a:xfrm>
            <a:off x="820418" y="2804222"/>
            <a:ext cx="10263894" cy="3416300"/>
          </a:xfrm>
        </p:spPr>
        <p:txBody>
          <a:bodyPr>
            <a:normAutofit/>
          </a:bodyPr>
          <a:lstStyle/>
          <a:p>
            <a:pPr>
              <a:buSzPct val="100000"/>
              <a:buFont typeface="Wingdings" panose="05000000000000000000" pitchFamily="2" charset="2"/>
              <a:buChar char="Ø"/>
            </a:pPr>
            <a:r>
              <a:rPr lang="en-GB" sz="2400" dirty="0">
                <a:solidFill>
                  <a:srgbClr val="0070C0"/>
                </a:solidFill>
              </a:rPr>
              <a:t>Creation and Covenant </a:t>
            </a:r>
          </a:p>
          <a:p>
            <a:pPr>
              <a:buSzPct val="100000"/>
              <a:buFont typeface="Wingdings" panose="05000000000000000000" pitchFamily="2" charset="2"/>
              <a:buChar char="Ø"/>
            </a:pPr>
            <a:r>
              <a:rPr lang="en-GB" sz="2400" dirty="0">
                <a:solidFill>
                  <a:srgbClr val="0070C0"/>
                </a:solidFill>
              </a:rPr>
              <a:t>Prophecy and Promise (Advent and Christmas)</a:t>
            </a:r>
          </a:p>
          <a:p>
            <a:pPr>
              <a:buSzPct val="100000"/>
              <a:buFont typeface="Wingdings" panose="05000000000000000000" pitchFamily="2" charset="2"/>
              <a:buChar char="Ø"/>
            </a:pPr>
            <a:r>
              <a:rPr lang="en-GB" sz="2400" dirty="0">
                <a:solidFill>
                  <a:srgbClr val="0070C0"/>
                </a:solidFill>
              </a:rPr>
              <a:t>Galilee to Jerusalem (Jesus’ time on earth)</a:t>
            </a:r>
          </a:p>
          <a:p>
            <a:pPr>
              <a:buSzPct val="100000"/>
              <a:buFont typeface="Wingdings" panose="05000000000000000000" pitchFamily="2" charset="2"/>
              <a:buChar char="Ø"/>
            </a:pPr>
            <a:r>
              <a:rPr lang="en-GB" sz="2400" dirty="0">
                <a:solidFill>
                  <a:srgbClr val="0070C0"/>
                </a:solidFill>
              </a:rPr>
              <a:t>Desert to Garden (Lent)</a:t>
            </a:r>
          </a:p>
          <a:p>
            <a:pPr>
              <a:buSzPct val="100000"/>
              <a:buFont typeface="Wingdings" panose="05000000000000000000" pitchFamily="2" charset="2"/>
              <a:buChar char="Ø"/>
            </a:pPr>
            <a:r>
              <a:rPr lang="en-GB" sz="2400" dirty="0">
                <a:solidFill>
                  <a:srgbClr val="0070C0"/>
                </a:solidFill>
              </a:rPr>
              <a:t>Eastertide and Pentecost </a:t>
            </a:r>
          </a:p>
          <a:p>
            <a:pPr>
              <a:buSzPct val="100000"/>
              <a:buFont typeface="Wingdings" panose="05000000000000000000" pitchFamily="2" charset="2"/>
              <a:buChar char="Ø"/>
            </a:pPr>
            <a:r>
              <a:rPr lang="en-GB" sz="2400" dirty="0">
                <a:solidFill>
                  <a:srgbClr val="0070C0"/>
                </a:solidFill>
              </a:rPr>
              <a:t>Dialogue and Encounter (other Religions)</a:t>
            </a:r>
          </a:p>
          <a:p>
            <a:pPr>
              <a:buSzPct val="100000"/>
              <a:buFont typeface="Wingdings" panose="05000000000000000000" pitchFamily="2" charset="2"/>
              <a:buChar char="Ø"/>
            </a:pPr>
            <a:endParaRPr lang="en-GB" sz="2400" dirty="0">
              <a:solidFill>
                <a:srgbClr val="0070C0"/>
              </a:solidFill>
            </a:endParaRPr>
          </a:p>
        </p:txBody>
      </p:sp>
      <p:pic>
        <p:nvPicPr>
          <p:cNvPr id="6" name="Picture 5">
            <a:extLst>
              <a:ext uri="{FF2B5EF4-FFF2-40B4-BE49-F238E27FC236}">
                <a16:creationId xmlns:a16="http://schemas.microsoft.com/office/drawing/2014/main" id="{A01EEC84-4AE3-4647-83DE-D217F00DE404}"/>
              </a:ext>
            </a:extLst>
          </p:cNvPr>
          <p:cNvPicPr/>
          <p:nvPr/>
        </p:nvPicPr>
        <p:blipFill>
          <a:blip r:embed="rId2">
            <a:extLst>
              <a:ext uri="{28A0092B-C50C-407E-A947-70E740481C1C}">
                <a14:useLocalDpi xmlns:a14="http://schemas.microsoft.com/office/drawing/2010/main" val="0"/>
              </a:ext>
            </a:extLst>
          </a:blip>
          <a:stretch>
            <a:fillRect/>
          </a:stretch>
        </p:blipFill>
        <p:spPr>
          <a:xfrm>
            <a:off x="10449017" y="187553"/>
            <a:ext cx="683581" cy="842257"/>
          </a:xfrm>
          <a:prstGeom prst="rect">
            <a:avLst/>
          </a:prstGeom>
        </p:spPr>
      </p:pic>
    </p:spTree>
    <p:extLst>
      <p:ext uri="{BB962C8B-B14F-4D97-AF65-F5344CB8AC3E}">
        <p14:creationId xmlns:p14="http://schemas.microsoft.com/office/powerpoint/2010/main" val="4237201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TOPICS</a:t>
            </a:r>
          </a:p>
        </p:txBody>
      </p:sp>
      <p:sp>
        <p:nvSpPr>
          <p:cNvPr id="3" name="Content Placeholder 2"/>
          <p:cNvSpPr>
            <a:spLocks noGrp="1"/>
          </p:cNvSpPr>
          <p:nvPr>
            <p:ph idx="1"/>
          </p:nvPr>
        </p:nvSpPr>
        <p:spPr/>
        <p:txBody>
          <a:bodyPr>
            <a:normAutofit fontScale="85000" lnSpcReduction="20000"/>
          </a:bodyPr>
          <a:lstStyle/>
          <a:p>
            <a:pPr marL="0" indent="0">
              <a:buNone/>
            </a:pPr>
            <a:r>
              <a:rPr lang="en-GB" sz="4000" b="1" dirty="0"/>
              <a:t>Autumn 1 </a:t>
            </a:r>
            <a:r>
              <a:rPr lang="en-GB" sz="4000" dirty="0"/>
              <a:t>– ‘Marvellous Me’</a:t>
            </a:r>
          </a:p>
          <a:p>
            <a:pPr marL="0" indent="0">
              <a:buNone/>
            </a:pPr>
            <a:r>
              <a:rPr lang="en-GB" sz="4000" b="1" dirty="0"/>
              <a:t>Autumn 2 </a:t>
            </a:r>
            <a:r>
              <a:rPr lang="en-GB" sz="4000" dirty="0"/>
              <a:t>– ‘Superheroes’</a:t>
            </a:r>
          </a:p>
          <a:p>
            <a:pPr marL="0" indent="0">
              <a:buNone/>
            </a:pPr>
            <a:r>
              <a:rPr lang="en-GB" sz="4000" b="1" dirty="0"/>
              <a:t>Spring 1 </a:t>
            </a:r>
            <a:r>
              <a:rPr lang="en-GB" sz="4000" dirty="0"/>
              <a:t>– ‘Animals’</a:t>
            </a:r>
          </a:p>
          <a:p>
            <a:pPr marL="0" indent="0">
              <a:buNone/>
            </a:pPr>
            <a:r>
              <a:rPr lang="en-GB" sz="4000" b="1" dirty="0"/>
              <a:t>Spring 2 </a:t>
            </a:r>
            <a:r>
              <a:rPr lang="en-GB" sz="4000" dirty="0"/>
              <a:t>– ‘Journeys and Transport’</a:t>
            </a:r>
          </a:p>
          <a:p>
            <a:pPr marL="0" indent="0">
              <a:buNone/>
            </a:pPr>
            <a:r>
              <a:rPr lang="en-GB" sz="4000" b="1" dirty="0"/>
              <a:t>Summer 1 </a:t>
            </a:r>
            <a:r>
              <a:rPr lang="en-GB" sz="4000" dirty="0"/>
              <a:t>– ‘Fairy Tales’</a:t>
            </a:r>
          </a:p>
          <a:p>
            <a:pPr marL="0" indent="0">
              <a:buNone/>
            </a:pPr>
            <a:r>
              <a:rPr lang="en-GB" sz="4000" b="1" dirty="0"/>
              <a:t>Summer 2 </a:t>
            </a:r>
            <a:r>
              <a:rPr lang="en-GB" sz="4000" dirty="0"/>
              <a:t>– ‘Growing’</a:t>
            </a:r>
          </a:p>
        </p:txBody>
      </p:sp>
      <p:pic>
        <p:nvPicPr>
          <p:cNvPr id="5" name="Picture 4">
            <a:extLst>
              <a:ext uri="{FF2B5EF4-FFF2-40B4-BE49-F238E27FC236}">
                <a16:creationId xmlns:a16="http://schemas.microsoft.com/office/drawing/2014/main" id="{8FF4E42F-407D-43B0-80BC-223366B46D1A}"/>
              </a:ext>
            </a:extLst>
          </p:cNvPr>
          <p:cNvPicPr/>
          <p:nvPr/>
        </p:nvPicPr>
        <p:blipFill>
          <a:blip r:embed="rId2">
            <a:extLst>
              <a:ext uri="{28A0092B-C50C-407E-A947-70E740481C1C}">
                <a14:useLocalDpi xmlns:a14="http://schemas.microsoft.com/office/drawing/2010/main" val="0"/>
              </a:ext>
            </a:extLst>
          </a:blip>
          <a:stretch>
            <a:fillRect/>
          </a:stretch>
        </p:blipFill>
        <p:spPr>
          <a:xfrm>
            <a:off x="10449017" y="187553"/>
            <a:ext cx="683581" cy="842257"/>
          </a:xfrm>
          <a:prstGeom prst="rect">
            <a:avLst/>
          </a:prstGeom>
        </p:spPr>
      </p:pic>
    </p:spTree>
    <p:extLst>
      <p:ext uri="{BB962C8B-B14F-4D97-AF65-F5344CB8AC3E}">
        <p14:creationId xmlns:p14="http://schemas.microsoft.com/office/powerpoint/2010/main" val="1557274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73BBC-5BCE-4259-89CD-B67DF647685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3D0C597-8C9E-4453-BD5E-3F604F863980}"/>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4AA29E88-D526-47F2-AC4A-341B7F1D2B83}"/>
              </a:ext>
            </a:extLst>
          </p:cNvPr>
          <p:cNvPicPr>
            <a:picLocks noChangeAspect="1"/>
          </p:cNvPicPr>
          <p:nvPr/>
        </p:nvPicPr>
        <p:blipFill rotWithShape="1">
          <a:blip r:embed="rId2"/>
          <a:srcRect l="31092" t="20194" r="11529" b="8349"/>
          <a:stretch/>
        </p:blipFill>
        <p:spPr>
          <a:xfrm>
            <a:off x="1020931" y="195184"/>
            <a:ext cx="9232777" cy="6467631"/>
          </a:xfrm>
          <a:prstGeom prst="rect">
            <a:avLst/>
          </a:prstGeom>
        </p:spPr>
      </p:pic>
      <p:pic>
        <p:nvPicPr>
          <p:cNvPr id="5" name="Picture 4">
            <a:extLst>
              <a:ext uri="{FF2B5EF4-FFF2-40B4-BE49-F238E27FC236}">
                <a16:creationId xmlns:a16="http://schemas.microsoft.com/office/drawing/2014/main" id="{46A62A46-9444-43EA-8183-14F548A92639}"/>
              </a:ext>
            </a:extLst>
          </p:cNvPr>
          <p:cNvPicPr/>
          <p:nvPr/>
        </p:nvPicPr>
        <p:blipFill>
          <a:blip r:embed="rId3">
            <a:extLst>
              <a:ext uri="{28A0092B-C50C-407E-A947-70E740481C1C}">
                <a14:useLocalDpi xmlns:a14="http://schemas.microsoft.com/office/drawing/2010/main" val="0"/>
              </a:ext>
            </a:extLst>
          </a:blip>
          <a:stretch>
            <a:fillRect/>
          </a:stretch>
        </p:blipFill>
        <p:spPr>
          <a:xfrm>
            <a:off x="10449017" y="187553"/>
            <a:ext cx="683581" cy="842257"/>
          </a:xfrm>
          <a:prstGeom prst="rect">
            <a:avLst/>
          </a:prstGeom>
        </p:spPr>
      </p:pic>
    </p:spTree>
    <p:extLst>
      <p:ext uri="{BB962C8B-B14F-4D97-AF65-F5344CB8AC3E}">
        <p14:creationId xmlns:p14="http://schemas.microsoft.com/office/powerpoint/2010/main" val="331130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a:t>
            </a:r>
          </a:p>
        </p:txBody>
      </p:sp>
      <p:sp>
        <p:nvSpPr>
          <p:cNvPr id="3" name="Content Placeholder 2"/>
          <p:cNvSpPr>
            <a:spLocks noGrp="1"/>
          </p:cNvSpPr>
          <p:nvPr>
            <p:ph idx="1"/>
          </p:nvPr>
        </p:nvSpPr>
        <p:spPr>
          <a:xfrm>
            <a:off x="635620" y="2603500"/>
            <a:ext cx="10950497" cy="4020324"/>
          </a:xfrm>
        </p:spPr>
        <p:txBody>
          <a:bodyPr>
            <a:normAutofit/>
          </a:bodyPr>
          <a:lstStyle/>
          <a:p>
            <a:r>
              <a:rPr lang="en-GB" sz="2400" dirty="0">
                <a:solidFill>
                  <a:schemeClr val="tx1"/>
                </a:solidFill>
              </a:rPr>
              <a:t>Our PE day is Thursday. </a:t>
            </a:r>
          </a:p>
          <a:p>
            <a:r>
              <a:rPr lang="en-GB" sz="2400" dirty="0">
                <a:solidFill>
                  <a:schemeClr val="tx1"/>
                </a:solidFill>
              </a:rPr>
              <a:t>PE kit is needed for every lesson. If no kit, we will send home a reminder or speak to parents. Please make sure that the PE kit and school uniform is named as it can easily be mixed up.</a:t>
            </a:r>
          </a:p>
          <a:p>
            <a:r>
              <a:rPr lang="en-GB" sz="2400" dirty="0"/>
              <a:t>Small stud Earrings are allowed but these must be removed on PE days.</a:t>
            </a:r>
          </a:p>
          <a:p>
            <a:r>
              <a:rPr lang="en-GB" sz="2400" dirty="0"/>
              <a:t>HAIR – hair that is shoulder length or longer should always be tied up.</a:t>
            </a:r>
          </a:p>
          <a:p>
            <a:r>
              <a:rPr lang="en-GB" sz="2400" dirty="0"/>
              <a:t>INHALERS – if your child needs an inhaler, please ensure they have a labelled, in-date inhaler in school at all times.</a:t>
            </a:r>
          </a:p>
        </p:txBody>
      </p:sp>
      <p:pic>
        <p:nvPicPr>
          <p:cNvPr id="5" name="Picture 4">
            <a:extLst>
              <a:ext uri="{FF2B5EF4-FFF2-40B4-BE49-F238E27FC236}">
                <a16:creationId xmlns:a16="http://schemas.microsoft.com/office/drawing/2014/main" id="{4678DEAD-F040-4E51-A3CD-9EF684EA038C}"/>
              </a:ext>
            </a:extLst>
          </p:cNvPr>
          <p:cNvPicPr/>
          <p:nvPr/>
        </p:nvPicPr>
        <p:blipFill>
          <a:blip r:embed="rId2">
            <a:extLst>
              <a:ext uri="{28A0092B-C50C-407E-A947-70E740481C1C}">
                <a14:useLocalDpi xmlns:a14="http://schemas.microsoft.com/office/drawing/2010/main" val="0"/>
              </a:ext>
            </a:extLst>
          </a:blip>
          <a:stretch>
            <a:fillRect/>
          </a:stretch>
        </p:blipFill>
        <p:spPr>
          <a:xfrm>
            <a:off x="10449017" y="187553"/>
            <a:ext cx="683581" cy="842257"/>
          </a:xfrm>
          <a:prstGeom prst="rect">
            <a:avLst/>
          </a:prstGeom>
        </p:spPr>
      </p:pic>
    </p:spTree>
    <p:extLst>
      <p:ext uri="{BB962C8B-B14F-4D97-AF65-F5344CB8AC3E}">
        <p14:creationId xmlns:p14="http://schemas.microsoft.com/office/powerpoint/2010/main" val="1378884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3582D-5479-4884-9325-3F874E894AE6}"/>
              </a:ext>
            </a:extLst>
          </p:cNvPr>
          <p:cNvSpPr>
            <a:spLocks noGrp="1"/>
          </p:cNvSpPr>
          <p:nvPr>
            <p:ph type="title"/>
          </p:nvPr>
        </p:nvSpPr>
        <p:spPr/>
        <p:txBody>
          <a:bodyPr/>
          <a:lstStyle/>
          <a:p>
            <a:r>
              <a:rPr lang="en-GB" dirty="0"/>
              <a:t>Independence</a:t>
            </a:r>
          </a:p>
        </p:txBody>
      </p:sp>
      <p:sp>
        <p:nvSpPr>
          <p:cNvPr id="3" name="Content Placeholder 2">
            <a:extLst>
              <a:ext uri="{FF2B5EF4-FFF2-40B4-BE49-F238E27FC236}">
                <a16:creationId xmlns:a16="http://schemas.microsoft.com/office/drawing/2014/main" id="{7B1598E7-973B-4488-873F-1AE51335C632}"/>
              </a:ext>
            </a:extLst>
          </p:cNvPr>
          <p:cNvSpPr>
            <a:spLocks noGrp="1"/>
          </p:cNvSpPr>
          <p:nvPr>
            <p:ph idx="1"/>
          </p:nvPr>
        </p:nvSpPr>
        <p:spPr/>
        <p:txBody>
          <a:bodyPr>
            <a:normAutofit/>
          </a:bodyPr>
          <a:lstStyle/>
          <a:p>
            <a:r>
              <a:rPr lang="en-GB" sz="2400" dirty="0"/>
              <a:t>In EYFS we want to build children’s independence</a:t>
            </a:r>
          </a:p>
          <a:p>
            <a:pPr lvl="1"/>
            <a:r>
              <a:rPr lang="en-GB" sz="2400" dirty="0"/>
              <a:t>Children putting on their own coats</a:t>
            </a:r>
          </a:p>
          <a:p>
            <a:pPr lvl="1"/>
            <a:r>
              <a:rPr lang="en-GB" sz="2400" dirty="0"/>
              <a:t>Children feeding themselves</a:t>
            </a:r>
          </a:p>
          <a:p>
            <a:pPr lvl="1"/>
            <a:r>
              <a:rPr lang="en-GB" sz="2400" dirty="0"/>
              <a:t>Children changed themselves</a:t>
            </a:r>
          </a:p>
          <a:p>
            <a:pPr lvl="1"/>
            <a:r>
              <a:rPr lang="en-GB" sz="2400" dirty="0"/>
              <a:t>Children going to the toilet themselves </a:t>
            </a:r>
          </a:p>
          <a:p>
            <a:pPr lvl="1"/>
            <a:r>
              <a:rPr lang="en-GB" sz="2400" dirty="0"/>
              <a:t>Children walking to school themselves</a:t>
            </a:r>
          </a:p>
        </p:txBody>
      </p:sp>
      <p:pic>
        <p:nvPicPr>
          <p:cNvPr id="4" name="Picture 3">
            <a:extLst>
              <a:ext uri="{FF2B5EF4-FFF2-40B4-BE49-F238E27FC236}">
                <a16:creationId xmlns:a16="http://schemas.microsoft.com/office/drawing/2014/main" id="{FF91AC38-6D7F-4A25-A0A1-D979724C63C0}"/>
              </a:ext>
            </a:extLst>
          </p:cNvPr>
          <p:cNvPicPr/>
          <p:nvPr/>
        </p:nvPicPr>
        <p:blipFill>
          <a:blip r:embed="rId2">
            <a:extLst>
              <a:ext uri="{28A0092B-C50C-407E-A947-70E740481C1C}">
                <a14:useLocalDpi xmlns:a14="http://schemas.microsoft.com/office/drawing/2010/main" val="0"/>
              </a:ext>
            </a:extLst>
          </a:blip>
          <a:stretch>
            <a:fillRect/>
          </a:stretch>
        </p:blipFill>
        <p:spPr>
          <a:xfrm>
            <a:off x="10449017" y="187553"/>
            <a:ext cx="683581" cy="842257"/>
          </a:xfrm>
          <a:prstGeom prst="rect">
            <a:avLst/>
          </a:prstGeom>
        </p:spPr>
      </p:pic>
    </p:spTree>
    <p:extLst>
      <p:ext uri="{BB962C8B-B14F-4D97-AF65-F5344CB8AC3E}">
        <p14:creationId xmlns:p14="http://schemas.microsoft.com/office/powerpoint/2010/main" val="1459948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ENRICHMENT</a:t>
            </a:r>
          </a:p>
        </p:txBody>
      </p:sp>
      <p:sp>
        <p:nvSpPr>
          <p:cNvPr id="3" name="Content Placeholder 2"/>
          <p:cNvSpPr>
            <a:spLocks noGrp="1"/>
          </p:cNvSpPr>
          <p:nvPr>
            <p:ph idx="1"/>
          </p:nvPr>
        </p:nvSpPr>
        <p:spPr>
          <a:xfrm>
            <a:off x="318613" y="2413930"/>
            <a:ext cx="11624343" cy="3416300"/>
          </a:xfrm>
        </p:spPr>
        <p:txBody>
          <a:bodyPr>
            <a:noAutofit/>
          </a:bodyPr>
          <a:lstStyle/>
          <a:p>
            <a:pPr marL="0" indent="0">
              <a:buNone/>
            </a:pPr>
            <a:r>
              <a:rPr lang="en-GB" sz="2800" dirty="0"/>
              <a:t>This year we are planning the following enrichment activities:</a:t>
            </a:r>
          </a:p>
          <a:p>
            <a:r>
              <a:rPr lang="en-GB" sz="2800" dirty="0"/>
              <a:t>Barton Grange </a:t>
            </a:r>
          </a:p>
          <a:p>
            <a:r>
              <a:rPr lang="en-GB" sz="2800" dirty="0"/>
              <a:t>Train to Grange-over-Sands</a:t>
            </a:r>
          </a:p>
          <a:p>
            <a:r>
              <a:rPr lang="en-GB" sz="2800" dirty="0"/>
              <a:t> Walks to Williamson’s Park</a:t>
            </a:r>
          </a:p>
          <a:p>
            <a:r>
              <a:rPr lang="en-GB" sz="2800" dirty="0"/>
              <a:t>Police Museum</a:t>
            </a:r>
          </a:p>
          <a:p>
            <a:endParaRPr lang="en-GB" sz="2800" dirty="0"/>
          </a:p>
        </p:txBody>
      </p:sp>
      <p:pic>
        <p:nvPicPr>
          <p:cNvPr id="5" name="Picture 4">
            <a:extLst>
              <a:ext uri="{FF2B5EF4-FFF2-40B4-BE49-F238E27FC236}">
                <a16:creationId xmlns:a16="http://schemas.microsoft.com/office/drawing/2014/main" id="{733A5C7D-B70C-4397-BF26-81190CF8B357}"/>
              </a:ext>
            </a:extLst>
          </p:cNvPr>
          <p:cNvPicPr/>
          <p:nvPr/>
        </p:nvPicPr>
        <p:blipFill>
          <a:blip r:embed="rId2">
            <a:extLst>
              <a:ext uri="{28A0092B-C50C-407E-A947-70E740481C1C}">
                <a14:useLocalDpi xmlns:a14="http://schemas.microsoft.com/office/drawing/2010/main" val="0"/>
              </a:ext>
            </a:extLst>
          </a:blip>
          <a:stretch>
            <a:fillRect/>
          </a:stretch>
        </p:blipFill>
        <p:spPr>
          <a:xfrm>
            <a:off x="10449017" y="187553"/>
            <a:ext cx="683581" cy="842257"/>
          </a:xfrm>
          <a:prstGeom prst="rect">
            <a:avLst/>
          </a:prstGeom>
        </p:spPr>
      </p:pic>
    </p:spTree>
    <p:extLst>
      <p:ext uri="{BB962C8B-B14F-4D97-AF65-F5344CB8AC3E}">
        <p14:creationId xmlns:p14="http://schemas.microsoft.com/office/powerpoint/2010/main" val="1525536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REWARDS</a:t>
            </a:r>
          </a:p>
        </p:txBody>
      </p:sp>
      <p:sp>
        <p:nvSpPr>
          <p:cNvPr id="3" name="Content Placeholder 2"/>
          <p:cNvSpPr>
            <a:spLocks noGrp="1"/>
          </p:cNvSpPr>
          <p:nvPr>
            <p:ph sz="half" idx="1"/>
          </p:nvPr>
        </p:nvSpPr>
        <p:spPr>
          <a:xfrm>
            <a:off x="287961" y="2659783"/>
            <a:ext cx="2272056" cy="3416301"/>
          </a:xfrm>
        </p:spPr>
        <p:txBody>
          <a:bodyPr>
            <a:normAutofit/>
          </a:bodyPr>
          <a:lstStyle/>
          <a:p>
            <a:r>
              <a:rPr lang="en-GB" dirty="0"/>
              <a:t>WHOLE SCHOOL – weekly certificate, Keys to Success</a:t>
            </a:r>
          </a:p>
          <a:p>
            <a:r>
              <a:rPr lang="en-GB" dirty="0"/>
              <a:t>CLASS BASED – stars</a:t>
            </a:r>
          </a:p>
          <a:p>
            <a:r>
              <a:rPr lang="en-GB" dirty="0"/>
              <a:t>INDIVIDUAL – Achievement Points/Dojos</a:t>
            </a:r>
          </a:p>
        </p:txBody>
      </p:sp>
      <p:pic>
        <p:nvPicPr>
          <p:cNvPr id="4" name="Picture 3">
            <a:extLst>
              <a:ext uri="{FF2B5EF4-FFF2-40B4-BE49-F238E27FC236}">
                <a16:creationId xmlns:a16="http://schemas.microsoft.com/office/drawing/2014/main" id="{08B8D49E-1EB7-4BCC-911B-F17924C83F7C}"/>
              </a:ext>
            </a:extLst>
          </p:cNvPr>
          <p:cNvPicPr>
            <a:picLocks noChangeAspect="1"/>
          </p:cNvPicPr>
          <p:nvPr/>
        </p:nvPicPr>
        <p:blipFill rotWithShape="1">
          <a:blip r:embed="rId2"/>
          <a:srcRect l="17257" t="18511" r="18665" b="13822"/>
          <a:stretch/>
        </p:blipFill>
        <p:spPr>
          <a:xfrm>
            <a:off x="3595457" y="2217426"/>
            <a:ext cx="7812359" cy="4640574"/>
          </a:xfrm>
          <a:prstGeom prst="rect">
            <a:avLst/>
          </a:prstGeom>
        </p:spPr>
      </p:pic>
      <p:pic>
        <p:nvPicPr>
          <p:cNvPr id="6" name="Picture 5">
            <a:extLst>
              <a:ext uri="{FF2B5EF4-FFF2-40B4-BE49-F238E27FC236}">
                <a16:creationId xmlns:a16="http://schemas.microsoft.com/office/drawing/2014/main" id="{CFCB153E-92DE-4630-9A5E-9F367B2317B7}"/>
              </a:ext>
            </a:extLst>
          </p:cNvPr>
          <p:cNvPicPr/>
          <p:nvPr/>
        </p:nvPicPr>
        <p:blipFill>
          <a:blip r:embed="rId3">
            <a:extLst>
              <a:ext uri="{28A0092B-C50C-407E-A947-70E740481C1C}">
                <a14:useLocalDpi xmlns:a14="http://schemas.microsoft.com/office/drawing/2010/main" val="0"/>
              </a:ext>
            </a:extLst>
          </a:blip>
          <a:stretch>
            <a:fillRect/>
          </a:stretch>
        </p:blipFill>
        <p:spPr>
          <a:xfrm>
            <a:off x="10449017" y="187553"/>
            <a:ext cx="683581" cy="842257"/>
          </a:xfrm>
          <a:prstGeom prst="rect">
            <a:avLst/>
          </a:prstGeom>
        </p:spPr>
      </p:pic>
    </p:spTree>
    <p:extLst>
      <p:ext uri="{BB962C8B-B14F-4D97-AF65-F5344CB8AC3E}">
        <p14:creationId xmlns:p14="http://schemas.microsoft.com/office/powerpoint/2010/main" val="3274613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MORE INFORMATION</a:t>
            </a:r>
          </a:p>
        </p:txBody>
      </p:sp>
      <p:sp>
        <p:nvSpPr>
          <p:cNvPr id="4" name="Content Placeholder 3"/>
          <p:cNvSpPr>
            <a:spLocks noGrp="1"/>
          </p:cNvSpPr>
          <p:nvPr>
            <p:ph idx="1"/>
          </p:nvPr>
        </p:nvSpPr>
        <p:spPr>
          <a:xfrm>
            <a:off x="742359" y="2503139"/>
            <a:ext cx="10174685" cy="3407007"/>
          </a:xfrm>
        </p:spPr>
        <p:txBody>
          <a:bodyPr>
            <a:normAutofit fontScale="85000" lnSpcReduction="10000"/>
          </a:bodyPr>
          <a:lstStyle/>
          <a:p>
            <a:r>
              <a:rPr lang="en-GB" sz="2800" b="1" dirty="0"/>
              <a:t>SCHOOL WEBSITE</a:t>
            </a:r>
          </a:p>
          <a:p>
            <a:r>
              <a:rPr lang="en-GB" sz="2800" b="1" dirty="0"/>
              <a:t>PARENT APP </a:t>
            </a:r>
            <a:r>
              <a:rPr lang="en-GB" sz="2800" dirty="0"/>
              <a:t>– newsletters and letter are put on the app. </a:t>
            </a:r>
          </a:p>
          <a:p>
            <a:r>
              <a:rPr lang="en-GB" sz="2800" b="1" dirty="0"/>
              <a:t>CURRICULUM OVERVIEW – </a:t>
            </a:r>
            <a:r>
              <a:rPr lang="en-GB" sz="2800" dirty="0"/>
              <a:t>on website to show what the class will be learning about</a:t>
            </a:r>
          </a:p>
          <a:p>
            <a:r>
              <a:rPr lang="en-GB" sz="2800" b="1" dirty="0"/>
              <a:t>PARENTS’ EVENING </a:t>
            </a:r>
            <a:r>
              <a:rPr lang="en-GB" sz="2800" dirty="0"/>
              <a:t>–  Autumn Term and Spring/early Summer</a:t>
            </a:r>
          </a:p>
          <a:p>
            <a:r>
              <a:rPr lang="en-GB" sz="2800" b="1" dirty="0"/>
              <a:t>REPORTS</a:t>
            </a:r>
            <a:r>
              <a:rPr lang="en-GB" sz="2800" dirty="0"/>
              <a:t> – interim reports are send out at the end of each term with a full report sent out in the Summer term.</a:t>
            </a:r>
          </a:p>
          <a:p>
            <a:r>
              <a:rPr lang="en-GB" sz="2800" b="1" dirty="0"/>
              <a:t>Parent Pay- </a:t>
            </a:r>
            <a:r>
              <a:rPr lang="en-GB" sz="2800" dirty="0"/>
              <a:t>way of paying for all items in school. </a:t>
            </a:r>
          </a:p>
        </p:txBody>
      </p:sp>
      <p:pic>
        <p:nvPicPr>
          <p:cNvPr id="5" name="Picture 4">
            <a:extLst>
              <a:ext uri="{FF2B5EF4-FFF2-40B4-BE49-F238E27FC236}">
                <a16:creationId xmlns:a16="http://schemas.microsoft.com/office/drawing/2014/main" id="{5FC3662D-93A9-420B-83B5-4B4C54FF1520}"/>
              </a:ext>
            </a:extLst>
          </p:cNvPr>
          <p:cNvPicPr/>
          <p:nvPr/>
        </p:nvPicPr>
        <p:blipFill>
          <a:blip r:embed="rId2">
            <a:extLst>
              <a:ext uri="{28A0092B-C50C-407E-A947-70E740481C1C}">
                <a14:useLocalDpi xmlns:a14="http://schemas.microsoft.com/office/drawing/2010/main" val="0"/>
              </a:ext>
            </a:extLst>
          </a:blip>
          <a:stretch>
            <a:fillRect/>
          </a:stretch>
        </p:blipFill>
        <p:spPr>
          <a:xfrm>
            <a:off x="10449017" y="187553"/>
            <a:ext cx="683581" cy="842257"/>
          </a:xfrm>
          <a:prstGeom prst="rect">
            <a:avLst/>
          </a:prstGeom>
        </p:spPr>
      </p:pic>
    </p:spTree>
    <p:extLst>
      <p:ext uri="{BB962C8B-B14F-4D97-AF65-F5344CB8AC3E}">
        <p14:creationId xmlns:p14="http://schemas.microsoft.com/office/powerpoint/2010/main" val="934256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ATTENDANCE</a:t>
            </a:r>
          </a:p>
        </p:txBody>
      </p:sp>
      <p:sp>
        <p:nvSpPr>
          <p:cNvPr id="3" name="Content Placeholder 2"/>
          <p:cNvSpPr>
            <a:spLocks noGrp="1"/>
          </p:cNvSpPr>
          <p:nvPr>
            <p:ph idx="1"/>
          </p:nvPr>
        </p:nvSpPr>
        <p:spPr>
          <a:xfrm>
            <a:off x="1154954" y="2603500"/>
            <a:ext cx="10242849" cy="3416300"/>
          </a:xfrm>
        </p:spPr>
        <p:txBody>
          <a:bodyPr>
            <a:noAutofit/>
          </a:bodyPr>
          <a:lstStyle/>
          <a:p>
            <a:r>
              <a:rPr lang="en-GB" sz="2800" dirty="0"/>
              <a:t>Whole school target of 97%</a:t>
            </a:r>
          </a:p>
          <a:p>
            <a:r>
              <a:rPr lang="en-GB" sz="2800" dirty="0"/>
              <a:t>PA – 95%</a:t>
            </a:r>
          </a:p>
          <a:p>
            <a:r>
              <a:rPr lang="en-GB" sz="2800" dirty="0"/>
              <a:t>Half termly updates</a:t>
            </a:r>
          </a:p>
          <a:p>
            <a:r>
              <a:rPr lang="en-GB" sz="2800" dirty="0"/>
              <a:t>Must be in school before 8.45am, gates open at 8.35am </a:t>
            </a:r>
          </a:p>
          <a:p>
            <a:r>
              <a:rPr lang="en-GB" sz="2800" dirty="0"/>
              <a:t>No holidays authorised</a:t>
            </a:r>
          </a:p>
          <a:p>
            <a:r>
              <a:rPr lang="en-GB" sz="2800" dirty="0"/>
              <a:t>Proof of medical – if in doubt, send them in; we can always call if they are ill</a:t>
            </a:r>
          </a:p>
        </p:txBody>
      </p:sp>
      <p:pic>
        <p:nvPicPr>
          <p:cNvPr id="5" name="Picture 4">
            <a:extLst>
              <a:ext uri="{FF2B5EF4-FFF2-40B4-BE49-F238E27FC236}">
                <a16:creationId xmlns:a16="http://schemas.microsoft.com/office/drawing/2014/main" id="{5EE9D08B-201A-4D7B-8643-8DF64D3FE4A5}"/>
              </a:ext>
            </a:extLst>
          </p:cNvPr>
          <p:cNvPicPr/>
          <p:nvPr/>
        </p:nvPicPr>
        <p:blipFill>
          <a:blip r:embed="rId2">
            <a:extLst>
              <a:ext uri="{28A0092B-C50C-407E-A947-70E740481C1C}">
                <a14:useLocalDpi xmlns:a14="http://schemas.microsoft.com/office/drawing/2010/main" val="0"/>
              </a:ext>
            </a:extLst>
          </a:blip>
          <a:stretch>
            <a:fillRect/>
          </a:stretch>
        </p:blipFill>
        <p:spPr>
          <a:xfrm>
            <a:off x="10449017" y="187553"/>
            <a:ext cx="683581" cy="842257"/>
          </a:xfrm>
          <a:prstGeom prst="rect">
            <a:avLst/>
          </a:prstGeom>
        </p:spPr>
      </p:pic>
    </p:spTree>
    <p:extLst>
      <p:ext uri="{BB962C8B-B14F-4D97-AF65-F5344CB8AC3E}">
        <p14:creationId xmlns:p14="http://schemas.microsoft.com/office/powerpoint/2010/main" val="2884913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WEBSITE</a:t>
            </a:r>
          </a:p>
        </p:txBody>
      </p:sp>
      <p:sp>
        <p:nvSpPr>
          <p:cNvPr id="3" name="Content Placeholder 2"/>
          <p:cNvSpPr>
            <a:spLocks noGrp="1"/>
          </p:cNvSpPr>
          <p:nvPr>
            <p:ph idx="1"/>
          </p:nvPr>
        </p:nvSpPr>
        <p:spPr/>
        <p:txBody>
          <a:bodyPr>
            <a:normAutofit/>
          </a:bodyPr>
          <a:lstStyle/>
          <a:p>
            <a:r>
              <a:rPr lang="en-GB" sz="2800" dirty="0">
                <a:hlinkClick r:id="rId2"/>
              </a:rPr>
              <a:t>www.cathedral.lancs.sch.uk</a:t>
            </a:r>
            <a:endParaRPr lang="en-GB" sz="2800" dirty="0"/>
          </a:p>
          <a:p>
            <a:r>
              <a:rPr lang="en-GB" sz="2800" dirty="0"/>
              <a:t>Regularly changes and has lots of information about the class on Class page.</a:t>
            </a:r>
          </a:p>
          <a:p>
            <a:r>
              <a:rPr lang="en-GB" sz="2800" dirty="0"/>
              <a:t>Parents section</a:t>
            </a:r>
          </a:p>
          <a:p>
            <a:r>
              <a:rPr lang="en-GB" sz="2800" dirty="0"/>
              <a:t>Blogs – generally updated once a week</a:t>
            </a:r>
          </a:p>
          <a:p>
            <a:r>
              <a:rPr lang="en-GB" sz="2800" dirty="0"/>
              <a:t>Useful links</a:t>
            </a:r>
          </a:p>
        </p:txBody>
      </p:sp>
      <p:pic>
        <p:nvPicPr>
          <p:cNvPr id="6" name="Picture 5">
            <a:extLst>
              <a:ext uri="{FF2B5EF4-FFF2-40B4-BE49-F238E27FC236}">
                <a16:creationId xmlns:a16="http://schemas.microsoft.com/office/drawing/2014/main" id="{573E46BB-9CBF-4CD6-B722-41FB39B2B53D}"/>
              </a:ext>
            </a:extLst>
          </p:cNvPr>
          <p:cNvPicPr/>
          <p:nvPr/>
        </p:nvPicPr>
        <p:blipFill>
          <a:blip r:embed="rId3">
            <a:extLst>
              <a:ext uri="{28A0092B-C50C-407E-A947-70E740481C1C}">
                <a14:useLocalDpi xmlns:a14="http://schemas.microsoft.com/office/drawing/2010/main" val="0"/>
              </a:ext>
            </a:extLst>
          </a:blip>
          <a:stretch>
            <a:fillRect/>
          </a:stretch>
        </p:blipFill>
        <p:spPr>
          <a:xfrm>
            <a:off x="10449017" y="187553"/>
            <a:ext cx="683581" cy="842257"/>
          </a:xfrm>
          <a:prstGeom prst="rect">
            <a:avLst/>
          </a:prstGeom>
        </p:spPr>
      </p:pic>
    </p:spTree>
    <p:extLst>
      <p:ext uri="{BB962C8B-B14F-4D97-AF65-F5344CB8AC3E}">
        <p14:creationId xmlns:p14="http://schemas.microsoft.com/office/powerpoint/2010/main" val="47782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STAFF YOUR CHILD WILL TALK ABOUT</a:t>
            </a:r>
          </a:p>
        </p:txBody>
      </p:sp>
      <p:pic>
        <p:nvPicPr>
          <p:cNvPr id="3" name="Picture 2">
            <a:extLst>
              <a:ext uri="{FF2B5EF4-FFF2-40B4-BE49-F238E27FC236}">
                <a16:creationId xmlns:a16="http://schemas.microsoft.com/office/drawing/2014/main" id="{EE5FCE32-83E5-436C-8CE6-C1A8481E4541}"/>
              </a:ext>
            </a:extLst>
          </p:cNvPr>
          <p:cNvPicPr>
            <a:picLocks noChangeAspect="1"/>
          </p:cNvPicPr>
          <p:nvPr/>
        </p:nvPicPr>
        <p:blipFill rotWithShape="1">
          <a:blip r:embed="rId2"/>
          <a:srcRect b="16667"/>
          <a:stretch/>
        </p:blipFill>
        <p:spPr>
          <a:xfrm>
            <a:off x="1129773" y="2726780"/>
            <a:ext cx="1883363" cy="2017889"/>
          </a:xfrm>
          <a:prstGeom prst="rect">
            <a:avLst/>
          </a:prstGeom>
        </p:spPr>
      </p:pic>
      <p:sp>
        <p:nvSpPr>
          <p:cNvPr id="7" name="TextBox 6">
            <a:extLst>
              <a:ext uri="{FF2B5EF4-FFF2-40B4-BE49-F238E27FC236}">
                <a16:creationId xmlns:a16="http://schemas.microsoft.com/office/drawing/2014/main" id="{8414D40D-678C-475A-8A66-755E4E751303}"/>
              </a:ext>
            </a:extLst>
          </p:cNvPr>
          <p:cNvSpPr txBox="1"/>
          <p:nvPr/>
        </p:nvSpPr>
        <p:spPr>
          <a:xfrm>
            <a:off x="1154954" y="5015870"/>
            <a:ext cx="1883363" cy="646331"/>
          </a:xfrm>
          <a:prstGeom prst="rect">
            <a:avLst/>
          </a:prstGeom>
          <a:noFill/>
        </p:spPr>
        <p:txBody>
          <a:bodyPr wrap="square" rtlCol="0">
            <a:spAutoFit/>
          </a:bodyPr>
          <a:lstStyle/>
          <a:p>
            <a:pPr algn="ctr"/>
            <a:r>
              <a:rPr lang="en-GB" dirty="0"/>
              <a:t>Mrs Lee – Class Teacher</a:t>
            </a:r>
          </a:p>
        </p:txBody>
      </p:sp>
      <p:sp>
        <p:nvSpPr>
          <p:cNvPr id="9" name="TextBox 8">
            <a:extLst>
              <a:ext uri="{FF2B5EF4-FFF2-40B4-BE49-F238E27FC236}">
                <a16:creationId xmlns:a16="http://schemas.microsoft.com/office/drawing/2014/main" id="{43C9C537-0F3F-439E-83D6-4FB1DED4E9A0}"/>
              </a:ext>
            </a:extLst>
          </p:cNvPr>
          <p:cNvSpPr txBox="1"/>
          <p:nvPr/>
        </p:nvSpPr>
        <p:spPr>
          <a:xfrm>
            <a:off x="3261623" y="5033632"/>
            <a:ext cx="1883363" cy="369332"/>
          </a:xfrm>
          <a:prstGeom prst="rect">
            <a:avLst/>
          </a:prstGeom>
          <a:noFill/>
        </p:spPr>
        <p:txBody>
          <a:bodyPr wrap="square" rtlCol="0">
            <a:spAutoFit/>
          </a:bodyPr>
          <a:lstStyle/>
          <a:p>
            <a:pPr algn="ctr"/>
            <a:r>
              <a:rPr lang="en-GB" dirty="0"/>
              <a:t>Mrs Taylor – TA</a:t>
            </a:r>
          </a:p>
        </p:txBody>
      </p:sp>
      <p:sp>
        <p:nvSpPr>
          <p:cNvPr id="10" name="TextBox 9">
            <a:extLst>
              <a:ext uri="{FF2B5EF4-FFF2-40B4-BE49-F238E27FC236}">
                <a16:creationId xmlns:a16="http://schemas.microsoft.com/office/drawing/2014/main" id="{3329DFD2-07F1-4E2E-A433-CAC0DDADEC55}"/>
              </a:ext>
            </a:extLst>
          </p:cNvPr>
          <p:cNvSpPr txBox="1"/>
          <p:nvPr/>
        </p:nvSpPr>
        <p:spPr>
          <a:xfrm>
            <a:off x="8177005" y="5033633"/>
            <a:ext cx="1883363" cy="646331"/>
          </a:xfrm>
          <a:prstGeom prst="rect">
            <a:avLst/>
          </a:prstGeom>
          <a:noFill/>
        </p:spPr>
        <p:txBody>
          <a:bodyPr wrap="square" rtlCol="0">
            <a:spAutoFit/>
          </a:bodyPr>
          <a:lstStyle/>
          <a:p>
            <a:pPr algn="ctr"/>
            <a:r>
              <a:rPr lang="en-GB" dirty="0"/>
              <a:t>Miss McShane  – HLTA</a:t>
            </a:r>
          </a:p>
        </p:txBody>
      </p:sp>
      <p:pic>
        <p:nvPicPr>
          <p:cNvPr id="4" name="Picture 3">
            <a:extLst>
              <a:ext uri="{FF2B5EF4-FFF2-40B4-BE49-F238E27FC236}">
                <a16:creationId xmlns:a16="http://schemas.microsoft.com/office/drawing/2014/main" id="{EFB2184D-938D-4847-B268-6AD9A3FFB6CF}"/>
              </a:ext>
            </a:extLst>
          </p:cNvPr>
          <p:cNvPicPr>
            <a:picLocks noChangeAspect="1"/>
          </p:cNvPicPr>
          <p:nvPr/>
        </p:nvPicPr>
        <p:blipFill>
          <a:blip r:embed="rId3"/>
          <a:stretch>
            <a:fillRect/>
          </a:stretch>
        </p:blipFill>
        <p:spPr>
          <a:xfrm>
            <a:off x="8177006" y="2861306"/>
            <a:ext cx="1883363" cy="1883363"/>
          </a:xfrm>
          <a:prstGeom prst="rect">
            <a:avLst/>
          </a:prstGeom>
        </p:spPr>
      </p:pic>
      <p:pic>
        <p:nvPicPr>
          <p:cNvPr id="8" name="Picture 7">
            <a:extLst>
              <a:ext uri="{FF2B5EF4-FFF2-40B4-BE49-F238E27FC236}">
                <a16:creationId xmlns:a16="http://schemas.microsoft.com/office/drawing/2014/main" id="{69229DC5-5B62-413A-B751-F4F3F9737BA6}"/>
              </a:ext>
            </a:extLst>
          </p:cNvPr>
          <p:cNvPicPr>
            <a:picLocks noChangeAspect="1"/>
          </p:cNvPicPr>
          <p:nvPr/>
        </p:nvPicPr>
        <p:blipFill>
          <a:blip r:embed="rId4"/>
          <a:stretch>
            <a:fillRect/>
          </a:stretch>
        </p:blipFill>
        <p:spPr>
          <a:xfrm>
            <a:off x="5860391" y="2842539"/>
            <a:ext cx="1902130" cy="1902130"/>
          </a:xfrm>
          <a:prstGeom prst="rect">
            <a:avLst/>
          </a:prstGeom>
        </p:spPr>
      </p:pic>
      <p:sp>
        <p:nvSpPr>
          <p:cNvPr id="12" name="TextBox 11">
            <a:extLst>
              <a:ext uri="{FF2B5EF4-FFF2-40B4-BE49-F238E27FC236}">
                <a16:creationId xmlns:a16="http://schemas.microsoft.com/office/drawing/2014/main" id="{56370809-ABE7-47CA-B545-7CC560703999}"/>
              </a:ext>
            </a:extLst>
          </p:cNvPr>
          <p:cNvSpPr txBox="1"/>
          <p:nvPr/>
        </p:nvSpPr>
        <p:spPr>
          <a:xfrm>
            <a:off x="5961648" y="5033632"/>
            <a:ext cx="1883363" cy="646331"/>
          </a:xfrm>
          <a:prstGeom prst="rect">
            <a:avLst/>
          </a:prstGeom>
          <a:noFill/>
        </p:spPr>
        <p:txBody>
          <a:bodyPr wrap="square" rtlCol="0">
            <a:spAutoFit/>
          </a:bodyPr>
          <a:lstStyle/>
          <a:p>
            <a:pPr algn="ctr"/>
            <a:r>
              <a:rPr lang="en-GB" dirty="0"/>
              <a:t>Miss Conroy – TA</a:t>
            </a:r>
          </a:p>
        </p:txBody>
      </p:sp>
      <p:pic>
        <p:nvPicPr>
          <p:cNvPr id="13" name="Picture 12">
            <a:extLst>
              <a:ext uri="{FF2B5EF4-FFF2-40B4-BE49-F238E27FC236}">
                <a16:creationId xmlns:a16="http://schemas.microsoft.com/office/drawing/2014/main" id="{FD8E15B0-7971-4597-A69F-D869E4258630}"/>
              </a:ext>
            </a:extLst>
          </p:cNvPr>
          <p:cNvPicPr/>
          <p:nvPr/>
        </p:nvPicPr>
        <p:blipFill>
          <a:blip r:embed="rId5">
            <a:extLst>
              <a:ext uri="{28A0092B-C50C-407E-A947-70E740481C1C}">
                <a14:useLocalDpi xmlns:a14="http://schemas.microsoft.com/office/drawing/2010/main" val="0"/>
              </a:ext>
            </a:extLst>
          </a:blip>
          <a:stretch>
            <a:fillRect/>
          </a:stretch>
        </p:blipFill>
        <p:spPr>
          <a:xfrm>
            <a:off x="10449017" y="187553"/>
            <a:ext cx="683581" cy="842257"/>
          </a:xfrm>
          <a:prstGeom prst="rect">
            <a:avLst/>
          </a:prstGeom>
        </p:spPr>
      </p:pic>
      <p:pic>
        <p:nvPicPr>
          <p:cNvPr id="1026" name="Picture 2" descr="Mrs Taylor (currently on maternity leave)">
            <a:extLst>
              <a:ext uri="{FF2B5EF4-FFF2-40B4-BE49-F238E27FC236}">
                <a16:creationId xmlns:a16="http://schemas.microsoft.com/office/drawing/2014/main" id="{EF3C235F-4C87-4F52-98B3-A72AC6A9DA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18353" y="3000652"/>
            <a:ext cx="1753406" cy="1753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818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192D0-82C5-46D5-88E8-E992568E7127}"/>
              </a:ext>
            </a:extLst>
          </p:cNvPr>
          <p:cNvSpPr>
            <a:spLocks noGrp="1"/>
          </p:cNvSpPr>
          <p:nvPr>
            <p:ph type="title"/>
          </p:nvPr>
        </p:nvSpPr>
        <p:spPr/>
        <p:txBody>
          <a:bodyPr/>
          <a:lstStyle/>
          <a:p>
            <a:r>
              <a:rPr lang="en-GB" dirty="0"/>
              <a:t>Stay and Play</a:t>
            </a:r>
          </a:p>
        </p:txBody>
      </p:sp>
      <p:sp>
        <p:nvSpPr>
          <p:cNvPr id="3" name="Content Placeholder 2">
            <a:extLst>
              <a:ext uri="{FF2B5EF4-FFF2-40B4-BE49-F238E27FC236}">
                <a16:creationId xmlns:a16="http://schemas.microsoft.com/office/drawing/2014/main" id="{FEB6E055-0C6A-41D9-B2A1-D914A0998E6F}"/>
              </a:ext>
            </a:extLst>
          </p:cNvPr>
          <p:cNvSpPr>
            <a:spLocks noGrp="1"/>
          </p:cNvSpPr>
          <p:nvPr>
            <p:ph idx="1"/>
          </p:nvPr>
        </p:nvSpPr>
        <p:spPr>
          <a:xfrm>
            <a:off x="1154954" y="2603499"/>
            <a:ext cx="8761413" cy="3921587"/>
          </a:xfrm>
        </p:spPr>
        <p:txBody>
          <a:bodyPr/>
          <a:lstStyle/>
          <a:p>
            <a:pPr lvl="0"/>
            <a:r>
              <a:rPr lang="en-GB" sz="2800" dirty="0"/>
              <a:t>Friday 18th October 2024 </a:t>
            </a:r>
          </a:p>
          <a:p>
            <a:pPr lvl="0"/>
            <a:r>
              <a:rPr lang="en-GB" sz="2800" dirty="0"/>
              <a:t>Friday 13th December 2024</a:t>
            </a:r>
          </a:p>
          <a:p>
            <a:pPr lvl="0"/>
            <a:r>
              <a:rPr lang="en-GB" sz="2800" dirty="0"/>
              <a:t>Friday 14</a:t>
            </a:r>
            <a:r>
              <a:rPr lang="en-GB" sz="2800" baseline="30000" dirty="0"/>
              <a:t>th</a:t>
            </a:r>
            <a:r>
              <a:rPr lang="en-GB" sz="2800" dirty="0"/>
              <a:t> February 2025</a:t>
            </a:r>
          </a:p>
          <a:p>
            <a:pPr lvl="0"/>
            <a:r>
              <a:rPr lang="en-GB" sz="2800" dirty="0"/>
              <a:t>Friday 28</a:t>
            </a:r>
            <a:r>
              <a:rPr lang="en-GB" sz="2800" baseline="30000" dirty="0"/>
              <a:t>th</a:t>
            </a:r>
            <a:r>
              <a:rPr lang="en-GB" sz="2800" dirty="0"/>
              <a:t> March 2025</a:t>
            </a:r>
          </a:p>
          <a:p>
            <a:pPr lvl="0"/>
            <a:r>
              <a:rPr lang="en-GB" sz="2800" dirty="0"/>
              <a:t>Friday 23</a:t>
            </a:r>
            <a:r>
              <a:rPr lang="en-GB" sz="2800" baseline="30000" dirty="0"/>
              <a:t>rd</a:t>
            </a:r>
            <a:r>
              <a:rPr lang="en-GB" sz="2800" dirty="0"/>
              <a:t> May 2025</a:t>
            </a:r>
          </a:p>
          <a:p>
            <a:pPr lvl="0"/>
            <a:r>
              <a:rPr lang="en-GB" sz="2800" dirty="0"/>
              <a:t>Friday 11</a:t>
            </a:r>
            <a:r>
              <a:rPr lang="en-GB" sz="2800" baseline="30000" dirty="0"/>
              <a:t>th</a:t>
            </a:r>
            <a:r>
              <a:rPr lang="en-GB" sz="2800" dirty="0"/>
              <a:t> July 2025</a:t>
            </a:r>
          </a:p>
          <a:p>
            <a:pPr lvl="1"/>
            <a:r>
              <a:rPr lang="en-GB" sz="2600" dirty="0"/>
              <a:t>All of these sessions are at 2.00PM</a:t>
            </a:r>
          </a:p>
          <a:p>
            <a:pPr marL="0" indent="0">
              <a:buNone/>
            </a:pPr>
            <a:endParaRPr lang="en-GB" dirty="0"/>
          </a:p>
        </p:txBody>
      </p:sp>
      <p:pic>
        <p:nvPicPr>
          <p:cNvPr id="4" name="Picture 3">
            <a:extLst>
              <a:ext uri="{FF2B5EF4-FFF2-40B4-BE49-F238E27FC236}">
                <a16:creationId xmlns:a16="http://schemas.microsoft.com/office/drawing/2014/main" id="{949FD1D2-0B33-440B-8F80-2E7E62821A53}"/>
              </a:ext>
            </a:extLst>
          </p:cNvPr>
          <p:cNvPicPr/>
          <p:nvPr/>
        </p:nvPicPr>
        <p:blipFill>
          <a:blip r:embed="rId2">
            <a:extLst>
              <a:ext uri="{28A0092B-C50C-407E-A947-70E740481C1C}">
                <a14:useLocalDpi xmlns:a14="http://schemas.microsoft.com/office/drawing/2010/main" val="0"/>
              </a:ext>
            </a:extLst>
          </a:blip>
          <a:stretch>
            <a:fillRect/>
          </a:stretch>
        </p:blipFill>
        <p:spPr>
          <a:xfrm>
            <a:off x="10449017" y="187553"/>
            <a:ext cx="683581" cy="842257"/>
          </a:xfrm>
          <a:prstGeom prst="rect">
            <a:avLst/>
          </a:prstGeom>
        </p:spPr>
      </p:pic>
    </p:spTree>
    <p:extLst>
      <p:ext uri="{BB962C8B-B14F-4D97-AF65-F5344CB8AC3E}">
        <p14:creationId xmlns:p14="http://schemas.microsoft.com/office/powerpoint/2010/main" val="2211666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04743-0159-4434-B3A2-51A95225B30F}"/>
              </a:ext>
            </a:extLst>
          </p:cNvPr>
          <p:cNvSpPr>
            <a:spLocks noGrp="1"/>
          </p:cNvSpPr>
          <p:nvPr>
            <p:ph type="title"/>
          </p:nvPr>
        </p:nvSpPr>
        <p:spPr/>
        <p:txBody>
          <a:bodyPr/>
          <a:lstStyle/>
          <a:p>
            <a:r>
              <a:rPr lang="en-GB" dirty="0"/>
              <a:t>Online Safety</a:t>
            </a:r>
          </a:p>
        </p:txBody>
      </p:sp>
      <p:pic>
        <p:nvPicPr>
          <p:cNvPr id="5" name="Picture 4">
            <a:extLst>
              <a:ext uri="{FF2B5EF4-FFF2-40B4-BE49-F238E27FC236}">
                <a16:creationId xmlns:a16="http://schemas.microsoft.com/office/drawing/2014/main" id="{81848151-2218-4808-AA1E-FD5E2FC9EE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
        <p:nvSpPr>
          <p:cNvPr id="4" name="TextBox 3">
            <a:extLst>
              <a:ext uri="{FF2B5EF4-FFF2-40B4-BE49-F238E27FC236}">
                <a16:creationId xmlns:a16="http://schemas.microsoft.com/office/drawing/2014/main" id="{0A829B01-2301-4D15-AC93-AFC7CA6D8A3A}"/>
              </a:ext>
            </a:extLst>
          </p:cNvPr>
          <p:cNvSpPr txBox="1"/>
          <p:nvPr/>
        </p:nvSpPr>
        <p:spPr>
          <a:xfrm>
            <a:off x="5825412" y="2509935"/>
            <a:ext cx="5442430" cy="3231654"/>
          </a:xfrm>
          <a:prstGeom prst="rect">
            <a:avLst/>
          </a:prstGeom>
          <a:noFill/>
        </p:spPr>
        <p:txBody>
          <a:bodyPr wrap="square" rtlCol="0">
            <a:spAutoFit/>
          </a:bodyPr>
          <a:lstStyle/>
          <a:p>
            <a:r>
              <a:rPr lang="en-GB" sz="3200" b="1" dirty="0">
                <a:latin typeface="Arial" panose="020B0604020202020204" pitchFamily="34" charset="0"/>
                <a:cs typeface="Arial" panose="020B0604020202020204" pitchFamily="34" charset="0"/>
              </a:rPr>
              <a:t>Why?</a:t>
            </a:r>
          </a:p>
          <a:p>
            <a:endParaRPr lang="en-GB" sz="32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000" dirty="0"/>
              <a:t>KCSIE 2024 is a complete statutory guide that all schools must comply with</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Part One and Annex B clearly outlines how schools have a statutory responsibility to keep children safe online in </a:t>
            </a:r>
            <a:r>
              <a:rPr lang="en-GB" sz="2000" b="1" i="1" dirty="0"/>
              <a:t>or </a:t>
            </a:r>
            <a:r>
              <a:rPr lang="en-GB" sz="2000" dirty="0"/>
              <a:t>out of school</a:t>
            </a:r>
          </a:p>
        </p:txBody>
      </p:sp>
      <p:pic>
        <p:nvPicPr>
          <p:cNvPr id="6" name="Picture 5">
            <a:extLst>
              <a:ext uri="{FF2B5EF4-FFF2-40B4-BE49-F238E27FC236}">
                <a16:creationId xmlns:a16="http://schemas.microsoft.com/office/drawing/2014/main" id="{2CFA5B6C-72A1-4D06-9948-5A3F1892E1A3}"/>
              </a:ext>
            </a:extLst>
          </p:cNvPr>
          <p:cNvPicPr>
            <a:picLocks noChangeAspect="1"/>
          </p:cNvPicPr>
          <p:nvPr/>
        </p:nvPicPr>
        <p:blipFill rotWithShape="1">
          <a:blip r:embed="rId3"/>
          <a:srcRect l="35898" t="24445" r="24636" b="17540"/>
          <a:stretch/>
        </p:blipFill>
        <p:spPr>
          <a:xfrm>
            <a:off x="807867" y="2386614"/>
            <a:ext cx="4811697" cy="3978676"/>
          </a:xfrm>
          <a:prstGeom prst="rect">
            <a:avLst/>
          </a:prstGeom>
        </p:spPr>
      </p:pic>
    </p:spTree>
    <p:extLst>
      <p:ext uri="{BB962C8B-B14F-4D97-AF65-F5344CB8AC3E}">
        <p14:creationId xmlns:p14="http://schemas.microsoft.com/office/powerpoint/2010/main" val="24421540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87729E-4359-426F-9243-92A682F208D0}"/>
              </a:ext>
            </a:extLst>
          </p:cNvPr>
          <p:cNvPicPr>
            <a:picLocks noChangeAspect="1"/>
          </p:cNvPicPr>
          <p:nvPr/>
        </p:nvPicPr>
        <p:blipFill>
          <a:blip r:embed="rId2"/>
          <a:stretch>
            <a:fillRect/>
          </a:stretch>
        </p:blipFill>
        <p:spPr>
          <a:xfrm>
            <a:off x="1139822" y="2939143"/>
            <a:ext cx="10253918" cy="1938442"/>
          </a:xfrm>
          <a:prstGeom prst="rect">
            <a:avLst/>
          </a:prstGeom>
        </p:spPr>
      </p:pic>
      <p:pic>
        <p:nvPicPr>
          <p:cNvPr id="5" name="Picture 4">
            <a:extLst>
              <a:ext uri="{FF2B5EF4-FFF2-40B4-BE49-F238E27FC236}">
                <a16:creationId xmlns:a16="http://schemas.microsoft.com/office/drawing/2014/main" id="{7B38A8E1-2AE5-4D77-B93F-A08165B8E1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sp>
        <p:nvSpPr>
          <p:cNvPr id="3" name="TextBox 2">
            <a:extLst>
              <a:ext uri="{FF2B5EF4-FFF2-40B4-BE49-F238E27FC236}">
                <a16:creationId xmlns:a16="http://schemas.microsoft.com/office/drawing/2014/main" id="{74DF13FA-A9F6-4F4E-A3DA-B390257CCE11}"/>
              </a:ext>
            </a:extLst>
          </p:cNvPr>
          <p:cNvSpPr txBox="1"/>
          <p:nvPr/>
        </p:nvSpPr>
        <p:spPr>
          <a:xfrm>
            <a:off x="821094" y="2248678"/>
            <a:ext cx="3359020" cy="369332"/>
          </a:xfrm>
          <a:prstGeom prst="rect">
            <a:avLst/>
          </a:prstGeom>
          <a:noFill/>
        </p:spPr>
        <p:txBody>
          <a:bodyPr wrap="square" rtlCol="0">
            <a:spAutoFit/>
          </a:bodyPr>
          <a:lstStyle/>
          <a:p>
            <a:r>
              <a:rPr lang="en-GB" dirty="0"/>
              <a:t>It states:</a:t>
            </a:r>
          </a:p>
        </p:txBody>
      </p:sp>
    </p:spTree>
    <p:extLst>
      <p:ext uri="{BB962C8B-B14F-4D97-AF65-F5344CB8AC3E}">
        <p14:creationId xmlns:p14="http://schemas.microsoft.com/office/powerpoint/2010/main" val="1955901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848151-2218-4808-AA1E-FD5E2FC9EEA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pic>
        <p:nvPicPr>
          <p:cNvPr id="7" name="Picture 6">
            <a:extLst>
              <a:ext uri="{FF2B5EF4-FFF2-40B4-BE49-F238E27FC236}">
                <a16:creationId xmlns:a16="http://schemas.microsoft.com/office/drawing/2014/main" id="{B00B1A55-6CC3-4F6E-BB47-8280D35C6A3B}"/>
              </a:ext>
            </a:extLst>
          </p:cNvPr>
          <p:cNvPicPr>
            <a:picLocks noChangeAspect="1"/>
          </p:cNvPicPr>
          <p:nvPr/>
        </p:nvPicPr>
        <p:blipFill>
          <a:blip r:embed="rId3"/>
          <a:stretch>
            <a:fillRect/>
          </a:stretch>
        </p:blipFill>
        <p:spPr>
          <a:xfrm>
            <a:off x="1035404" y="299908"/>
            <a:ext cx="8105775" cy="4629150"/>
          </a:xfrm>
          <a:prstGeom prst="rect">
            <a:avLst/>
          </a:prstGeom>
        </p:spPr>
      </p:pic>
      <p:pic>
        <p:nvPicPr>
          <p:cNvPr id="8" name="Picture 7">
            <a:extLst>
              <a:ext uri="{FF2B5EF4-FFF2-40B4-BE49-F238E27FC236}">
                <a16:creationId xmlns:a16="http://schemas.microsoft.com/office/drawing/2014/main" id="{E12681C8-8202-4BAE-BB8B-263DB9783B7F}"/>
              </a:ext>
            </a:extLst>
          </p:cNvPr>
          <p:cNvPicPr>
            <a:picLocks noChangeAspect="1"/>
          </p:cNvPicPr>
          <p:nvPr/>
        </p:nvPicPr>
        <p:blipFill>
          <a:blip r:embed="rId4"/>
          <a:stretch>
            <a:fillRect/>
          </a:stretch>
        </p:blipFill>
        <p:spPr>
          <a:xfrm>
            <a:off x="1035404" y="5505062"/>
            <a:ext cx="9288992" cy="1176531"/>
          </a:xfrm>
          <a:prstGeom prst="rect">
            <a:avLst/>
          </a:prstGeom>
        </p:spPr>
      </p:pic>
    </p:spTree>
    <p:extLst>
      <p:ext uri="{BB962C8B-B14F-4D97-AF65-F5344CB8AC3E}">
        <p14:creationId xmlns:p14="http://schemas.microsoft.com/office/powerpoint/2010/main" val="29657392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6559EDA-E5D5-43DC-8456-596908D270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91591" y="299908"/>
            <a:ext cx="595123" cy="779817"/>
          </a:xfrm>
          <a:prstGeom prst="rect">
            <a:avLst/>
          </a:prstGeom>
        </p:spPr>
      </p:pic>
      <p:pic>
        <p:nvPicPr>
          <p:cNvPr id="5" name="Picture 4">
            <a:extLst>
              <a:ext uri="{FF2B5EF4-FFF2-40B4-BE49-F238E27FC236}">
                <a16:creationId xmlns:a16="http://schemas.microsoft.com/office/drawing/2014/main" id="{427B49A8-4334-4F83-A5F3-C1E45CD0581B}"/>
              </a:ext>
            </a:extLst>
          </p:cNvPr>
          <p:cNvPicPr>
            <a:picLocks noChangeAspect="1"/>
          </p:cNvPicPr>
          <p:nvPr/>
        </p:nvPicPr>
        <p:blipFill>
          <a:blip r:embed="rId3"/>
          <a:stretch>
            <a:fillRect/>
          </a:stretch>
        </p:blipFill>
        <p:spPr>
          <a:xfrm>
            <a:off x="1155052" y="1345649"/>
            <a:ext cx="8847628" cy="4952514"/>
          </a:xfrm>
          <a:prstGeom prst="rect">
            <a:avLst/>
          </a:prstGeom>
        </p:spPr>
      </p:pic>
    </p:spTree>
    <p:extLst>
      <p:ext uri="{BB962C8B-B14F-4D97-AF65-F5344CB8AC3E}">
        <p14:creationId xmlns:p14="http://schemas.microsoft.com/office/powerpoint/2010/main" val="23505201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77AB5A-7799-4D78-896C-9CDCB72640D2}"/>
              </a:ext>
            </a:extLst>
          </p:cNvPr>
          <p:cNvPicPr>
            <a:picLocks noChangeAspect="1"/>
          </p:cNvPicPr>
          <p:nvPr/>
        </p:nvPicPr>
        <p:blipFill>
          <a:blip r:embed="rId2"/>
          <a:stretch>
            <a:fillRect/>
          </a:stretch>
        </p:blipFill>
        <p:spPr>
          <a:xfrm>
            <a:off x="1573831" y="-159798"/>
            <a:ext cx="9700810" cy="7473146"/>
          </a:xfrm>
          <a:prstGeom prst="rect">
            <a:avLst/>
          </a:prstGeom>
        </p:spPr>
      </p:pic>
    </p:spTree>
    <p:extLst>
      <p:ext uri="{BB962C8B-B14F-4D97-AF65-F5344CB8AC3E}">
        <p14:creationId xmlns:p14="http://schemas.microsoft.com/office/powerpoint/2010/main" val="6860710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ANY QUESTIONS?</a:t>
            </a:r>
          </a:p>
        </p:txBody>
      </p:sp>
      <p:sp>
        <p:nvSpPr>
          <p:cNvPr id="3" name="Content Placeholder 2"/>
          <p:cNvSpPr>
            <a:spLocks noGrp="1"/>
          </p:cNvSpPr>
          <p:nvPr>
            <p:ph idx="1"/>
          </p:nvPr>
        </p:nvSpPr>
        <p:spPr>
          <a:xfrm>
            <a:off x="831568" y="2625803"/>
            <a:ext cx="10743397" cy="3416300"/>
          </a:xfrm>
        </p:spPr>
        <p:txBody>
          <a:bodyPr>
            <a:noAutofit/>
          </a:bodyPr>
          <a:lstStyle/>
          <a:p>
            <a:r>
              <a:rPr lang="en-GB" sz="2000" dirty="0"/>
              <a:t>If you wish to contact us and you can’t make it into school, our email addresses are below and on the school website. You can also phone the school office if you wish to make an afterschool appointment to speak to us.</a:t>
            </a:r>
          </a:p>
          <a:p>
            <a:r>
              <a:rPr lang="en-GB" sz="2000" dirty="0"/>
              <a:t>The best time to speak to us at length/confidentially is after school but you can use the mornings to keep us up to date / ask any questions </a:t>
            </a:r>
            <a:r>
              <a:rPr lang="en-GB" sz="2000" dirty="0" err="1"/>
              <a:t>etc</a:t>
            </a:r>
            <a:endParaRPr lang="en-GB" sz="2000" dirty="0"/>
          </a:p>
          <a:p>
            <a:r>
              <a:rPr lang="en-GB" sz="2000" b="1" dirty="0"/>
              <a:t>Please ensure you keep school up to date with any changes in contact telephone numbers.</a:t>
            </a:r>
          </a:p>
          <a:p>
            <a:pPr marL="0" indent="0">
              <a:buNone/>
            </a:pPr>
            <a:endParaRPr lang="en-GB" sz="2000" b="1" dirty="0"/>
          </a:p>
          <a:p>
            <a:r>
              <a:rPr lang="en-GB" sz="2000" b="1" dirty="0">
                <a:solidFill>
                  <a:srgbClr val="0070C0"/>
                </a:solidFill>
              </a:rPr>
              <a:t>k.lee@cathedral.lancs.sch.uk</a:t>
            </a:r>
          </a:p>
        </p:txBody>
      </p:sp>
      <p:pic>
        <p:nvPicPr>
          <p:cNvPr id="5" name="Picture 4">
            <a:extLst>
              <a:ext uri="{FF2B5EF4-FFF2-40B4-BE49-F238E27FC236}">
                <a16:creationId xmlns:a16="http://schemas.microsoft.com/office/drawing/2014/main" id="{CEB3AC43-D166-4905-95D8-07F6886EDD07}"/>
              </a:ext>
            </a:extLst>
          </p:cNvPr>
          <p:cNvPicPr/>
          <p:nvPr/>
        </p:nvPicPr>
        <p:blipFill>
          <a:blip r:embed="rId2">
            <a:extLst>
              <a:ext uri="{28A0092B-C50C-407E-A947-70E740481C1C}">
                <a14:useLocalDpi xmlns:a14="http://schemas.microsoft.com/office/drawing/2010/main" val="0"/>
              </a:ext>
            </a:extLst>
          </a:blip>
          <a:stretch>
            <a:fillRect/>
          </a:stretch>
        </p:blipFill>
        <p:spPr>
          <a:xfrm>
            <a:off x="10449017" y="187553"/>
            <a:ext cx="683581" cy="842257"/>
          </a:xfrm>
          <a:prstGeom prst="rect">
            <a:avLst/>
          </a:prstGeom>
        </p:spPr>
      </p:pic>
    </p:spTree>
    <p:extLst>
      <p:ext uri="{BB962C8B-B14F-4D97-AF65-F5344CB8AC3E}">
        <p14:creationId xmlns:p14="http://schemas.microsoft.com/office/powerpoint/2010/main" val="2690535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9C0E0-F693-402A-BA1F-C77375D59BE2}"/>
              </a:ext>
            </a:extLst>
          </p:cNvPr>
          <p:cNvSpPr>
            <a:spLocks noGrp="1"/>
          </p:cNvSpPr>
          <p:nvPr>
            <p:ph type="title"/>
          </p:nvPr>
        </p:nvSpPr>
        <p:spPr/>
        <p:txBody>
          <a:bodyPr/>
          <a:lstStyle/>
          <a:p>
            <a:r>
              <a:rPr lang="en-GB" dirty="0"/>
              <a:t>EYFS (Early Year Foundation Stage)</a:t>
            </a:r>
          </a:p>
        </p:txBody>
      </p:sp>
      <p:sp>
        <p:nvSpPr>
          <p:cNvPr id="3" name="Content Placeholder 2">
            <a:extLst>
              <a:ext uri="{FF2B5EF4-FFF2-40B4-BE49-F238E27FC236}">
                <a16:creationId xmlns:a16="http://schemas.microsoft.com/office/drawing/2014/main" id="{253AC9FD-DE9F-4AD1-878E-F6170886CB98}"/>
              </a:ext>
            </a:extLst>
          </p:cNvPr>
          <p:cNvSpPr>
            <a:spLocks noGrp="1"/>
          </p:cNvSpPr>
          <p:nvPr>
            <p:ph idx="1"/>
          </p:nvPr>
        </p:nvSpPr>
        <p:spPr/>
        <p:txBody>
          <a:bodyPr/>
          <a:lstStyle/>
          <a:p>
            <a:r>
              <a:rPr lang="en-GB" dirty="0"/>
              <a:t>Prime Areas:</a:t>
            </a:r>
          </a:p>
          <a:p>
            <a:pPr lvl="1"/>
            <a:r>
              <a:rPr lang="en-GB" dirty="0"/>
              <a:t>Communication and Language</a:t>
            </a:r>
          </a:p>
          <a:p>
            <a:pPr lvl="1"/>
            <a:r>
              <a:rPr lang="en-GB" dirty="0"/>
              <a:t>PSED (Personal, Social and Emotional Development)</a:t>
            </a:r>
          </a:p>
          <a:p>
            <a:pPr lvl="1"/>
            <a:r>
              <a:rPr lang="en-GB" dirty="0"/>
              <a:t>Physical Development </a:t>
            </a:r>
          </a:p>
          <a:p>
            <a:r>
              <a:rPr lang="en-GB" dirty="0"/>
              <a:t>Specific Areas</a:t>
            </a:r>
          </a:p>
          <a:p>
            <a:pPr lvl="1"/>
            <a:r>
              <a:rPr lang="en-GB" dirty="0"/>
              <a:t>Literacy </a:t>
            </a:r>
          </a:p>
          <a:p>
            <a:pPr lvl="1"/>
            <a:r>
              <a:rPr lang="en-GB" dirty="0"/>
              <a:t>Mathematics</a:t>
            </a:r>
          </a:p>
          <a:p>
            <a:pPr lvl="1"/>
            <a:r>
              <a:rPr lang="en-GB" dirty="0"/>
              <a:t>Understanding the World</a:t>
            </a:r>
          </a:p>
          <a:p>
            <a:pPr lvl="1"/>
            <a:r>
              <a:rPr lang="en-GB" dirty="0"/>
              <a:t>EAD (Expressive Art and Design)</a:t>
            </a:r>
          </a:p>
        </p:txBody>
      </p:sp>
      <p:pic>
        <p:nvPicPr>
          <p:cNvPr id="4" name="Picture 3">
            <a:extLst>
              <a:ext uri="{FF2B5EF4-FFF2-40B4-BE49-F238E27FC236}">
                <a16:creationId xmlns:a16="http://schemas.microsoft.com/office/drawing/2014/main" id="{8E54524F-A3A7-4EA6-BE3D-86C3C0D4D40A}"/>
              </a:ext>
            </a:extLst>
          </p:cNvPr>
          <p:cNvPicPr/>
          <p:nvPr/>
        </p:nvPicPr>
        <p:blipFill>
          <a:blip r:embed="rId2">
            <a:extLst>
              <a:ext uri="{28A0092B-C50C-407E-A947-70E740481C1C}">
                <a14:useLocalDpi xmlns:a14="http://schemas.microsoft.com/office/drawing/2010/main" val="0"/>
              </a:ext>
            </a:extLst>
          </a:blip>
          <a:stretch>
            <a:fillRect/>
          </a:stretch>
        </p:blipFill>
        <p:spPr>
          <a:xfrm>
            <a:off x="10449017" y="187553"/>
            <a:ext cx="683581" cy="842257"/>
          </a:xfrm>
          <a:prstGeom prst="rect">
            <a:avLst/>
          </a:prstGeom>
        </p:spPr>
      </p:pic>
    </p:spTree>
    <p:extLst>
      <p:ext uri="{BB962C8B-B14F-4D97-AF65-F5344CB8AC3E}">
        <p14:creationId xmlns:p14="http://schemas.microsoft.com/office/powerpoint/2010/main" val="2099233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DAY IN THE LIFE OF RECEPTION</a:t>
            </a:r>
          </a:p>
        </p:txBody>
      </p:sp>
      <p:sp>
        <p:nvSpPr>
          <p:cNvPr id="8" name="TextBox 7"/>
          <p:cNvSpPr txBox="1"/>
          <p:nvPr/>
        </p:nvSpPr>
        <p:spPr>
          <a:xfrm>
            <a:off x="9313051" y="2796585"/>
            <a:ext cx="2212443" cy="1754326"/>
          </a:xfrm>
          <a:prstGeom prst="rect">
            <a:avLst/>
          </a:prstGeom>
          <a:noFill/>
        </p:spPr>
        <p:txBody>
          <a:bodyPr wrap="square" rtlCol="0">
            <a:spAutoFit/>
          </a:bodyPr>
          <a:lstStyle/>
          <a:p>
            <a:r>
              <a:rPr lang="en-GB" dirty="0">
                <a:solidFill>
                  <a:srgbClr val="0070C0"/>
                </a:solidFill>
              </a:rPr>
              <a:t>Mrs Lee has her planning time on Friday morning and Miss McShane will be in class.</a:t>
            </a:r>
          </a:p>
        </p:txBody>
      </p:sp>
      <p:pic>
        <p:nvPicPr>
          <p:cNvPr id="7" name="Picture 6">
            <a:extLst>
              <a:ext uri="{FF2B5EF4-FFF2-40B4-BE49-F238E27FC236}">
                <a16:creationId xmlns:a16="http://schemas.microsoft.com/office/drawing/2014/main" id="{531D67DF-3FC4-458E-B6D5-826FDFD02BFB}"/>
              </a:ext>
            </a:extLst>
          </p:cNvPr>
          <p:cNvPicPr/>
          <p:nvPr/>
        </p:nvPicPr>
        <p:blipFill>
          <a:blip r:embed="rId2">
            <a:extLst>
              <a:ext uri="{28A0092B-C50C-407E-A947-70E740481C1C}">
                <a14:useLocalDpi xmlns:a14="http://schemas.microsoft.com/office/drawing/2010/main" val="0"/>
              </a:ext>
            </a:extLst>
          </a:blip>
          <a:stretch>
            <a:fillRect/>
          </a:stretch>
        </p:blipFill>
        <p:spPr>
          <a:xfrm>
            <a:off x="10449017" y="187553"/>
            <a:ext cx="683581" cy="842257"/>
          </a:xfrm>
          <a:prstGeom prst="rect">
            <a:avLst/>
          </a:prstGeom>
        </p:spPr>
      </p:pic>
      <p:pic>
        <p:nvPicPr>
          <p:cNvPr id="4" name="Picture 3">
            <a:extLst>
              <a:ext uri="{FF2B5EF4-FFF2-40B4-BE49-F238E27FC236}">
                <a16:creationId xmlns:a16="http://schemas.microsoft.com/office/drawing/2014/main" id="{99DBD8C1-06B4-489C-B0A3-5D5FC636F8B3}"/>
              </a:ext>
            </a:extLst>
          </p:cNvPr>
          <p:cNvPicPr>
            <a:picLocks noChangeAspect="1"/>
          </p:cNvPicPr>
          <p:nvPr/>
        </p:nvPicPr>
        <p:blipFill rotWithShape="1">
          <a:blip r:embed="rId3"/>
          <a:srcRect l="20898" t="17864" r="20777" b="15727"/>
          <a:stretch/>
        </p:blipFill>
        <p:spPr>
          <a:xfrm>
            <a:off x="905522" y="2041863"/>
            <a:ext cx="7111014" cy="4554245"/>
          </a:xfrm>
          <a:prstGeom prst="rect">
            <a:avLst/>
          </a:prstGeom>
        </p:spPr>
      </p:pic>
    </p:spTree>
    <p:extLst>
      <p:ext uri="{BB962C8B-B14F-4D97-AF65-F5344CB8AC3E}">
        <p14:creationId xmlns:p14="http://schemas.microsoft.com/office/powerpoint/2010/main" val="3938377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HOME LEARNING</a:t>
            </a:r>
          </a:p>
        </p:txBody>
      </p:sp>
      <p:sp>
        <p:nvSpPr>
          <p:cNvPr id="3" name="Content Placeholder 2"/>
          <p:cNvSpPr>
            <a:spLocks noGrp="1"/>
          </p:cNvSpPr>
          <p:nvPr>
            <p:ph idx="1"/>
          </p:nvPr>
        </p:nvSpPr>
        <p:spPr>
          <a:xfrm>
            <a:off x="1154954" y="2603500"/>
            <a:ext cx="9817846" cy="3416300"/>
          </a:xfrm>
        </p:spPr>
        <p:txBody>
          <a:bodyPr>
            <a:normAutofit/>
          </a:bodyPr>
          <a:lstStyle/>
          <a:p>
            <a:r>
              <a:rPr lang="en-GB" dirty="0"/>
              <a:t>Daily reading - record/initial in reading record</a:t>
            </a:r>
          </a:p>
          <a:p>
            <a:r>
              <a:rPr lang="en-GB" dirty="0"/>
              <a:t>Tricky words will be sent home when we learn a new word in school</a:t>
            </a:r>
          </a:p>
          <a:p>
            <a:r>
              <a:rPr lang="en-GB" dirty="0"/>
              <a:t>Finnegan Fox </a:t>
            </a:r>
          </a:p>
        </p:txBody>
      </p:sp>
      <p:pic>
        <p:nvPicPr>
          <p:cNvPr id="5" name="Picture 4">
            <a:extLst>
              <a:ext uri="{FF2B5EF4-FFF2-40B4-BE49-F238E27FC236}">
                <a16:creationId xmlns:a16="http://schemas.microsoft.com/office/drawing/2014/main" id="{7F3307EC-2075-4B75-BB0E-EBC345E65B3D}"/>
              </a:ext>
            </a:extLst>
          </p:cNvPr>
          <p:cNvPicPr/>
          <p:nvPr/>
        </p:nvPicPr>
        <p:blipFill>
          <a:blip r:embed="rId2">
            <a:extLst>
              <a:ext uri="{28A0092B-C50C-407E-A947-70E740481C1C}">
                <a14:useLocalDpi xmlns:a14="http://schemas.microsoft.com/office/drawing/2010/main" val="0"/>
              </a:ext>
            </a:extLst>
          </a:blip>
          <a:stretch>
            <a:fillRect/>
          </a:stretch>
        </p:blipFill>
        <p:spPr>
          <a:xfrm>
            <a:off x="10449017" y="187553"/>
            <a:ext cx="683581" cy="842257"/>
          </a:xfrm>
          <a:prstGeom prst="rect">
            <a:avLst/>
          </a:prstGeom>
        </p:spPr>
      </p:pic>
    </p:spTree>
    <p:extLst>
      <p:ext uri="{BB962C8B-B14F-4D97-AF65-F5344CB8AC3E}">
        <p14:creationId xmlns:p14="http://schemas.microsoft.com/office/powerpoint/2010/main" val="21910182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D80FF-A55E-4BFD-90D9-EFACD0F7EE43}"/>
              </a:ext>
            </a:extLst>
          </p:cNvPr>
          <p:cNvSpPr>
            <a:spLocks noGrp="1"/>
          </p:cNvSpPr>
          <p:nvPr>
            <p:ph type="title"/>
          </p:nvPr>
        </p:nvSpPr>
        <p:spPr/>
        <p:txBody>
          <a:bodyPr/>
          <a:lstStyle/>
          <a:p>
            <a:r>
              <a:rPr lang="en-GB" dirty="0"/>
              <a:t>Reading</a:t>
            </a:r>
          </a:p>
        </p:txBody>
      </p:sp>
      <p:sp>
        <p:nvSpPr>
          <p:cNvPr id="3" name="Content Placeholder 2">
            <a:extLst>
              <a:ext uri="{FF2B5EF4-FFF2-40B4-BE49-F238E27FC236}">
                <a16:creationId xmlns:a16="http://schemas.microsoft.com/office/drawing/2014/main" id="{F7659A3A-A9CD-4145-8BED-376B6726F6C6}"/>
              </a:ext>
            </a:extLst>
          </p:cNvPr>
          <p:cNvSpPr>
            <a:spLocks noGrp="1"/>
          </p:cNvSpPr>
          <p:nvPr>
            <p:ph idx="1"/>
          </p:nvPr>
        </p:nvSpPr>
        <p:spPr/>
        <p:txBody>
          <a:bodyPr/>
          <a:lstStyle/>
          <a:p>
            <a:r>
              <a:rPr lang="en-GB" dirty="0"/>
              <a:t>Each book should be read 3 times before it is changed</a:t>
            </a:r>
          </a:p>
          <a:p>
            <a:endParaRPr lang="en-GB" dirty="0"/>
          </a:p>
          <a:p>
            <a:r>
              <a:rPr lang="en-GB" dirty="0"/>
              <a:t>First Read</a:t>
            </a:r>
          </a:p>
          <a:p>
            <a:pPr lvl="1"/>
            <a:r>
              <a:rPr lang="en-GB" dirty="0"/>
              <a:t>Look at the pictures, discuss the characters and make predictions</a:t>
            </a:r>
          </a:p>
          <a:p>
            <a:r>
              <a:rPr lang="en-GB" dirty="0"/>
              <a:t>Second Read</a:t>
            </a:r>
          </a:p>
          <a:p>
            <a:pPr lvl="1"/>
            <a:r>
              <a:rPr lang="en-GB" dirty="0"/>
              <a:t>Decode the words in the book</a:t>
            </a:r>
          </a:p>
          <a:p>
            <a:r>
              <a:rPr lang="en-GB" dirty="0"/>
              <a:t>Third Read</a:t>
            </a:r>
          </a:p>
          <a:p>
            <a:pPr lvl="1"/>
            <a:r>
              <a:rPr lang="en-GB" dirty="0"/>
              <a:t>Comprehension – answer questions about the book</a:t>
            </a:r>
          </a:p>
        </p:txBody>
      </p:sp>
      <p:pic>
        <p:nvPicPr>
          <p:cNvPr id="4" name="Picture 3">
            <a:extLst>
              <a:ext uri="{FF2B5EF4-FFF2-40B4-BE49-F238E27FC236}">
                <a16:creationId xmlns:a16="http://schemas.microsoft.com/office/drawing/2014/main" id="{05822434-95B6-4E1F-9606-BE2B2435AC41}"/>
              </a:ext>
            </a:extLst>
          </p:cNvPr>
          <p:cNvPicPr/>
          <p:nvPr/>
        </p:nvPicPr>
        <p:blipFill>
          <a:blip r:embed="rId2">
            <a:extLst>
              <a:ext uri="{28A0092B-C50C-407E-A947-70E740481C1C}">
                <a14:useLocalDpi xmlns:a14="http://schemas.microsoft.com/office/drawing/2010/main" val="0"/>
              </a:ext>
            </a:extLst>
          </a:blip>
          <a:stretch>
            <a:fillRect/>
          </a:stretch>
        </p:blipFill>
        <p:spPr>
          <a:xfrm>
            <a:off x="10449017" y="187553"/>
            <a:ext cx="683581" cy="842257"/>
          </a:xfrm>
          <a:prstGeom prst="rect">
            <a:avLst/>
          </a:prstGeom>
        </p:spPr>
      </p:pic>
    </p:spTree>
    <p:extLst>
      <p:ext uri="{BB962C8B-B14F-4D97-AF65-F5344CB8AC3E}">
        <p14:creationId xmlns:p14="http://schemas.microsoft.com/office/powerpoint/2010/main" val="3913849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3A687-B786-43F7-A114-F16B601CCC07}"/>
              </a:ext>
            </a:extLst>
          </p:cNvPr>
          <p:cNvSpPr>
            <a:spLocks noGrp="1"/>
          </p:cNvSpPr>
          <p:nvPr>
            <p:ph type="title"/>
          </p:nvPr>
        </p:nvSpPr>
        <p:spPr/>
        <p:txBody>
          <a:bodyPr/>
          <a:lstStyle/>
          <a:p>
            <a:r>
              <a:rPr lang="en-GB" dirty="0"/>
              <a:t>Reading Meeting</a:t>
            </a:r>
          </a:p>
        </p:txBody>
      </p:sp>
      <p:sp>
        <p:nvSpPr>
          <p:cNvPr id="3" name="Content Placeholder 2">
            <a:extLst>
              <a:ext uri="{FF2B5EF4-FFF2-40B4-BE49-F238E27FC236}">
                <a16:creationId xmlns:a16="http://schemas.microsoft.com/office/drawing/2014/main" id="{5722DCAF-7371-4917-BF96-7C8DB95DE27A}"/>
              </a:ext>
            </a:extLst>
          </p:cNvPr>
          <p:cNvSpPr>
            <a:spLocks noGrp="1"/>
          </p:cNvSpPr>
          <p:nvPr>
            <p:ph idx="1"/>
          </p:nvPr>
        </p:nvSpPr>
        <p:spPr/>
        <p:txBody>
          <a:bodyPr>
            <a:normAutofit/>
          </a:bodyPr>
          <a:lstStyle/>
          <a:p>
            <a:r>
              <a:rPr lang="en-GB" sz="3200" dirty="0"/>
              <a:t>Wednesday 2</a:t>
            </a:r>
            <a:r>
              <a:rPr lang="en-GB" sz="3200" baseline="30000" dirty="0"/>
              <a:t>nd</a:t>
            </a:r>
            <a:r>
              <a:rPr lang="en-GB" sz="3200" dirty="0"/>
              <a:t> October</a:t>
            </a:r>
          </a:p>
          <a:p>
            <a:pPr lvl="1"/>
            <a:r>
              <a:rPr lang="en-GB" sz="3200" dirty="0"/>
              <a:t>9.00</a:t>
            </a:r>
          </a:p>
          <a:p>
            <a:pPr lvl="1"/>
            <a:r>
              <a:rPr lang="en-GB" sz="3200" dirty="0"/>
              <a:t>3.15</a:t>
            </a:r>
          </a:p>
          <a:p>
            <a:pPr lvl="1"/>
            <a:r>
              <a:rPr lang="en-GB" sz="3200" dirty="0"/>
              <a:t>5.00</a:t>
            </a:r>
          </a:p>
        </p:txBody>
      </p:sp>
      <p:pic>
        <p:nvPicPr>
          <p:cNvPr id="4" name="Picture 3">
            <a:extLst>
              <a:ext uri="{FF2B5EF4-FFF2-40B4-BE49-F238E27FC236}">
                <a16:creationId xmlns:a16="http://schemas.microsoft.com/office/drawing/2014/main" id="{E4B53960-A5CC-4442-9293-AC47E5A34A99}"/>
              </a:ext>
            </a:extLst>
          </p:cNvPr>
          <p:cNvPicPr/>
          <p:nvPr/>
        </p:nvPicPr>
        <p:blipFill>
          <a:blip r:embed="rId2">
            <a:extLst>
              <a:ext uri="{28A0092B-C50C-407E-A947-70E740481C1C}">
                <a14:useLocalDpi xmlns:a14="http://schemas.microsoft.com/office/drawing/2010/main" val="0"/>
              </a:ext>
            </a:extLst>
          </a:blip>
          <a:stretch>
            <a:fillRect/>
          </a:stretch>
        </p:blipFill>
        <p:spPr>
          <a:xfrm>
            <a:off x="10449017" y="187553"/>
            <a:ext cx="683581" cy="842257"/>
          </a:xfrm>
          <a:prstGeom prst="rect">
            <a:avLst/>
          </a:prstGeom>
        </p:spPr>
      </p:pic>
    </p:spTree>
    <p:extLst>
      <p:ext uri="{BB962C8B-B14F-4D97-AF65-F5344CB8AC3E}">
        <p14:creationId xmlns:p14="http://schemas.microsoft.com/office/powerpoint/2010/main" val="38282182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MATHS</a:t>
            </a:r>
          </a:p>
        </p:txBody>
      </p:sp>
      <p:sp>
        <p:nvSpPr>
          <p:cNvPr id="3" name="Content Placeholder 2"/>
          <p:cNvSpPr>
            <a:spLocks noGrp="1"/>
          </p:cNvSpPr>
          <p:nvPr>
            <p:ph idx="1"/>
          </p:nvPr>
        </p:nvSpPr>
        <p:spPr>
          <a:xfrm>
            <a:off x="597393" y="2391627"/>
            <a:ext cx="11189446" cy="3462764"/>
          </a:xfrm>
        </p:spPr>
        <p:txBody>
          <a:bodyPr>
            <a:noAutofit/>
          </a:bodyPr>
          <a:lstStyle/>
          <a:p>
            <a:r>
              <a:rPr lang="en-GB" sz="2000" dirty="0">
                <a:solidFill>
                  <a:schemeClr val="tx1"/>
                </a:solidFill>
              </a:rPr>
              <a:t>ELG – Number</a:t>
            </a:r>
          </a:p>
          <a:p>
            <a:pPr lvl="1"/>
            <a:r>
              <a:rPr lang="en-GB" sz="1800" dirty="0">
                <a:solidFill>
                  <a:schemeClr val="tx1"/>
                </a:solidFill>
              </a:rPr>
              <a:t>Composition of numbers to 10</a:t>
            </a:r>
          </a:p>
          <a:p>
            <a:pPr lvl="1"/>
            <a:r>
              <a:rPr lang="en-GB" sz="1800" dirty="0">
                <a:solidFill>
                  <a:schemeClr val="tx1"/>
                </a:solidFill>
              </a:rPr>
              <a:t>Automatically recall number bonds to 5 and some to 10 (including subtraction and doubles)</a:t>
            </a:r>
          </a:p>
          <a:p>
            <a:pPr lvl="1"/>
            <a:r>
              <a:rPr lang="en-GB" sz="1800" dirty="0">
                <a:solidFill>
                  <a:schemeClr val="tx1"/>
                </a:solidFill>
              </a:rPr>
              <a:t>Subitise</a:t>
            </a:r>
          </a:p>
          <a:p>
            <a:r>
              <a:rPr lang="en-GB" sz="2000" dirty="0">
                <a:solidFill>
                  <a:schemeClr val="tx1"/>
                </a:solidFill>
              </a:rPr>
              <a:t>ELG – Numerical Patterns</a:t>
            </a:r>
          </a:p>
          <a:p>
            <a:pPr lvl="1"/>
            <a:r>
              <a:rPr lang="en-GB" sz="1800" dirty="0">
                <a:solidFill>
                  <a:schemeClr val="tx1"/>
                </a:solidFill>
              </a:rPr>
              <a:t>Verbally count to 20</a:t>
            </a:r>
          </a:p>
          <a:p>
            <a:pPr lvl="1"/>
            <a:r>
              <a:rPr lang="en-GB" sz="1800" dirty="0">
                <a:solidFill>
                  <a:schemeClr val="tx1"/>
                </a:solidFill>
              </a:rPr>
              <a:t>Compare quantities to 10</a:t>
            </a:r>
          </a:p>
          <a:p>
            <a:pPr lvl="1"/>
            <a:r>
              <a:rPr lang="en-GB" sz="1800" dirty="0">
                <a:solidFill>
                  <a:schemeClr val="tx1"/>
                </a:solidFill>
              </a:rPr>
              <a:t>Exploring and representing patterns to 10 (including odds and evens)</a:t>
            </a:r>
          </a:p>
          <a:p>
            <a:endParaRPr lang="en-GB" sz="2000" dirty="0">
              <a:solidFill>
                <a:schemeClr val="tx1"/>
              </a:solidFill>
            </a:endParaRPr>
          </a:p>
        </p:txBody>
      </p:sp>
      <p:pic>
        <p:nvPicPr>
          <p:cNvPr id="5" name="Picture 4">
            <a:extLst>
              <a:ext uri="{FF2B5EF4-FFF2-40B4-BE49-F238E27FC236}">
                <a16:creationId xmlns:a16="http://schemas.microsoft.com/office/drawing/2014/main" id="{4A78C764-2189-4D1C-BC6B-FE50C22C8230}"/>
              </a:ext>
            </a:extLst>
          </p:cNvPr>
          <p:cNvPicPr/>
          <p:nvPr/>
        </p:nvPicPr>
        <p:blipFill>
          <a:blip r:embed="rId2">
            <a:extLst>
              <a:ext uri="{28A0092B-C50C-407E-A947-70E740481C1C}">
                <a14:useLocalDpi xmlns:a14="http://schemas.microsoft.com/office/drawing/2010/main" val="0"/>
              </a:ext>
            </a:extLst>
          </a:blip>
          <a:stretch>
            <a:fillRect/>
          </a:stretch>
        </p:blipFill>
        <p:spPr>
          <a:xfrm>
            <a:off x="10449017" y="187553"/>
            <a:ext cx="683581" cy="842257"/>
          </a:xfrm>
          <a:prstGeom prst="rect">
            <a:avLst/>
          </a:prstGeom>
        </p:spPr>
      </p:pic>
    </p:spTree>
    <p:extLst>
      <p:ext uri="{BB962C8B-B14F-4D97-AF65-F5344CB8AC3E}">
        <p14:creationId xmlns:p14="http://schemas.microsoft.com/office/powerpoint/2010/main" val="2860337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Literacy</a:t>
            </a:r>
          </a:p>
        </p:txBody>
      </p:sp>
      <p:sp>
        <p:nvSpPr>
          <p:cNvPr id="3" name="Content Placeholder 2"/>
          <p:cNvSpPr>
            <a:spLocks noGrp="1"/>
          </p:cNvSpPr>
          <p:nvPr>
            <p:ph idx="1"/>
          </p:nvPr>
        </p:nvSpPr>
        <p:spPr>
          <a:xfrm>
            <a:off x="162420" y="2386359"/>
            <a:ext cx="11695043" cy="4471641"/>
          </a:xfrm>
        </p:spPr>
        <p:txBody>
          <a:bodyPr>
            <a:normAutofit lnSpcReduction="10000"/>
          </a:bodyPr>
          <a:lstStyle/>
          <a:p>
            <a:r>
              <a:rPr lang="en-GB" dirty="0"/>
              <a:t> ELG – Comprehension</a:t>
            </a:r>
          </a:p>
          <a:p>
            <a:pPr lvl="1"/>
            <a:r>
              <a:rPr lang="en-GB" dirty="0"/>
              <a:t>Understanding what has been read </a:t>
            </a:r>
          </a:p>
          <a:p>
            <a:pPr lvl="1"/>
            <a:r>
              <a:rPr lang="en-GB" dirty="0"/>
              <a:t>Anticipating events</a:t>
            </a:r>
          </a:p>
          <a:p>
            <a:pPr lvl="1"/>
            <a:r>
              <a:rPr lang="en-GB" dirty="0"/>
              <a:t>Using new vocabulary </a:t>
            </a:r>
          </a:p>
          <a:p>
            <a:r>
              <a:rPr lang="en-GB" dirty="0"/>
              <a:t>ELG – Word Reading</a:t>
            </a:r>
          </a:p>
          <a:p>
            <a:pPr lvl="1"/>
            <a:r>
              <a:rPr lang="en-GB" dirty="0"/>
              <a:t>Saying the sounds for each letter of the alphabet and at least 10 digraphs </a:t>
            </a:r>
          </a:p>
          <a:p>
            <a:pPr lvl="1"/>
            <a:r>
              <a:rPr lang="en-GB" dirty="0"/>
              <a:t>Read words consistent of phonics knowledge</a:t>
            </a:r>
          </a:p>
          <a:p>
            <a:pPr lvl="1"/>
            <a:r>
              <a:rPr lang="en-GB" dirty="0"/>
              <a:t>Reading aloud (including tricky words)</a:t>
            </a:r>
          </a:p>
          <a:p>
            <a:r>
              <a:rPr lang="en-GB" dirty="0"/>
              <a:t>ELG – Writing</a:t>
            </a:r>
          </a:p>
          <a:p>
            <a:pPr lvl="1"/>
            <a:r>
              <a:rPr lang="en-GB" dirty="0"/>
              <a:t>Correctly form letters</a:t>
            </a:r>
          </a:p>
          <a:p>
            <a:pPr lvl="1"/>
            <a:r>
              <a:rPr lang="en-GB" dirty="0"/>
              <a:t>Write words that are phonetically plausible  </a:t>
            </a:r>
          </a:p>
          <a:p>
            <a:pPr lvl="1"/>
            <a:r>
              <a:rPr lang="en-GB" dirty="0"/>
              <a:t>Write words and sentences that can be read by others</a:t>
            </a:r>
          </a:p>
          <a:p>
            <a:pPr lvl="1"/>
            <a:endParaRPr lang="en-GB" dirty="0"/>
          </a:p>
        </p:txBody>
      </p:sp>
      <p:pic>
        <p:nvPicPr>
          <p:cNvPr id="5" name="Picture 4">
            <a:extLst>
              <a:ext uri="{FF2B5EF4-FFF2-40B4-BE49-F238E27FC236}">
                <a16:creationId xmlns:a16="http://schemas.microsoft.com/office/drawing/2014/main" id="{E70E1B09-ADFD-4240-B1AE-86350DAB265F}"/>
              </a:ext>
            </a:extLst>
          </p:cNvPr>
          <p:cNvPicPr/>
          <p:nvPr/>
        </p:nvPicPr>
        <p:blipFill>
          <a:blip r:embed="rId2">
            <a:extLst>
              <a:ext uri="{28A0092B-C50C-407E-A947-70E740481C1C}">
                <a14:useLocalDpi xmlns:a14="http://schemas.microsoft.com/office/drawing/2010/main" val="0"/>
              </a:ext>
            </a:extLst>
          </a:blip>
          <a:stretch>
            <a:fillRect/>
          </a:stretch>
        </p:blipFill>
        <p:spPr>
          <a:xfrm>
            <a:off x="10449017" y="187553"/>
            <a:ext cx="683581" cy="842257"/>
          </a:xfrm>
          <a:prstGeom prst="rect">
            <a:avLst/>
          </a:prstGeom>
        </p:spPr>
      </p:pic>
    </p:spTree>
    <p:extLst>
      <p:ext uri="{BB962C8B-B14F-4D97-AF65-F5344CB8AC3E}">
        <p14:creationId xmlns:p14="http://schemas.microsoft.com/office/powerpoint/2010/main" val="36268153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docProps/app.xml><?xml version="1.0" encoding="utf-8"?>
<Properties xmlns="http://schemas.openxmlformats.org/officeDocument/2006/extended-properties" xmlns:vt="http://schemas.openxmlformats.org/officeDocument/2006/docPropsVTypes">
  <Template>Ion Boardroom</Template>
  <TotalTime>23806</TotalTime>
  <Words>900</Words>
  <Application>Microsoft Office PowerPoint</Application>
  <PresentationFormat>Widescreen</PresentationFormat>
  <Paragraphs>139</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Century Gothic</vt:lpstr>
      <vt:lpstr>Wingdings</vt:lpstr>
      <vt:lpstr>Wingdings 3</vt:lpstr>
      <vt:lpstr>Ion Boardroom</vt:lpstr>
      <vt:lpstr>RECEPTION  INFORMATION  EVENING</vt:lpstr>
      <vt:lpstr>STAFF YOUR CHILD WILL TALK ABOUT</vt:lpstr>
      <vt:lpstr>EYFS (Early Year Foundation Stage)</vt:lpstr>
      <vt:lpstr>A DAY IN THE LIFE OF RECEPTION</vt:lpstr>
      <vt:lpstr>HOME LEARNING</vt:lpstr>
      <vt:lpstr>Reading</vt:lpstr>
      <vt:lpstr>Reading Meeting</vt:lpstr>
      <vt:lpstr>MATHS</vt:lpstr>
      <vt:lpstr>Literacy</vt:lpstr>
      <vt:lpstr>R.E.</vt:lpstr>
      <vt:lpstr>TOPICS</vt:lpstr>
      <vt:lpstr>PowerPoint Presentation</vt:lpstr>
      <vt:lpstr>PE</vt:lpstr>
      <vt:lpstr>Independence</vt:lpstr>
      <vt:lpstr>ENRICHMENT</vt:lpstr>
      <vt:lpstr>REWARDS</vt:lpstr>
      <vt:lpstr>MORE INFORMATION</vt:lpstr>
      <vt:lpstr>ATTENDANCE</vt:lpstr>
      <vt:lpstr>WEBSITE</vt:lpstr>
      <vt:lpstr>Stay and Play</vt:lpstr>
      <vt:lpstr>Online Safety</vt:lpstr>
      <vt:lpstr>PowerPoint Presentation</vt:lpstr>
      <vt:lpstr>PowerPoint Presentation</vt:lpstr>
      <vt:lpstr>PowerPoint Presentation</vt:lpstr>
      <vt:lpstr>PowerPoint Presentation</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at The Cathedral School</dc:title>
  <dc:creator>Kelly Hannah</dc:creator>
  <cp:lastModifiedBy>Kirsty Lee</cp:lastModifiedBy>
  <cp:revision>105</cp:revision>
  <dcterms:created xsi:type="dcterms:W3CDTF">2016-02-24T12:41:04Z</dcterms:created>
  <dcterms:modified xsi:type="dcterms:W3CDTF">2024-09-16T15:27:01Z</dcterms:modified>
</cp:coreProperties>
</file>