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28"/>
  </p:notesMasterIdLst>
  <p:sldIdLst>
    <p:sldId id="256" r:id="rId5"/>
    <p:sldId id="266" r:id="rId6"/>
    <p:sldId id="257" r:id="rId7"/>
    <p:sldId id="318" r:id="rId8"/>
    <p:sldId id="322" r:id="rId9"/>
    <p:sldId id="313" r:id="rId10"/>
    <p:sldId id="314" r:id="rId11"/>
    <p:sldId id="315" r:id="rId12"/>
    <p:sldId id="316" r:id="rId13"/>
    <p:sldId id="317" r:id="rId14"/>
    <p:sldId id="320" r:id="rId15"/>
    <p:sldId id="321" r:id="rId16"/>
    <p:sldId id="319" r:id="rId17"/>
    <p:sldId id="325" r:id="rId18"/>
    <p:sldId id="324" r:id="rId19"/>
    <p:sldId id="326" r:id="rId20"/>
    <p:sldId id="327" r:id="rId21"/>
    <p:sldId id="323" r:id="rId22"/>
    <p:sldId id="329" r:id="rId23"/>
    <p:sldId id="332" r:id="rId24"/>
    <p:sldId id="330" r:id="rId25"/>
    <p:sldId id="331" r:id="rId26"/>
    <p:sldId id="333" r:id="rId27"/>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8FA3C4-56E6-492C-BADB-282581BF7F61}">
          <p14:sldIdLst>
            <p14:sldId id="256"/>
          </p14:sldIdLst>
        </p14:section>
        <p14:section name="Untitled Section" id="{254413F1-98CA-49F9-8553-D9B4D0B0FE92}">
          <p14:sldIdLst>
            <p14:sldId id="266"/>
            <p14:sldId id="257"/>
            <p14:sldId id="318"/>
            <p14:sldId id="322"/>
            <p14:sldId id="313"/>
            <p14:sldId id="314"/>
            <p14:sldId id="315"/>
            <p14:sldId id="316"/>
            <p14:sldId id="317"/>
            <p14:sldId id="320"/>
            <p14:sldId id="321"/>
            <p14:sldId id="319"/>
            <p14:sldId id="325"/>
            <p14:sldId id="324"/>
            <p14:sldId id="326"/>
            <p14:sldId id="327"/>
            <p14:sldId id="323"/>
            <p14:sldId id="329"/>
            <p14:sldId id="332"/>
            <p14:sldId id="330"/>
            <p14:sldId id="331"/>
            <p14:sldId id="33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5A59"/>
    <a:srgbClr val="E75306"/>
    <a:srgbClr val="DF3C06"/>
    <a:srgbClr val="F7B385"/>
    <a:srgbClr val="A5A6A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AA2C62-898E-E4BF-0CD9-B97BD7364EC1}" v="2" dt="2026-05-11T10:08:39.291"/>
  </p1510:revLst>
</p1510:revInfo>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90" autoAdjust="0"/>
    <p:restoredTop sz="54921" autoAdjust="0"/>
  </p:normalViewPr>
  <p:slideViewPr>
    <p:cSldViewPr snapToGrid="0" snapToObjects="1">
      <p:cViewPr varScale="1">
        <p:scale>
          <a:sx n="60" d="100"/>
          <a:sy n="60" d="100"/>
        </p:scale>
        <p:origin x="276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9" d="100"/>
          <a:sy n="79" d="100"/>
        </p:scale>
        <p:origin x="-3936" y="-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1333581-9709-4744-951C-ACEFFD2B2182}" type="datetimeFigureOut">
              <a:rPr lang="en-GB" smtClean="0"/>
              <a:t>11/05/2026</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CAF9DCF4-537F-4EB2-B888-D45C6C13859D}" type="slidenum">
              <a:rPr lang="en-GB" smtClean="0"/>
              <a:t>‹#›</a:t>
            </a:fld>
            <a:endParaRPr lang="en-GB"/>
          </a:p>
        </p:txBody>
      </p:sp>
    </p:spTree>
    <p:extLst>
      <p:ext uri="{BB962C8B-B14F-4D97-AF65-F5344CB8AC3E}">
        <p14:creationId xmlns:p14="http://schemas.microsoft.com/office/powerpoint/2010/main" val="4291480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a:t>
            </a:fld>
            <a:endParaRPr lang="en-GB"/>
          </a:p>
        </p:txBody>
      </p:sp>
    </p:spTree>
    <p:extLst>
      <p:ext uri="{BB962C8B-B14F-4D97-AF65-F5344CB8AC3E}">
        <p14:creationId xmlns:p14="http://schemas.microsoft.com/office/powerpoint/2010/main" val="3051905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questions will focus on a specific element of music, which will be mentioned in the wording, as in the examples shown. </a:t>
            </a:r>
          </a:p>
          <a:p>
            <a:endParaRPr lang="en-GB" dirty="0"/>
          </a:p>
          <a:p>
            <a:r>
              <a:rPr lang="en-GB" dirty="0"/>
              <a:t>** The first one here is a multiple choice question, requiring you to underline one answer. You obviously need to understand each of the terms given, and be able to recognise which of them is occurring throughout the extract you hear. It is worth noting here that if you do not underline anything, you will definitely not get the mark. If you underline more than one answer, you will not get the mark. If you underline one, then change your mind, cross out the wrong underlining, and underline the answer you wish to give. Make it as clear as possible – some candidates write “this one” above the answer if they have made crossings out on a multiple choice question. This is fine, but not necessary if it is clear which answer you wish to give.</a:t>
            </a:r>
          </a:p>
          <a:p>
            <a:endParaRPr lang="en-GB" dirty="0"/>
          </a:p>
          <a:p>
            <a:r>
              <a:rPr lang="en-GB" dirty="0"/>
              <a:t>** The second question is asking for a more detailed description of the elements specified, with 2 marks for each part question. This question asks how the particular elements are used in the extract. Note the use of the word ‘and’  which means that to get all of the marks you must refer to all of the elements. There are no marks here for writing about other elements of music. </a:t>
            </a:r>
          </a:p>
          <a:p>
            <a:endParaRPr lang="en-GB" dirty="0"/>
          </a:p>
          <a:p>
            <a:r>
              <a:rPr lang="en-GB" dirty="0"/>
              <a:t>Think about what words could possibly be used here. On a piece of paper, write down as many words as you can which relate to Tonality, Harmony, and Texture. We will look at Instrumentation separately. You have three minutes. (pause for three minutes)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(After timer) Now pause the presentation and compare your lists of words with the terms in Appendix C.</a:t>
            </a:r>
          </a:p>
          <a:p>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10</a:t>
            </a:fld>
            <a:endParaRPr lang="en-GB"/>
          </a:p>
        </p:txBody>
      </p:sp>
    </p:spTree>
    <p:extLst>
      <p:ext uri="{BB962C8B-B14F-4D97-AF65-F5344CB8AC3E}">
        <p14:creationId xmlns:p14="http://schemas.microsoft.com/office/powerpoint/2010/main" val="3096979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Returning to the previous question, now let’s focus on the “Instrumentation” aspect. </a:t>
            </a:r>
          </a:p>
          <a:p>
            <a:endParaRPr lang="en-GB" dirty="0"/>
          </a:p>
          <a:p>
            <a:r>
              <a:rPr lang="en-GB" dirty="0"/>
              <a:t>When the question paper is written a panel of senior examiners and experienced teachers look at it and discuss whether every question is clear enough to direct you to give the answers in the marking scheme. This is why you often find things like you see here in brackets “do not simply list instruments.”</a:t>
            </a:r>
          </a:p>
          <a:p>
            <a:endParaRPr lang="en-GB" dirty="0"/>
          </a:p>
          <a:p>
            <a:r>
              <a:rPr lang="en-GB" dirty="0"/>
              <a:t>This is important advice. If for this part of the question you write “violins, piano and flute” you are simply listing instruments, and will not receive any marks for this response. It is important to refer back to the question which asks you to </a:t>
            </a:r>
            <a:r>
              <a:rPr lang="en-GB" b="1" dirty="0"/>
              <a:t>describe how</a:t>
            </a:r>
            <a:r>
              <a:rPr lang="en-GB" b="0" dirty="0"/>
              <a:t> instrumentation is </a:t>
            </a:r>
            <a:r>
              <a:rPr lang="en-GB" b="1" dirty="0"/>
              <a:t>used.</a:t>
            </a:r>
            <a:r>
              <a:rPr lang="en-GB" b="0" dirty="0"/>
              <a:t> The three statements at the bottom of the slide are all describing how the instruments are used. There are references to specific instruments or sections of the orchestra, as well as a brief description of their role in the music. Note that full sentences are not required as long as the meaning is clear.</a:t>
            </a:r>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11</a:t>
            </a:fld>
            <a:endParaRPr lang="en-GB"/>
          </a:p>
        </p:txBody>
      </p:sp>
    </p:spTree>
    <p:extLst>
      <p:ext uri="{BB962C8B-B14F-4D97-AF65-F5344CB8AC3E}">
        <p14:creationId xmlns:p14="http://schemas.microsoft.com/office/powerpoint/2010/main" val="1516213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order to be ready to answer questions relating to elements of music your best form of revision is to practice listening regularly.</a:t>
            </a:r>
          </a:p>
          <a:p>
            <a:endParaRPr lang="en-GB" dirty="0"/>
          </a:p>
          <a:p>
            <a:r>
              <a:rPr lang="en-GB" dirty="0"/>
              <a:t>You can do this formally – in other words decide that you are now going to listen to a certain piece of music and reflect upon its use of elements, maybe using a set of questions to help you, but you can also do it informally. Any time you hear some music – on the radio, on a TV programme or advert, in a film or a game, even coming from a neighbour’s window, or something someone else in your household is listening to – you can still ask yourself about the elements of music. </a:t>
            </a:r>
          </a:p>
          <a:p>
            <a:r>
              <a:rPr lang="en-GB" dirty="0"/>
              <a:t>What are the instruments? How are they being used? </a:t>
            </a:r>
          </a:p>
          <a:p>
            <a:r>
              <a:rPr lang="en-GB" dirty="0"/>
              <a:t>What type of texture is being used?</a:t>
            </a:r>
          </a:p>
          <a:p>
            <a:r>
              <a:rPr lang="en-GB" dirty="0"/>
              <a:t>How is the melody shaped?</a:t>
            </a:r>
          </a:p>
          <a:p>
            <a:r>
              <a:rPr lang="en-GB" dirty="0"/>
              <a:t>Is it a major or minor key, or something else?</a:t>
            </a:r>
          </a:p>
          <a:p>
            <a:r>
              <a:rPr lang="en-GB" dirty="0"/>
              <a:t>Do things change during the piece – for example does it start quietly, but the dynamics change gradually, or maybe suddenly?</a:t>
            </a:r>
          </a:p>
          <a:p>
            <a:endParaRPr lang="en-GB" dirty="0"/>
          </a:p>
          <a:p>
            <a:r>
              <a:rPr lang="en-GB" dirty="0"/>
              <a:t>It is important to use the correct terms in your descriptions. </a:t>
            </a:r>
          </a:p>
          <a:p>
            <a:r>
              <a:rPr lang="en-GB" dirty="0"/>
              <a:t>Some people prefer to talk out loud to themselves, another person, their pet dog or whatever, but others like to write things down. It is a good idea to practice writing your ideas down sometimes, so consider keeping a listening journal.</a:t>
            </a:r>
          </a:p>
        </p:txBody>
      </p:sp>
      <p:sp>
        <p:nvSpPr>
          <p:cNvPr id="4" name="Slide Number Placeholder 3"/>
          <p:cNvSpPr>
            <a:spLocks noGrp="1"/>
          </p:cNvSpPr>
          <p:nvPr>
            <p:ph type="sldNum" sz="quarter" idx="5"/>
          </p:nvPr>
        </p:nvSpPr>
        <p:spPr/>
        <p:txBody>
          <a:bodyPr/>
          <a:lstStyle/>
          <a:p>
            <a:fld id="{CAF9DCF4-537F-4EB2-B888-D45C6C13859D}" type="slidenum">
              <a:rPr lang="en-GB" smtClean="0"/>
              <a:t>12</a:t>
            </a:fld>
            <a:endParaRPr lang="en-GB"/>
          </a:p>
        </p:txBody>
      </p:sp>
    </p:spTree>
    <p:extLst>
      <p:ext uri="{BB962C8B-B14F-4D97-AF65-F5344CB8AC3E}">
        <p14:creationId xmlns:p14="http://schemas.microsoft.com/office/powerpoint/2010/main" val="1519700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Clearly to answer ** this one mark question you need to know the definition of the term “Allegretto.” </a:t>
            </a:r>
          </a:p>
          <a:p>
            <a:endParaRPr lang="en-GB" dirty="0"/>
          </a:p>
          <a:p>
            <a:r>
              <a:rPr lang="en-GB" dirty="0"/>
              <a:t>The best preparation for this type of question is to practise using the terms in the list in Appendix C as often as possible. Remember that you also need to be able to use terms which are specific to the set works, but these will only be required in questions 1 and 7.</a:t>
            </a:r>
          </a:p>
          <a:p>
            <a:endParaRPr lang="en-GB" dirty="0"/>
          </a:p>
          <a:p>
            <a:r>
              <a:rPr lang="en-GB" dirty="0"/>
              <a:t>** Now let’s look at the longer answer, 10 mark question. Remember to read carefully any extra instructions for this type of question, given here as bullet points. </a:t>
            </a:r>
          </a:p>
          <a:p>
            <a:endParaRPr lang="en-GB" dirty="0"/>
          </a:p>
          <a:p>
            <a:r>
              <a:rPr lang="en-GB" dirty="0"/>
              <a:t>If you give a descriptive answer with no reference to the elements of music, then you are not meeting the requirements of the question, and will not score highly. Equally, if you do not make any reference to how the features within each element are used to convey the idea of (in this case) a chase scene, then again you will limit your marks.</a:t>
            </a:r>
          </a:p>
          <a:p>
            <a:endParaRPr lang="en-GB" dirty="0"/>
          </a:p>
          <a:p>
            <a:r>
              <a:rPr lang="en-GB" dirty="0"/>
              <a:t>Now we will have a look at the marking scheme for this question.</a:t>
            </a:r>
          </a:p>
          <a:p>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13</a:t>
            </a:fld>
            <a:endParaRPr lang="en-GB"/>
          </a:p>
        </p:txBody>
      </p:sp>
    </p:spTree>
    <p:extLst>
      <p:ext uri="{BB962C8B-B14F-4D97-AF65-F5344CB8AC3E}">
        <p14:creationId xmlns:p14="http://schemas.microsoft.com/office/powerpoint/2010/main" val="15208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question is assessed using a banded mark scheme. This means that rather than the examiner awarding a mark for each point you make, the response is judged holistically by comparing it with the descriptions in this table. </a:t>
            </a:r>
          </a:p>
          <a:p>
            <a:endParaRPr lang="en-GB" dirty="0"/>
          </a:p>
          <a:p>
            <a:r>
              <a:rPr lang="en-GB" dirty="0"/>
              <a:t>The longer answer question will always be marked using this type of marking scheme. It can be broken down into:</a:t>
            </a:r>
          </a:p>
          <a:p>
            <a:endParaRPr lang="en-GB" dirty="0"/>
          </a:p>
          <a:p>
            <a:r>
              <a:rPr lang="en-GB" dirty="0"/>
              <a:t>The quality of the overall explanation or description of the musical features – perceptive, generally secure, inconsistent, limited, very limited</a:t>
            </a:r>
          </a:p>
          <a:p>
            <a:endParaRPr lang="en-GB" dirty="0"/>
          </a:p>
          <a:p>
            <a:r>
              <a:rPr lang="en-GB" dirty="0"/>
              <a:t>The quality of the judgements made about how these features relate to the action or story, as given in the question – critical judgements, general judgements, some judgements, relevant judgements, insufficient judgements</a:t>
            </a:r>
          </a:p>
          <a:p>
            <a:endParaRPr lang="en-GB" dirty="0"/>
          </a:p>
          <a:p>
            <a:r>
              <a:rPr lang="en-GB" dirty="0"/>
              <a:t>The accurate use of specialist vocabulary, as highlighted on the slide. </a:t>
            </a:r>
          </a:p>
          <a:p>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14</a:t>
            </a:fld>
            <a:endParaRPr lang="en-GB"/>
          </a:p>
        </p:txBody>
      </p:sp>
    </p:spTree>
    <p:extLst>
      <p:ext uri="{BB962C8B-B14F-4D97-AF65-F5344CB8AC3E}">
        <p14:creationId xmlns:p14="http://schemas.microsoft.com/office/powerpoint/2010/main" val="22534516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included in “language” is being able to read and write music in the treble and bass clef. You need to work on several aspects, which are all listed in the specification and summarised here.</a:t>
            </a:r>
          </a:p>
          <a:p>
            <a:endParaRPr lang="en-GB" dirty="0"/>
          </a:p>
          <a:p>
            <a:r>
              <a:rPr lang="en-GB" dirty="0"/>
              <a:t>Reading and writing pitches in music with up to 4 sharps / flats in the key signature in both major  and minor keys.</a:t>
            </a:r>
          </a:p>
          <a:p>
            <a:pPr marL="0" indent="0">
              <a:buFont typeface="Arial" panose="020B0604020202020204" pitchFamily="34" charset="0"/>
              <a:buNone/>
            </a:pPr>
            <a:r>
              <a:rPr lang="en-GB" dirty="0"/>
              <a:t>Reading and writing rhythms in simple time, and read rhythms in compound time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Chord symbols – both contemporary symbols like G7 but also Roman numerals such as a V for Chord 5.</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In the set works questions there could be other details of the score you must understand, for example the alto clef of the viola part in question 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 Questions could include identifying the correct rhythm or pitch heard in a piece of music from a multiple choice selection, identifying chords and chord progressions including cadences, understanding symbols on the score, such as performance techniques, articulation and dynamic markings.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t>** There will also be a dictation question.</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You will never be asked to write rhythm </a:t>
            </a:r>
            <a:r>
              <a:rPr lang="en-GB" b="1" dirty="0"/>
              <a:t>and</a:t>
            </a:r>
            <a:r>
              <a:rPr lang="en-GB" dirty="0"/>
              <a:t> pitch at the same time, only one or the other, and it could be music in the treble or bass clef, always in simple time.</a:t>
            </a:r>
          </a:p>
          <a:p>
            <a:pPr marL="0" indent="0">
              <a:buFont typeface="Arial" panose="020B0604020202020204" pitchFamily="34" charset="0"/>
              <a:buNone/>
            </a:pPr>
            <a:r>
              <a:rPr lang="en-GB" dirty="0"/>
              <a:t>Under the current specification each note you write is assessed individually, rather than relative to the previous note. So if the pitches should be C, D, E and you write D, E, F you will not get any marks as all three notes are wrong, even though the shape of the melody is correct.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The only way to prepare for dictation is to train your ears by practising. One way to start is to use your instrument to try to play any tunes you hear, before you then move on to trying to do this in your head and writing them down, and then playing them to check if they are right.</a:t>
            </a:r>
          </a:p>
          <a:p>
            <a:pPr marL="0" indent="0">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15</a:t>
            </a:fld>
            <a:endParaRPr lang="en-GB"/>
          </a:p>
        </p:txBody>
      </p:sp>
    </p:spTree>
    <p:extLst>
      <p:ext uri="{BB962C8B-B14F-4D97-AF65-F5344CB8AC3E}">
        <p14:creationId xmlns:p14="http://schemas.microsoft.com/office/powerpoint/2010/main" val="865647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context of the music is the detail of when and where it was composed, by whom, and for what purpose. Was it music for dance, music to tell a story, to accompany a play or film or something else? </a:t>
            </a:r>
          </a:p>
          <a:p>
            <a:endParaRPr lang="en-GB" dirty="0"/>
          </a:p>
          <a:p>
            <a:r>
              <a:rPr lang="en-GB" dirty="0"/>
              <a:t>For the two set works, you should know these details. The question shown here relates to a set work.</a:t>
            </a:r>
          </a:p>
          <a:p>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16</a:t>
            </a:fld>
            <a:endParaRPr lang="en-GB"/>
          </a:p>
        </p:txBody>
      </p:sp>
    </p:spTree>
    <p:extLst>
      <p:ext uri="{BB962C8B-B14F-4D97-AF65-F5344CB8AC3E}">
        <p14:creationId xmlns:p14="http://schemas.microsoft.com/office/powerpoint/2010/main" val="3799069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the other extracts in the exam you may be asked to use the musical evidence to suggest context. We have already seen a question in this presentation which involve the context of the music. Here it is again on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best way to practice for this type of question is to use questions like this as a template, but swap the words shown in red as appropriate.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 examples of music you could use are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could choose music from a different type of film scene, a piece of programme music written to describe something, music from a ballet, opera or musical which tells the story, or a song with lyrics where the meaning of those words is supported by features of the music.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17</a:t>
            </a:fld>
            <a:endParaRPr lang="en-GB"/>
          </a:p>
        </p:txBody>
      </p:sp>
    </p:spTree>
    <p:extLst>
      <p:ext uri="{BB962C8B-B14F-4D97-AF65-F5344CB8AC3E}">
        <p14:creationId xmlns:p14="http://schemas.microsoft.com/office/powerpoint/2010/main" val="456880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you get to the point of sitting in an exam, you (and your teacher) will want to have prepared well. This slide shows the kind of things you should know about each set work. It is not an exhaustive list, so please consider these as examples of what to cover.</a:t>
            </a:r>
          </a:p>
          <a:p>
            <a:endParaRPr lang="en-GB" dirty="0"/>
          </a:p>
          <a:p>
            <a:r>
              <a:rPr lang="en-GB" dirty="0"/>
              <a:t>As we have already seen, the questions in this exam focus on Elements, Language and Context. ** So for the set works it is important that you consider the piece under each of the elements of music. You should know the form of the music, and be able to recognise the different sections. A good way to internalise this is by singing or playing the pieces. </a:t>
            </a:r>
          </a:p>
          <a:p>
            <a:endParaRPr lang="en-GB" dirty="0"/>
          </a:p>
          <a:p>
            <a:r>
              <a:rPr lang="en-GB" dirty="0"/>
              <a:t>You should memorise some facts about the pieces – the key, any important chord sequences or cadences, any interesting chords or use of harmony, the way rhythms are used and how the melody is shaped – at the most basic, is it conjunct or disjunct? </a:t>
            </a:r>
          </a:p>
          <a:p>
            <a:endParaRPr lang="en-GB" dirty="0"/>
          </a:p>
          <a:p>
            <a:r>
              <a:rPr lang="en-GB" dirty="0"/>
              <a:t>** You also need to be aware of the relevant language for the pieces. ** This means the specific terms used, but also includes being able to follow an interpret the score. </a:t>
            </a:r>
          </a:p>
          <a:p>
            <a:endParaRPr lang="en-GB" dirty="0"/>
          </a:p>
          <a:p>
            <a:r>
              <a:rPr lang="en-GB" dirty="0"/>
              <a:t>If there are any terms which are specific to the set works, or additional score features which are not covered in Appendix C, you need to know these as well, but they can only be tested in the set works questions. An example of this is the Alto clef, used for Viola parts. </a:t>
            </a:r>
          </a:p>
          <a:p>
            <a:endParaRPr lang="en-GB" dirty="0"/>
          </a:p>
          <a:p>
            <a:r>
              <a:rPr lang="en-GB" dirty="0"/>
              <a:t>** Finally, you should know a little of the context of the piece. Who was it written by? When? Was it written for a specific person/place? Does it have a particular meaning?</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F9DCF4-537F-4EB2-B888-D45C6C1385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075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some elements of exam technique you need to be aware of. Here are the general points</a:t>
            </a:r>
          </a:p>
          <a:p>
            <a:endParaRPr lang="en-GB" dirty="0"/>
          </a:p>
          <a:p>
            <a:r>
              <a:rPr lang="en-GB" dirty="0"/>
              <a:t>** Always answer the question which is actually being asked. A correct answer to a different question will not be credited. So for example if you asked which instrument is playing, if you write “semiquaver rhythms” then your answer will not get the mark, even if there is a semiquaver rhythm. The answer in this case must be the name of an instrument.</a:t>
            </a:r>
          </a:p>
          <a:p>
            <a:endParaRPr lang="en-GB" dirty="0"/>
          </a:p>
          <a:p>
            <a:r>
              <a:rPr lang="en-GB" dirty="0"/>
              <a:t> If you are asked to identify a cadence, and you write “trumpet” you will not get a mark, even if there is a trumpet playing. The answer must be the name of a type of cadence.</a:t>
            </a:r>
          </a:p>
          <a:p>
            <a:endParaRPr lang="en-GB" dirty="0"/>
          </a:p>
          <a:p>
            <a:r>
              <a:rPr lang="en-GB" dirty="0"/>
              <a:t>** Remember that there are no optional questions in this exam. Answer everything on the paper. If you don’t know the answer, put something sensible. Going back to the example we just had, if the question asks you to name a cadence then the answer can only be perfect, imperfect, plagal or interrupted. </a:t>
            </a:r>
          </a:p>
          <a:p>
            <a:endParaRPr lang="en-GB" dirty="0"/>
          </a:p>
          <a:p>
            <a:r>
              <a:rPr lang="en-GB" dirty="0"/>
              <a:t>** For a multiple choice question, you must only give one answer, unless the question says otherwise. If you mark more than the required number of answers you will not get a mark, even if one of the answers you give is correct.</a:t>
            </a:r>
          </a:p>
          <a:p>
            <a:endParaRPr lang="en-GB" dirty="0"/>
          </a:p>
          <a:p>
            <a:r>
              <a:rPr lang="en-GB" dirty="0"/>
              <a:t>** Remember to use correct terminology at all times. Avoid nonsense statements such as “The pitch gets faster.”</a:t>
            </a:r>
          </a:p>
          <a:p>
            <a:r>
              <a:rPr lang="en-GB" dirty="0"/>
              <a:t>** There are no marks for spelling punctuation and grammar in this paper.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F9DCF4-537F-4EB2-B888-D45C6C1385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9220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F9DCF4-537F-4EB2-B888-D45C6C1385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0128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In a comparison question such as this, you need to give matching pairs of descriptions. </a:t>
            </a:r>
          </a:p>
          <a:p>
            <a:endParaRPr lang="en-GB" dirty="0"/>
          </a:p>
          <a:p>
            <a:r>
              <a:rPr lang="en-GB" dirty="0"/>
              <a:t>The highlighted lines are for you to give your first comparison. The paper is set out like this so that you don’t have to waste time writing four sentences in the form</a:t>
            </a:r>
          </a:p>
          <a:p>
            <a:endParaRPr lang="en-GB" dirty="0"/>
          </a:p>
          <a:p>
            <a:r>
              <a:rPr lang="en-GB" dirty="0"/>
              <a:t>“The first extract is one thing but the second extract is another thing.” You can put a word or short phrase on the lines to save time. </a:t>
            </a:r>
          </a:p>
          <a:p>
            <a:endParaRPr lang="en-GB" dirty="0"/>
          </a:p>
          <a:p>
            <a:r>
              <a:rPr lang="en-GB" dirty="0"/>
              <a:t>Note that this example is asking for any four differences between the extracts. In an exam the question could ask for differences related to certain elements of music.</a:t>
            </a:r>
          </a:p>
          <a:p>
            <a:endParaRPr lang="en-GB" dirty="0"/>
          </a:p>
          <a:p>
            <a:r>
              <a:rPr lang="en-GB" dirty="0"/>
              <a:t>Let’s have a look at some possible answers – remember we don’t have any music to refer to at the moment, we are just looking at the technique for answering this style of question.</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F9DCF4-537F-4EB2-B888-D45C6C1385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0663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Here are some examples of answers. </a:t>
            </a:r>
          </a:p>
          <a:p>
            <a:endParaRPr lang="en-GB" dirty="0"/>
          </a:p>
          <a:p>
            <a:r>
              <a:rPr lang="en-GB" dirty="0"/>
              <a:t>The first pair of answers both relate to tempo. The first extract is fast throughout but the second gets slower. This is a comparison, so as long as it is actually correct it will be awarded a mark.</a:t>
            </a:r>
          </a:p>
          <a:p>
            <a:endParaRPr lang="en-GB" dirty="0"/>
          </a:p>
          <a:p>
            <a:r>
              <a:rPr lang="en-GB" dirty="0"/>
              <a:t>The second and third pairs of answers do not match, so would not attract any marks, even if the individual observations about the extracts were correct. </a:t>
            </a:r>
          </a:p>
          <a:p>
            <a:endParaRPr lang="en-GB" dirty="0"/>
          </a:p>
          <a:p>
            <a:r>
              <a:rPr lang="en-GB" dirty="0"/>
              <a:t>In other words it may be true that the first extract was loud and the second had a polyphonic texture, but because these are to do with different elements of music, they do not form a comparison, which is the deeper skill that this question is looking for. </a:t>
            </a:r>
          </a:p>
          <a:p>
            <a:endParaRPr lang="en-GB" dirty="0"/>
          </a:p>
          <a:p>
            <a:r>
              <a:rPr lang="en-GB" dirty="0"/>
              <a:t>If the highlighted answers were swapped over, answers 2 and 3 would contain matching pairs and this response would potentially score full marks.</a:t>
            </a:r>
          </a:p>
          <a:p>
            <a:endParaRPr lang="en-GB" dirty="0"/>
          </a:p>
          <a:p>
            <a:r>
              <a:rPr lang="en-GB" dirty="0"/>
              <a:t>The final pair of answers compares instrumentation, so if correct would be awarded a mark.</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F9DCF4-537F-4EB2-B888-D45C6C1385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7366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Sometimes to explain yourself fully you need to locate your answers, particularly if you want to talk about something which doesn’t happen all the way through a piece of music.</a:t>
            </a:r>
          </a:p>
          <a:p>
            <a:endParaRPr lang="en-GB" dirty="0"/>
          </a:p>
          <a:p>
            <a:r>
              <a:rPr lang="en-GB" dirty="0"/>
              <a:t>Here are the common ways to explain which bit of the music you are talking </a:t>
            </a:r>
            <a:r>
              <a:rPr lang="en-GB"/>
              <a:t>about.</a:t>
            </a:r>
            <a:endParaRPr lang="en-GB" dirty="0"/>
          </a:p>
          <a:p>
            <a:endParaRPr lang="en-GB" dirty="0"/>
          </a:p>
          <a:p>
            <a:r>
              <a:rPr lang="en-GB" dirty="0"/>
              <a:t>If there is a printed score in the exam paper, you can use the bar numbers. They are usually printed at the start of each line, so you can count on to the bar you want.</a:t>
            </a:r>
          </a:p>
          <a:p>
            <a:endParaRPr lang="en-GB" dirty="0"/>
          </a:p>
          <a:p>
            <a:r>
              <a:rPr lang="en-GB" dirty="0"/>
              <a:t>If it is a set work you can give the section of the piece, for example “in the introduction, verse 1, chorus, or in section A, section B, in the Coda.”</a:t>
            </a:r>
          </a:p>
          <a:p>
            <a:endParaRPr lang="en-GB" dirty="0"/>
          </a:p>
          <a:p>
            <a:r>
              <a:rPr lang="en-GB" dirty="0"/>
              <a:t>If there are lyrics you can refer to these, for example, “when the singer sings the word </a:t>
            </a:r>
            <a:r>
              <a:rPr lang="en-GB" i="1" dirty="0"/>
              <a:t>you</a:t>
            </a:r>
            <a:r>
              <a:rPr lang="en-GB" dirty="0"/>
              <a:t>”</a:t>
            </a:r>
          </a:p>
          <a:p>
            <a:endParaRPr lang="en-GB" dirty="0"/>
          </a:p>
          <a:p>
            <a:r>
              <a:rPr lang="en-GB" dirty="0"/>
              <a:t>If the lyrics are printed in the exam paper you could say “in line 4 of the lyrics.”</a:t>
            </a:r>
          </a:p>
          <a:p>
            <a:endParaRPr lang="en-GB" dirty="0"/>
          </a:p>
          <a:p>
            <a:r>
              <a:rPr lang="en-GB" dirty="0"/>
              <a:t>In an unfamiliar piece you can simply describe it as “at the beginning,” “in the middle,” or “near the end.” </a:t>
            </a:r>
          </a:p>
          <a:p>
            <a:endParaRPr lang="en-GB" dirty="0"/>
          </a:p>
          <a:p>
            <a:r>
              <a:rPr lang="en-GB" dirty="0"/>
              <a:t>Otherwise you can use the other things you can hear, to describe the location, such as “when the violins start to play” or “when the singer stops.”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F9DCF4-537F-4EB2-B888-D45C6C1385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4894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final advice which applies to every question.</a:t>
            </a:r>
          </a:p>
          <a:p>
            <a:endParaRPr lang="en-GB" dirty="0"/>
          </a:p>
          <a:p>
            <a:r>
              <a:rPr lang="en-GB" dirty="0"/>
              <a:t>You will hear each extract more than once. Maintain your concentration and listen each time as if it is the first time, so you are really focussed.</a:t>
            </a:r>
          </a:p>
          <a:p>
            <a:endParaRPr lang="en-GB" dirty="0"/>
          </a:p>
          <a:p>
            <a:r>
              <a:rPr lang="en-GB" dirty="0"/>
              <a:t>Give only the required answers – don’t waste time writing about things which are not relevant to the question. Read carefully and underline or highlight words you need to focus on, for example which elements of music you are asked to describe.</a:t>
            </a:r>
          </a:p>
          <a:p>
            <a:endParaRPr lang="en-GB" dirty="0"/>
          </a:p>
          <a:p>
            <a:r>
              <a:rPr lang="en-GB" dirty="0"/>
              <a:t>Make your answers clear. This applies to handwriting, but also to the dictation question when you must make sure you are absolutely clear. Place </a:t>
            </a:r>
            <a:r>
              <a:rPr lang="en-GB" dirty="0" err="1"/>
              <a:t>noteheads</a:t>
            </a:r>
            <a:r>
              <a:rPr lang="en-GB" dirty="0"/>
              <a:t> carefully on one line or in one space. Colour in neatly any </a:t>
            </a:r>
            <a:r>
              <a:rPr lang="en-GB" dirty="0" err="1"/>
              <a:t>noteheads</a:t>
            </a:r>
            <a:r>
              <a:rPr lang="en-GB" dirty="0"/>
              <a:t> which should be coloured. </a:t>
            </a:r>
          </a:p>
          <a:p>
            <a:endParaRPr lang="en-GB" dirty="0"/>
          </a:p>
          <a:p>
            <a:r>
              <a:rPr lang="en-GB" dirty="0"/>
              <a:t>Do not leave anything blank.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F9DCF4-537F-4EB2-B888-D45C6C13859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1653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aims of this presentation are to help you prepare to undertake the GCSE Music listening exam, and to be able to achieve your best. **</a:t>
            </a:r>
          </a:p>
          <a:p>
            <a:endParaRPr lang="en-GB" dirty="0"/>
          </a:p>
          <a:p>
            <a:r>
              <a:rPr lang="en-GB" dirty="0"/>
              <a:t>By the end of this session you should be aware of ** the structure of the exam, **</a:t>
            </a:r>
          </a:p>
          <a:p>
            <a:endParaRPr lang="en-GB" dirty="0"/>
          </a:p>
          <a:p>
            <a:r>
              <a:rPr lang="en-GB" dirty="0"/>
              <a:t>the three main areas which the questions will focus on, **</a:t>
            </a:r>
          </a:p>
          <a:p>
            <a:endParaRPr lang="en-GB" dirty="0"/>
          </a:p>
          <a:p>
            <a:r>
              <a:rPr lang="en-GB" dirty="0"/>
              <a:t>the types of questions you can expect, **</a:t>
            </a:r>
          </a:p>
          <a:p>
            <a:endParaRPr lang="en-GB" dirty="0"/>
          </a:p>
          <a:p>
            <a:r>
              <a:rPr lang="en-GB" dirty="0"/>
              <a:t>and how you can best avoid making common errors.</a:t>
            </a:r>
          </a:p>
        </p:txBody>
      </p:sp>
      <p:sp>
        <p:nvSpPr>
          <p:cNvPr id="4" name="Slide Number Placeholder 3"/>
          <p:cNvSpPr>
            <a:spLocks noGrp="1"/>
          </p:cNvSpPr>
          <p:nvPr>
            <p:ph type="sldNum" sz="quarter" idx="5"/>
          </p:nvPr>
        </p:nvSpPr>
        <p:spPr/>
        <p:txBody>
          <a:bodyPr/>
          <a:lstStyle/>
          <a:p>
            <a:fld id="{CAF9DCF4-537F-4EB2-B888-D45C6C13859D}" type="slidenum">
              <a:rPr lang="en-GB" smtClean="0"/>
              <a:t>3</a:t>
            </a:fld>
            <a:endParaRPr lang="en-GB"/>
          </a:p>
        </p:txBody>
      </p:sp>
    </p:spTree>
    <p:extLst>
      <p:ext uri="{BB962C8B-B14F-4D97-AF65-F5344CB8AC3E}">
        <p14:creationId xmlns:p14="http://schemas.microsoft.com/office/powerpoint/2010/main" val="2680095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p:txBody>
      </p:sp>
      <p:sp>
        <p:nvSpPr>
          <p:cNvPr id="4" name="Slide Number Placeholder 3"/>
          <p:cNvSpPr>
            <a:spLocks noGrp="1"/>
          </p:cNvSpPr>
          <p:nvPr>
            <p:ph type="sldNum" sz="quarter" idx="5"/>
          </p:nvPr>
        </p:nvSpPr>
        <p:spPr/>
        <p:txBody>
          <a:bodyPr/>
          <a:lstStyle/>
          <a:p>
            <a:fld id="{CAF9DCF4-537F-4EB2-B888-D45C6C13859D}" type="slidenum">
              <a:rPr lang="en-GB" smtClean="0"/>
              <a:t>4</a:t>
            </a:fld>
            <a:endParaRPr lang="en-GB"/>
          </a:p>
        </p:txBody>
      </p:sp>
    </p:spTree>
    <p:extLst>
      <p:ext uri="{BB962C8B-B14F-4D97-AF65-F5344CB8AC3E}">
        <p14:creationId xmlns:p14="http://schemas.microsoft.com/office/powerpoint/2010/main" val="367497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GCSE Music exam is a listening and appraising test.</a:t>
            </a:r>
          </a:p>
          <a:p>
            <a:endParaRPr lang="en-GB" dirty="0"/>
          </a:p>
          <a:p>
            <a:r>
              <a:rPr lang="en-GB" dirty="0"/>
              <a:t>It is worth 40% of the total marks for GCSE Music.</a:t>
            </a:r>
          </a:p>
          <a:p>
            <a:endParaRPr lang="en-GB" dirty="0"/>
          </a:p>
          <a:p>
            <a:r>
              <a:rPr lang="en-GB" dirty="0"/>
              <a:t>There are 8 questions, two on each area of study</a:t>
            </a:r>
          </a:p>
          <a:p>
            <a:endParaRPr lang="en-GB" dirty="0"/>
          </a:p>
          <a:p>
            <a:r>
              <a:rPr lang="en-GB" dirty="0"/>
              <a:t>The Areas of Study are always in the same order, with the set works covered in question 1 and question 7.</a:t>
            </a:r>
          </a:p>
          <a:p>
            <a:endParaRPr lang="en-GB" dirty="0"/>
          </a:p>
        </p:txBody>
      </p:sp>
      <p:sp>
        <p:nvSpPr>
          <p:cNvPr id="4" name="Slide Number Placeholder 3"/>
          <p:cNvSpPr>
            <a:spLocks noGrp="1"/>
          </p:cNvSpPr>
          <p:nvPr>
            <p:ph type="sldNum" sz="quarter" idx="5"/>
          </p:nvPr>
        </p:nvSpPr>
        <p:spPr/>
        <p:txBody>
          <a:bodyPr/>
          <a:lstStyle/>
          <a:p>
            <a:fld id="{CAF9DCF4-537F-4EB2-B888-D45C6C13859D}" type="slidenum">
              <a:rPr lang="en-GB" smtClean="0"/>
              <a:t>5</a:t>
            </a:fld>
            <a:endParaRPr lang="en-GB"/>
          </a:p>
        </p:txBody>
      </p:sp>
    </p:spTree>
    <p:extLst>
      <p:ext uri="{BB962C8B-B14F-4D97-AF65-F5344CB8AC3E}">
        <p14:creationId xmlns:p14="http://schemas.microsoft.com/office/powerpoint/2010/main" val="379443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title of the exam is Component 3 Appraising.</a:t>
            </a:r>
          </a:p>
          <a:p>
            <a:endParaRPr lang="en-GB" dirty="0"/>
          </a:p>
          <a:p>
            <a:r>
              <a:rPr lang="en-GB" dirty="0"/>
              <a:t>The exam lasts for approximately 1 hour and 15 minutes. The actual time depends on the length of the extracts of music which you will hear for each question. Each extract is chosen because appropriate questions can be asked, rather than just because it is a particular length. </a:t>
            </a:r>
          </a:p>
          <a:p>
            <a:endParaRPr lang="en-GB" dirty="0"/>
          </a:p>
          <a:p>
            <a:r>
              <a:rPr lang="en-GB" dirty="0"/>
              <a:t>There is no need to check the clock in the exam room, as you will be guided through the exam by the recording.</a:t>
            </a:r>
          </a:p>
          <a:p>
            <a:endParaRPr lang="en-GB" dirty="0"/>
          </a:p>
          <a:p>
            <a:r>
              <a:rPr lang="en-GB" dirty="0"/>
              <a:t>The invigilator will play the first CD to start the exam, and at the appropriate time swap to the second CD. They are not allowed to pause or replay anything.</a:t>
            </a:r>
          </a:p>
          <a:p>
            <a:endParaRPr lang="en-GB" dirty="0"/>
          </a:p>
          <a:p>
            <a:r>
              <a:rPr lang="en-GB" dirty="0"/>
              <a:t>The CD begins with spoken instructions. If the volume is not right for you, you should put up your hand and inform the invigilator straight away.</a:t>
            </a:r>
          </a:p>
          <a:p>
            <a:endParaRPr lang="en-GB" dirty="0"/>
          </a:p>
          <a:p>
            <a:r>
              <a:rPr lang="en-GB" dirty="0"/>
              <a:t>As you can see, each of the 8 questions is worth 12 marks.</a:t>
            </a:r>
          </a:p>
        </p:txBody>
      </p:sp>
      <p:sp>
        <p:nvSpPr>
          <p:cNvPr id="4" name="Slide Number Placeholder 3"/>
          <p:cNvSpPr>
            <a:spLocks noGrp="1"/>
          </p:cNvSpPr>
          <p:nvPr>
            <p:ph type="sldNum" sz="quarter" idx="5"/>
          </p:nvPr>
        </p:nvSpPr>
        <p:spPr/>
        <p:txBody>
          <a:bodyPr/>
          <a:lstStyle/>
          <a:p>
            <a:fld id="{CAF9DCF4-537F-4EB2-B888-D45C6C13859D}" type="slidenum">
              <a:rPr lang="en-GB" smtClean="0"/>
              <a:t>6</a:t>
            </a:fld>
            <a:endParaRPr lang="en-GB"/>
          </a:p>
        </p:txBody>
      </p:sp>
    </p:spTree>
    <p:extLst>
      <p:ext uri="{BB962C8B-B14F-4D97-AF65-F5344CB8AC3E}">
        <p14:creationId xmlns:p14="http://schemas.microsoft.com/office/powerpoint/2010/main" val="609113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the bottom of the front cover is a set of instructions and some information. It is a good idea to read these during the time before the examination starts. This can help you to focus yourself and get ready to do the best you can. </a:t>
            </a:r>
          </a:p>
          <a:p>
            <a:endParaRPr lang="en-GB" dirty="0"/>
          </a:p>
          <a:p>
            <a:r>
              <a:rPr lang="en-GB" dirty="0"/>
              <a:t>The important things to note are that you should write your answers in black ink, with no use of correction fluid or tape. If you make a mistake you should cross it out and write the correct answer so that it is clear to the examiner. </a:t>
            </a:r>
          </a:p>
          <a:p>
            <a:endParaRPr lang="en-GB" dirty="0"/>
          </a:p>
          <a:p>
            <a:r>
              <a:rPr lang="en-GB" dirty="0"/>
              <a:t>You are allowed to use pencil for writing musical notation.</a:t>
            </a:r>
          </a:p>
          <a:p>
            <a:endParaRPr lang="en-GB" dirty="0"/>
          </a:p>
          <a:p>
            <a:r>
              <a:rPr lang="en-GB" dirty="0"/>
              <a:t>There are no optional questions – you should answer everything. </a:t>
            </a:r>
          </a:p>
        </p:txBody>
      </p:sp>
      <p:sp>
        <p:nvSpPr>
          <p:cNvPr id="4" name="Slide Number Placeholder 3"/>
          <p:cNvSpPr>
            <a:spLocks noGrp="1"/>
          </p:cNvSpPr>
          <p:nvPr>
            <p:ph type="sldNum" sz="quarter" idx="5"/>
          </p:nvPr>
        </p:nvSpPr>
        <p:spPr/>
        <p:txBody>
          <a:bodyPr/>
          <a:lstStyle/>
          <a:p>
            <a:fld id="{CAF9DCF4-537F-4EB2-B888-D45C6C13859D}" type="slidenum">
              <a:rPr lang="en-GB" smtClean="0"/>
              <a:t>7</a:t>
            </a:fld>
            <a:endParaRPr lang="en-GB"/>
          </a:p>
        </p:txBody>
      </p:sp>
    </p:spTree>
    <p:extLst>
      <p:ext uri="{BB962C8B-B14F-4D97-AF65-F5344CB8AC3E}">
        <p14:creationId xmlns:p14="http://schemas.microsoft.com/office/powerpoint/2010/main" val="1333044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Questions 1 and 7 will always be on the set works.</a:t>
            </a:r>
          </a:p>
          <a:p>
            <a:endParaRPr lang="en-GB" dirty="0"/>
          </a:p>
          <a:p>
            <a:r>
              <a:rPr lang="en-GB" dirty="0"/>
              <a:t>You will have studied these pieces in class,  ** so will probably be able to answer some, if not all of the questions without even hearing the music.</a:t>
            </a:r>
          </a:p>
          <a:p>
            <a:endParaRPr lang="en-GB" dirty="0"/>
          </a:p>
          <a:p>
            <a:r>
              <a:rPr lang="en-GB" dirty="0"/>
              <a:t>** Before the music is heard there will be a silence for you to read the question, and look at the score if there is one provided.</a:t>
            </a:r>
          </a:p>
          <a:p>
            <a:endParaRPr lang="en-GB" dirty="0"/>
          </a:p>
          <a:p>
            <a:r>
              <a:rPr lang="en-GB" dirty="0"/>
              <a:t>** During this time, scan through the questions, underline any important key words and note any questions which you do need to hear the music to answer. </a:t>
            </a:r>
          </a:p>
          <a:p>
            <a:endParaRPr lang="en-GB" dirty="0"/>
          </a:p>
          <a:p>
            <a:r>
              <a:rPr lang="en-GB" dirty="0"/>
              <a:t>** As soon as you are ready to start putting down answers, start writing. Remember that in this exam you are allowed to write from the very start of the first CD, until the very end of the second one, including while the music is playing.</a:t>
            </a:r>
          </a:p>
          <a:p>
            <a:endParaRPr lang="en-GB" dirty="0"/>
          </a:p>
          <a:p>
            <a:r>
              <a:rPr lang="en-GB" dirty="0"/>
              <a:t>There will be more about preparing for the set works later on in this presentation.</a:t>
            </a:r>
          </a:p>
        </p:txBody>
      </p:sp>
      <p:sp>
        <p:nvSpPr>
          <p:cNvPr id="4" name="Slide Number Placeholder 3"/>
          <p:cNvSpPr>
            <a:spLocks noGrp="1"/>
          </p:cNvSpPr>
          <p:nvPr>
            <p:ph type="sldNum" sz="quarter" idx="5"/>
          </p:nvPr>
        </p:nvSpPr>
        <p:spPr/>
        <p:txBody>
          <a:bodyPr/>
          <a:lstStyle/>
          <a:p>
            <a:fld id="{CAF9DCF4-537F-4EB2-B888-D45C6C13859D}" type="slidenum">
              <a:rPr lang="en-GB" smtClean="0"/>
              <a:t>8</a:t>
            </a:fld>
            <a:endParaRPr lang="en-GB"/>
          </a:p>
        </p:txBody>
      </p:sp>
    </p:spTree>
    <p:extLst>
      <p:ext uri="{BB962C8B-B14F-4D97-AF65-F5344CB8AC3E}">
        <p14:creationId xmlns:p14="http://schemas.microsoft.com/office/powerpoint/2010/main" val="3454943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Throughout this paper the questions will be testing three main things:</a:t>
            </a:r>
          </a:p>
          <a:p>
            <a:endParaRPr lang="en-GB" dirty="0"/>
          </a:p>
          <a:p>
            <a:r>
              <a:rPr lang="en-GB" dirty="0"/>
              <a:t>** Your understanding of the elements of music – check if the question is asking about a specific element, or is more general.</a:t>
            </a:r>
          </a:p>
          <a:p>
            <a:endParaRPr lang="en-GB" dirty="0"/>
          </a:p>
          <a:p>
            <a:r>
              <a:rPr lang="en-GB" dirty="0"/>
              <a:t>** Your understanding and use of musical language – before the exam practise using the words in Appendix C of the specification.</a:t>
            </a:r>
          </a:p>
          <a:p>
            <a:endParaRPr lang="en-GB" dirty="0"/>
          </a:p>
          <a:p>
            <a:r>
              <a:rPr lang="en-GB" dirty="0"/>
              <a:t>** Your understanding of the context of the music – this is the when, where, why and who of the music. </a:t>
            </a:r>
          </a:p>
          <a:p>
            <a:endParaRPr lang="en-GB" dirty="0"/>
          </a:p>
          <a:p>
            <a:r>
              <a:rPr lang="en-GB" dirty="0"/>
              <a:t>Often these three things are intertwined in a response.</a:t>
            </a:r>
          </a:p>
          <a:p>
            <a:endParaRPr lang="en-GB" dirty="0"/>
          </a:p>
          <a:p>
            <a:r>
              <a:rPr lang="en-GB" dirty="0"/>
              <a:t>It is essential that you read the questions very carefully before trying to answer them.</a:t>
            </a:r>
          </a:p>
        </p:txBody>
      </p:sp>
      <p:sp>
        <p:nvSpPr>
          <p:cNvPr id="4" name="Slide Number Placeholder 3"/>
          <p:cNvSpPr>
            <a:spLocks noGrp="1"/>
          </p:cNvSpPr>
          <p:nvPr>
            <p:ph type="sldNum" sz="quarter" idx="5"/>
          </p:nvPr>
        </p:nvSpPr>
        <p:spPr/>
        <p:txBody>
          <a:bodyPr/>
          <a:lstStyle/>
          <a:p>
            <a:fld id="{CAF9DCF4-537F-4EB2-B888-D45C6C13859D}" type="slidenum">
              <a:rPr lang="en-GB" smtClean="0"/>
              <a:t>9</a:t>
            </a:fld>
            <a:endParaRPr lang="en-GB"/>
          </a:p>
        </p:txBody>
      </p:sp>
    </p:spTree>
    <p:extLst>
      <p:ext uri="{BB962C8B-B14F-4D97-AF65-F5344CB8AC3E}">
        <p14:creationId xmlns:p14="http://schemas.microsoft.com/office/powerpoint/2010/main" val="12221416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file://localhost/Volumes/Other%20Clients/Eduqas/P17661%20Eduqas%20Brand%20Identity%20Guidelines/Links/Corbis-42-53088181.jpg"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oer.wjec.co.uk/" TargetMode="External"/><Relationship Id="rId2" Type="http://schemas.openxmlformats.org/officeDocument/2006/relationships/hyperlink" Target="http://resources.wjec.co.uk/" TargetMode="External"/><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Corbis-42-53088181_bandw.jpg"/>
          <p:cNvPicPr preferRelativeResize="0">
            <a:picLocks/>
          </p:cNvPicPr>
          <p:nvPr userDrawn="1"/>
        </p:nvPicPr>
        <p:blipFill rotWithShape="1">
          <a:blip r:embed="rId2" r:link="rId3">
            <a:extLst>
              <a:ext uri="{28A0092B-C50C-407E-A947-70E740481C1C}">
                <a14:useLocalDpi xmlns:a14="http://schemas.microsoft.com/office/drawing/2010/main" val="0"/>
              </a:ext>
            </a:extLst>
          </a:blip>
          <a:srcRect l="331" t="9973" r="-331" b="4013"/>
          <a:stretch>
            <a:fillRect/>
          </a:stretch>
        </p:blipFill>
        <p:spPr>
          <a:xfrm>
            <a:off x="5525038" y="2485776"/>
            <a:ext cx="3261600" cy="2805414"/>
          </a:xfrm>
          <a:prstGeom prst="rect">
            <a:avLst/>
          </a:prstGeom>
        </p:spPr>
      </p:pic>
      <p:sp>
        <p:nvSpPr>
          <p:cNvPr id="16" name="Text Placeholder 15"/>
          <p:cNvSpPr>
            <a:spLocks noGrp="1"/>
          </p:cNvSpPr>
          <p:nvPr>
            <p:ph type="body" sz="quarter" idx="14" hasCustomPrompt="1"/>
          </p:nvPr>
        </p:nvSpPr>
        <p:spPr>
          <a:xfrm>
            <a:off x="368300" y="1044575"/>
            <a:ext cx="8418513" cy="104616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200" baseline="0">
                <a:solidFill>
                  <a:srgbClr val="E75306"/>
                </a:solidFill>
              </a:defRPr>
            </a:lvl1pPr>
          </a:lstStyle>
          <a:p>
            <a:pPr lvl="0"/>
            <a:r>
              <a:rPr lang="en-US" dirty="0"/>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dirty="0">
                <a:solidFill>
                  <a:srgbClr val="F7B385"/>
                </a:solidFill>
                <a:latin typeface="Gotham Rounded Book"/>
                <a:cs typeface="Gotham Rounded Book"/>
              </a:rPr>
              <a:t>Title 2</a:t>
            </a:r>
          </a:p>
        </p:txBody>
      </p:sp>
      <p:sp>
        <p:nvSpPr>
          <p:cNvPr id="18" name="Text Placeholder 17"/>
          <p:cNvSpPr>
            <a:spLocks noGrp="1"/>
          </p:cNvSpPr>
          <p:nvPr>
            <p:ph type="body" sz="quarter" idx="15" hasCustomPrompt="1"/>
          </p:nvPr>
        </p:nvSpPr>
        <p:spPr>
          <a:xfrm>
            <a:off x="487363" y="2486025"/>
            <a:ext cx="4868862" cy="2805113"/>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400">
                <a:solidFill>
                  <a:schemeClr val="tx1"/>
                </a:solidFill>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baseline="30000" dirty="0" err="1">
                <a:solidFill>
                  <a:srgbClr val="5A5A59"/>
                </a:solidFill>
                <a:latin typeface="Bliss-Light"/>
                <a:cs typeface="Bliss-Light"/>
              </a:rPr>
              <a:t>Invellab</a:t>
            </a:r>
            <a:r>
              <a:rPr lang="en-GB" baseline="30000" dirty="0">
                <a:solidFill>
                  <a:srgbClr val="5A5A59"/>
                </a:solidFill>
                <a:latin typeface="Bliss-Light"/>
                <a:cs typeface="Bliss-Light"/>
              </a:rPr>
              <a:t> id </a:t>
            </a:r>
            <a:r>
              <a:rPr lang="en-GB" baseline="30000" dirty="0" err="1">
                <a:solidFill>
                  <a:srgbClr val="5A5A59"/>
                </a:solidFill>
                <a:latin typeface="Bliss-Light"/>
                <a:cs typeface="Bliss-Light"/>
              </a:rPr>
              <a:t>quiberumqui</a:t>
            </a:r>
            <a:r>
              <a:rPr lang="en-GB" baseline="30000" dirty="0">
                <a:solidFill>
                  <a:srgbClr val="5A5A59"/>
                </a:solidFill>
                <a:latin typeface="Bliss-Light"/>
                <a:cs typeface="Bliss-Light"/>
              </a:rPr>
              <a:t> non </a:t>
            </a:r>
            <a:r>
              <a:rPr lang="en-GB" baseline="30000" dirty="0" err="1">
                <a:solidFill>
                  <a:srgbClr val="5A5A59"/>
                </a:solidFill>
                <a:latin typeface="Bliss-Light"/>
                <a:cs typeface="Bliss-Light"/>
              </a:rPr>
              <a:t>rerovit</a:t>
            </a:r>
            <a:r>
              <a:rPr lang="en-GB" baseline="30000" dirty="0">
                <a:solidFill>
                  <a:srgbClr val="5A5A59"/>
                </a:solidFill>
                <a:latin typeface="Bliss-Light"/>
                <a:cs typeface="Bliss-Light"/>
              </a:rPr>
              <a:t> era </a:t>
            </a:r>
            <a:r>
              <a:rPr lang="en-GB" baseline="30000" dirty="0" err="1">
                <a:solidFill>
                  <a:srgbClr val="5A5A59"/>
                </a:solidFill>
                <a:latin typeface="Bliss-Light"/>
                <a:cs typeface="Bliss-Light"/>
              </a:rPr>
              <a:t>consequunt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accabor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epelicabo</a:t>
            </a:r>
            <a:r>
              <a:rPr lang="en-GB" baseline="30000" dirty="0">
                <a:solidFill>
                  <a:srgbClr val="5A5A59"/>
                </a:solidFill>
                <a:latin typeface="Bliss-Light"/>
                <a:cs typeface="Bliss-Light"/>
              </a:rPr>
              <a:t>. Nam, id ex </a:t>
            </a:r>
            <a:r>
              <a:rPr lang="en-GB" baseline="30000" dirty="0" err="1">
                <a:solidFill>
                  <a:srgbClr val="5A5A59"/>
                </a:solidFill>
                <a:latin typeface="Bliss-Light"/>
                <a:cs typeface="Bliss-Light"/>
              </a:rPr>
              <a:t>enis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alis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sunt</a:t>
            </a:r>
            <a:r>
              <a:rPr lang="en-GB" baseline="30000" dirty="0">
                <a:solidFill>
                  <a:srgbClr val="5A5A59"/>
                </a:solidFill>
                <a:latin typeface="Bliss-Light"/>
                <a:cs typeface="Bliss-Light"/>
              </a:rPr>
              <a:t> pa non </a:t>
            </a:r>
            <a:r>
              <a:rPr lang="en-GB" baseline="30000" dirty="0" err="1">
                <a:solidFill>
                  <a:srgbClr val="5A5A59"/>
                </a:solidFill>
                <a:latin typeface="Bliss-Light"/>
                <a:cs typeface="Bliss-Light"/>
              </a:rPr>
              <a:t>plaudam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rateseque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oditibusae</a:t>
            </a:r>
            <a:r>
              <a:rPr lang="en-GB" baseline="30000" dirty="0">
                <a:solidFill>
                  <a:srgbClr val="5A5A59"/>
                </a:solidFill>
                <a:latin typeface="Bliss-Light"/>
                <a:cs typeface="Bliss-Light"/>
              </a:rPr>
              <a:t> is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eturem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ea</a:t>
            </a:r>
            <a:r>
              <a:rPr lang="en-GB" baseline="30000" dirty="0">
                <a:solidFill>
                  <a:srgbClr val="5A5A59"/>
                </a:solidFill>
                <a:latin typeface="Bliss-Light"/>
                <a:cs typeface="Bliss-Light"/>
              </a:rPr>
              <a:t> dent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esed</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modis</a:t>
            </a:r>
            <a:r>
              <a:rPr lang="en-GB" baseline="30000" dirty="0">
                <a:solidFill>
                  <a:srgbClr val="5A5A59"/>
                </a:solidFill>
                <a:latin typeface="Bliss-Light"/>
                <a:cs typeface="Bliss-Light"/>
              </a:rPr>
              <a:t> quam, quam, id </a:t>
            </a:r>
            <a:r>
              <a:rPr lang="en-GB" baseline="30000" dirty="0" err="1">
                <a:solidFill>
                  <a:srgbClr val="5A5A59"/>
                </a:solidFill>
                <a:latin typeface="Bliss-Light"/>
                <a:cs typeface="Bliss-Light"/>
              </a:rPr>
              <a:t>modit</a:t>
            </a:r>
            <a:r>
              <a:rPr lang="en-GB" baseline="30000" dirty="0">
                <a:solidFill>
                  <a:srgbClr val="5A5A59"/>
                </a:solidFill>
                <a:latin typeface="Bliss-Light"/>
                <a:cs typeface="Bliss-Light"/>
              </a:rPr>
              <a:t> mi, </a:t>
            </a:r>
            <a:r>
              <a:rPr lang="en-GB" baseline="30000" dirty="0" err="1">
                <a:solidFill>
                  <a:srgbClr val="5A5A59"/>
                </a:solidFill>
                <a:latin typeface="Bliss-Light"/>
                <a:cs typeface="Bliss-Light"/>
              </a:rPr>
              <a:t>omnit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accusci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magnatur</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solum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int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ullandi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oreium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eos</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aut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que</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veligenim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si</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ut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reperatio</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doluptatem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voluptam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est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comnim</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fugitat</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iorecup</a:t>
            </a:r>
            <a:r>
              <a:rPr lang="en-GB" baseline="30000" dirty="0">
                <a:solidFill>
                  <a:srgbClr val="5A5A59"/>
                </a:solidFill>
                <a:latin typeface="Bliss-Light"/>
                <a:cs typeface="Bliss-Light"/>
              </a:rPr>
              <a:t> </a:t>
            </a:r>
            <a:r>
              <a:rPr lang="en-GB" baseline="30000" dirty="0" err="1">
                <a:solidFill>
                  <a:srgbClr val="5A5A59"/>
                </a:solidFill>
                <a:latin typeface="Bliss-Light"/>
                <a:cs typeface="Bliss-Light"/>
              </a:rPr>
              <a:t>tincti</a:t>
            </a:r>
            <a:r>
              <a:rPr lang="en-GB" baseline="30000" dirty="0">
                <a:solidFill>
                  <a:srgbClr val="5A5A59"/>
                </a:solidFill>
                <a:latin typeface="Bliss-Light"/>
                <a:cs typeface="Bliss-Light"/>
              </a:rPr>
              <a:t>. </a:t>
            </a:r>
          </a:p>
          <a:p>
            <a:pPr lvl="0"/>
            <a:endParaRPr lang="en-GB" dirty="0"/>
          </a:p>
        </p:txBody>
      </p:sp>
    </p:spTree>
    <p:extLst>
      <p:ext uri="{BB962C8B-B14F-4D97-AF65-F5344CB8AC3E}">
        <p14:creationId xmlns:p14="http://schemas.microsoft.com/office/powerpoint/2010/main" val="3830026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sources pag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284304" y="1116247"/>
            <a:ext cx="8539061" cy="724436"/>
          </a:xfrm>
        </p:spPr>
        <p:txBody>
          <a:bodyPr>
            <a:noAutofit/>
          </a:bodyPr>
          <a:lstStyle>
            <a:lvl1pPr>
              <a:defRPr sz="2800"/>
            </a:lvl1pPr>
            <a:lvl2pPr>
              <a:defRPr sz="2800"/>
            </a:lvl2pPr>
            <a:lvl3pPr>
              <a:defRPr sz="2800"/>
            </a:lvl3pPr>
            <a:lvl4pPr marL="1371600" indent="0">
              <a:buNone/>
              <a:defRPr sz="2800"/>
            </a:lvl4pPr>
            <a:lvl5pPr>
              <a:defRPr sz="2800"/>
            </a:lvl5pPr>
          </a:lstStyle>
          <a:p>
            <a:pPr lvl="0"/>
            <a:r>
              <a:rPr lang="en-US" dirty="0"/>
              <a:t>Insert subject page link here of format eduqas.co.uk/qualifications/[mathematics]</a:t>
            </a:r>
          </a:p>
          <a:p>
            <a:pPr lvl="0"/>
            <a:endParaRPr lang="en-US" dirty="0"/>
          </a:p>
        </p:txBody>
      </p:sp>
      <p:sp>
        <p:nvSpPr>
          <p:cNvPr id="3" name="Rectangle 2"/>
          <p:cNvSpPr/>
          <p:nvPr userDrawn="1"/>
        </p:nvSpPr>
        <p:spPr>
          <a:xfrm>
            <a:off x="344384" y="1903150"/>
            <a:ext cx="8478982" cy="3416320"/>
          </a:xfrm>
          <a:prstGeom prst="rect">
            <a:avLst/>
          </a:prstGeom>
          <a:solidFill>
            <a:schemeClr val="accent6">
              <a:lumMod val="20000"/>
              <a:lumOff val="80000"/>
            </a:schemeClr>
          </a:solidFill>
        </p:spPr>
        <p:txBody>
          <a:bodyPr wrap="square">
            <a:spAutoFit/>
          </a:bodyPr>
          <a:lstStyle/>
          <a:p>
            <a:r>
              <a:rPr lang="en-GB" sz="2400" dirty="0">
                <a:solidFill>
                  <a:schemeClr val="bg1">
                    <a:lumMod val="50000"/>
                  </a:schemeClr>
                </a:solidFill>
                <a:latin typeface="Arial" panose="020B0604020202020204" pitchFamily="34" charset="0"/>
                <a:cs typeface="Arial" panose="020B0604020202020204" pitchFamily="34" charset="0"/>
                <a:hlinkClick r:id="rId2"/>
              </a:rPr>
              <a:t>resources.wjec.co.uk</a:t>
            </a:r>
            <a:endParaRPr lang="en-GB" sz="2400" dirty="0">
              <a:solidFill>
                <a:schemeClr val="bg1">
                  <a:lumMod val="50000"/>
                </a:schemeClr>
              </a:solidFill>
              <a:latin typeface="Arial" panose="020B0604020202020204" pitchFamily="34" charset="0"/>
              <a:cs typeface="Arial" panose="020B0604020202020204" pitchFamily="34" charset="0"/>
            </a:endParaRPr>
          </a:p>
          <a:p>
            <a:r>
              <a:rPr lang="en-GB" sz="2400" dirty="0">
                <a:solidFill>
                  <a:schemeClr val="bg1">
                    <a:lumMod val="50000"/>
                  </a:schemeClr>
                </a:solidFill>
                <a:latin typeface="Arial" panose="020B0604020202020204" pitchFamily="34" charset="0"/>
                <a:cs typeface="Arial" panose="020B0604020202020204" pitchFamily="34" charset="0"/>
              </a:rPr>
              <a:t>Free WJEC digital resources to support the teaching and learning of a broad range of subjects</a:t>
            </a:r>
          </a:p>
          <a:p>
            <a:pPr marL="285750" indent="-285750">
              <a:buFont typeface="Arial" panose="020B0604020202020204" pitchFamily="34" charset="0"/>
              <a:buChar char="•"/>
            </a:pPr>
            <a:endParaRPr lang="en-GB" sz="2400" dirty="0">
              <a:solidFill>
                <a:schemeClr val="bg1">
                  <a:lumMod val="50000"/>
                </a:schemeClr>
              </a:solidFill>
              <a:latin typeface="Arial" panose="020B0604020202020204" pitchFamily="34" charset="0"/>
              <a:cs typeface="Arial" panose="020B0604020202020204" pitchFamily="34" charset="0"/>
              <a:hlinkClick r:id="rId3"/>
            </a:endParaRPr>
          </a:p>
          <a:p>
            <a:r>
              <a:rPr lang="en-GB" sz="2400" dirty="0">
                <a:solidFill>
                  <a:schemeClr val="bg1">
                    <a:lumMod val="50000"/>
                  </a:schemeClr>
                </a:solidFill>
                <a:latin typeface="Arial" panose="020B0604020202020204" pitchFamily="34" charset="0"/>
                <a:cs typeface="Arial" panose="020B0604020202020204" pitchFamily="34" charset="0"/>
                <a:hlinkClick r:id="rId3"/>
              </a:rPr>
              <a:t>oer.wjec.co.uk</a:t>
            </a:r>
            <a:endParaRPr lang="en-GB" sz="2400" dirty="0">
              <a:solidFill>
                <a:schemeClr val="bg1">
                  <a:lumMod val="50000"/>
                </a:schemeClr>
              </a:solidFill>
              <a:latin typeface="Arial" panose="020B0604020202020204" pitchFamily="34" charset="0"/>
              <a:cs typeface="Arial" panose="020B0604020202020204" pitchFamily="34" charset="0"/>
            </a:endParaRPr>
          </a:p>
          <a:p>
            <a:r>
              <a:rPr lang="en-GB" sz="2400" dirty="0">
                <a:solidFill>
                  <a:schemeClr val="bg1">
                    <a:lumMod val="50000"/>
                  </a:schemeClr>
                </a:solidFill>
                <a:latin typeface="Arial" panose="020B0604020202020204" pitchFamily="34" charset="0"/>
                <a:cs typeface="Arial" panose="020B0604020202020204" pitchFamily="34" charset="0"/>
              </a:rPr>
              <a:t>WJEC’s free Online Exam Review allows teachers to analyse item level data, critically assess sample question papers and receive examiner feedback</a:t>
            </a:r>
            <a:br>
              <a:rPr lang="en-GB" sz="2400" dirty="0">
                <a:solidFill>
                  <a:schemeClr val="bg1">
                    <a:lumMod val="50000"/>
                  </a:schemeClr>
                </a:solidFill>
                <a:latin typeface="Arial" panose="020B0604020202020204" pitchFamily="34" charset="0"/>
                <a:cs typeface="Arial" panose="020B0604020202020204" pitchFamily="34" charset="0"/>
              </a:rPr>
            </a:br>
            <a:endParaRPr lang="en-GB" sz="2400" dirty="0">
              <a:solidFill>
                <a:schemeClr val="bg1">
                  <a:lumMod val="50000"/>
                </a:schemeClr>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4797631" y="28586"/>
            <a:ext cx="4310744" cy="864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userDrawn="1"/>
        </p:nvSpPr>
        <p:spPr>
          <a:xfrm>
            <a:off x="1886726" y="168544"/>
            <a:ext cx="2739404" cy="584775"/>
          </a:xfrm>
          <a:prstGeom prst="rect">
            <a:avLst/>
          </a:prstGeom>
        </p:spPr>
        <p:txBody>
          <a:bodyPr wrap="none">
            <a:spAutoFit/>
          </a:bodyPr>
          <a:lstStyle/>
          <a:p>
            <a:r>
              <a:rPr lang="en-US" sz="3200" b="1" dirty="0">
                <a:solidFill>
                  <a:schemeClr val="bg1"/>
                </a:solidFill>
              </a:rPr>
              <a:t>Free Resources</a:t>
            </a:r>
            <a:endParaRPr lang="en-GB" sz="3200" b="1" dirty="0">
              <a:solidFill>
                <a:schemeClr val="bg1"/>
              </a:solidFill>
            </a:endParaRPr>
          </a:p>
        </p:txBody>
      </p:sp>
    </p:spTree>
    <p:extLst>
      <p:ext uri="{BB962C8B-B14F-4D97-AF65-F5344CB8AC3E}">
        <p14:creationId xmlns:p14="http://schemas.microsoft.com/office/powerpoint/2010/main" val="2437632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317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 Placeholder 15"/>
          <p:cNvSpPr>
            <a:spLocks noGrp="1"/>
          </p:cNvSpPr>
          <p:nvPr>
            <p:ph type="body" sz="quarter" idx="14" hasCustomPrompt="1"/>
          </p:nvPr>
        </p:nvSpPr>
        <p:spPr>
          <a:xfrm>
            <a:off x="368300" y="1044575"/>
            <a:ext cx="8418513" cy="1046163"/>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3200" baseline="0">
                <a:solidFill>
                  <a:srgbClr val="E75306"/>
                </a:solidFill>
              </a:defRPr>
            </a:lvl1pPr>
          </a:lstStyle>
          <a:p>
            <a:pPr lvl="0"/>
            <a:r>
              <a:rPr lang="en-US" dirty="0"/>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dirty="0">
                <a:solidFill>
                  <a:srgbClr val="F7B385"/>
                </a:solidFill>
                <a:latin typeface="Gotham Rounded Book"/>
                <a:cs typeface="Gotham Rounded Book"/>
              </a:rPr>
              <a:t>Title 2</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3100" kern="1100" spc="-50" dirty="0">
              <a:solidFill>
                <a:srgbClr val="F7B385"/>
              </a:solidFill>
              <a:latin typeface="Gotham Rounded Book"/>
              <a:cs typeface="Gotham Rounded Book"/>
            </a:endParaRPr>
          </a:p>
        </p:txBody>
      </p:sp>
      <p:sp>
        <p:nvSpPr>
          <p:cNvPr id="10" name="Content Placeholder 2"/>
          <p:cNvSpPr>
            <a:spLocks noGrp="1"/>
          </p:cNvSpPr>
          <p:nvPr>
            <p:ph idx="1" hasCustomPrompt="1"/>
          </p:nvPr>
        </p:nvSpPr>
        <p:spPr>
          <a:xfrm>
            <a:off x="457200" y="2894121"/>
            <a:ext cx="8229600" cy="2829786"/>
          </a:xfrm>
          <a:prstGeom prst="rect">
            <a:avLst/>
          </a:prstGeom>
        </p:spPr>
        <p:txBody>
          <a:bodyPr/>
          <a:lstStyle>
            <a:lvl1pPr marL="0" marR="0" indent="0" algn="l" defTabSz="457200" rtl="0" eaLnBrk="1" fontAlgn="base" latinLnBrk="0" hangingPunct="1">
              <a:lnSpc>
                <a:spcPct val="150000"/>
              </a:lnSpc>
              <a:spcBef>
                <a:spcPct val="0"/>
              </a:spcBef>
              <a:spcAft>
                <a:spcPct val="0"/>
              </a:spcAft>
              <a:buClrTx/>
              <a:buSzTx/>
              <a:buFont typeface="Arial" panose="020B0604020202020204" pitchFamily="34" charset="0"/>
              <a:buNone/>
              <a:tabLst/>
              <a:defRPr>
                <a:solidFill>
                  <a:srgbClr val="DF3C06"/>
                </a:solidFill>
              </a:defRPr>
            </a:lvl1pPr>
          </a:lstStyle>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white">
                    <a:lumMod val="50000"/>
                  </a:prstClr>
                </a:solidFill>
                <a:effectLst/>
                <a:uLnTx/>
                <a:uFillTx/>
                <a:latin typeface="Arial" panose="020B0604020202020204" pitchFamily="34" charset="0"/>
                <a:ea typeface="ＭＳ Ｐゴシック" pitchFamily="1" charset="-128"/>
                <a:cs typeface="Arial" panose="020B0604020202020204" pitchFamily="34" charset="0"/>
              </a:rPr>
              <a:t>.</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Lorem ipsum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sit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amet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consectetuer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adipiscing</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elit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commodo</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ligula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eget</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dolor</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Aenean</a:t>
            </a:r>
            <a:r>
              <a:rPr kumimoji="0" lang="en-GB" sz="1800" b="0" i="0" u="none" strike="noStrike" kern="1200" cap="none" spc="0" normalizeH="0" baseline="30000" noProof="0" dirty="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 </a:t>
            </a:r>
            <a:r>
              <a:rPr kumimoji="0" lang="en-GB" sz="1800" b="0" i="0" u="none" strike="noStrike" kern="1200" cap="none" spc="0" normalizeH="0" baseline="30000" noProof="0" dirty="0" err="1">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rPr>
              <a:t>massa</a:t>
            </a:r>
            <a:r>
              <a:rPr kumimoji="0" lang="en-GB" sz="1800" b="0" i="0" u="none" strike="noStrike" kern="1200" cap="none" spc="0" normalizeH="0" baseline="30000" noProof="0" dirty="0">
                <a:ln>
                  <a:noFill/>
                </a:ln>
                <a:solidFill>
                  <a:prstClr val="black"/>
                </a:solidFill>
                <a:effectLst/>
                <a:uLnTx/>
                <a:uFillTx/>
                <a:latin typeface="Bliss-Light"/>
                <a:ea typeface="ＭＳ Ｐゴシック" pitchFamily="1" charset="-128"/>
                <a:cs typeface="Bliss-Light"/>
              </a:rPr>
              <a:t>.</a:t>
            </a:r>
          </a:p>
          <a:p>
            <a:pPr marL="285750" marR="0" lvl="0" indent="-285750" algn="l" defTabSz="457200" rtl="0" eaLnBrk="1" fontAlgn="base" latinLnBrk="0" hangingPunct="1">
              <a:lnSpc>
                <a:spcPct val="150000"/>
              </a:lnSpc>
              <a:spcBef>
                <a:spcPct val="0"/>
              </a:spcBef>
              <a:spcAft>
                <a:spcPct val="0"/>
              </a:spcAft>
              <a:buClrTx/>
              <a:buSzTx/>
              <a:buFont typeface="Arial" panose="020B0604020202020204" pitchFamily="34" charset="0"/>
              <a:buChar char="•"/>
              <a:tabLst/>
              <a:defRPr/>
            </a:pPr>
            <a:endParaRPr lang="en-US" dirty="0"/>
          </a:p>
        </p:txBody>
      </p:sp>
    </p:spTree>
    <p:extLst>
      <p:ext uri="{BB962C8B-B14F-4D97-AF65-F5344CB8AC3E}">
        <p14:creationId xmlns:p14="http://schemas.microsoft.com/office/powerpoint/2010/main" val="355858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extBox 8"/>
          <p:cNvSpPr txBox="1"/>
          <p:nvPr userDrawn="1"/>
        </p:nvSpPr>
        <p:spPr>
          <a:xfrm>
            <a:off x="4791075" y="2560450"/>
            <a:ext cx="3656704" cy="3439403"/>
          </a:xfrm>
          <a:prstGeom prst="rect">
            <a:avLst/>
          </a:prstGeom>
          <a:noFill/>
        </p:spPr>
        <p:txBody>
          <a:bodyPr wrap="square" rtlCol="0">
            <a:spAutoFit/>
          </a:bodyPr>
          <a:lstStyle/>
          <a:p>
            <a:pPr marL="285750" indent="-285750">
              <a:lnSpc>
                <a:spcPct val="150000"/>
              </a:lnSpc>
              <a:buFont typeface="Arial" panose="020B0604020202020204" pitchFamily="34" charset="0"/>
              <a:buChar char="•"/>
            </a:pPr>
            <a:endParaRPr lang="en-GB" baseline="30000" dirty="0">
              <a:solidFill>
                <a:srgbClr val="5A5A59"/>
              </a:solidFill>
              <a:latin typeface="Bliss-Light"/>
              <a:cs typeface="Bliss-Light"/>
            </a:endParaRPr>
          </a:p>
          <a:p>
            <a:pPr>
              <a:lnSpc>
                <a:spcPct val="150000"/>
              </a:lnSpc>
            </a:pPr>
            <a:r>
              <a:rPr lang="en-GB" i="1" baseline="30000" dirty="0">
                <a:solidFill>
                  <a:srgbClr val="5A5A59"/>
                </a:solidFill>
                <a:latin typeface="Bliss-Light"/>
                <a:cs typeface="Bliss-Light"/>
              </a:rPr>
              <a:t>“</a:t>
            </a:r>
            <a:r>
              <a:rPr lang="en-GB" i="1" baseline="30000" dirty="0" err="1">
                <a:solidFill>
                  <a:srgbClr val="5A5A59"/>
                </a:solidFill>
                <a:latin typeface="Bliss-Light"/>
                <a:cs typeface="Bliss-Light"/>
              </a:rPr>
              <a:t>Lorem</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ipsum</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dolor</a:t>
            </a:r>
            <a:r>
              <a:rPr lang="en-GB" i="1" baseline="30000" dirty="0">
                <a:solidFill>
                  <a:srgbClr val="5A5A59"/>
                </a:solidFill>
                <a:latin typeface="Bliss-Light"/>
                <a:cs typeface="Bliss-Light"/>
              </a:rPr>
              <a:t> sit </a:t>
            </a:r>
            <a:r>
              <a:rPr lang="en-GB" i="1" baseline="30000" dirty="0" err="1">
                <a:solidFill>
                  <a:srgbClr val="5A5A59"/>
                </a:solidFill>
                <a:latin typeface="Bliss-Light"/>
                <a:cs typeface="Bliss-Light"/>
              </a:rPr>
              <a:t>amet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consectetuer</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adipiscing</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elit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Aenean</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commodo</a:t>
            </a:r>
            <a:r>
              <a:rPr lang="en-GB" i="1" baseline="30000" dirty="0">
                <a:solidFill>
                  <a:srgbClr val="5A5A59"/>
                </a:solidFill>
                <a:latin typeface="Bliss-Light"/>
                <a:cs typeface="Bliss-Light"/>
              </a:rPr>
              <a:t> ligula </a:t>
            </a:r>
            <a:r>
              <a:rPr lang="en-GB" i="1" baseline="30000" dirty="0" err="1">
                <a:solidFill>
                  <a:srgbClr val="5A5A59"/>
                </a:solidFill>
                <a:latin typeface="Bliss-Light"/>
                <a:cs typeface="Bliss-Light"/>
              </a:rPr>
              <a:t>eget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dolor</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Aenean</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massa</a:t>
            </a:r>
            <a:r>
              <a:rPr lang="en-GB" i="1" baseline="30000" dirty="0">
                <a:solidFill>
                  <a:srgbClr val="5A5A59"/>
                </a:solidFill>
                <a:latin typeface="Bliss-Light"/>
                <a:cs typeface="Bliss-Light"/>
              </a:rPr>
              <a:t>. Cum </a:t>
            </a:r>
            <a:r>
              <a:rPr lang="en-GB" i="1" baseline="30000" dirty="0" err="1">
                <a:solidFill>
                  <a:srgbClr val="5A5A59"/>
                </a:solidFill>
                <a:latin typeface="Bliss-Light"/>
                <a:cs typeface="Bliss-Light"/>
              </a:rPr>
              <a:t>sociis</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natoque</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enatibus</a:t>
            </a:r>
            <a:r>
              <a:rPr lang="en-GB" i="1" baseline="30000" dirty="0">
                <a:solidFill>
                  <a:srgbClr val="5A5A59"/>
                </a:solidFill>
                <a:latin typeface="Bliss-Light"/>
                <a:cs typeface="Bliss-Light"/>
              </a:rPr>
              <a:t>.</a:t>
            </a:r>
            <a:r>
              <a:rPr lang="en-GB" i="1" dirty="0">
                <a:solidFill>
                  <a:srgbClr val="5A5A59"/>
                </a:solidFill>
                <a:latin typeface="Bliss-Light"/>
                <a:cs typeface="Bliss-Light"/>
              </a:rPr>
              <a:t> </a:t>
            </a:r>
            <a:r>
              <a:rPr lang="en-GB" i="1" baseline="30000" dirty="0" err="1">
                <a:solidFill>
                  <a:srgbClr val="5A5A59"/>
                </a:solidFill>
                <a:latin typeface="Bliss-Light"/>
                <a:cs typeface="Bliss-Light"/>
              </a:rPr>
              <a:t>Lorem</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ipsum</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dolor</a:t>
            </a:r>
            <a:r>
              <a:rPr lang="en-GB" i="1" baseline="30000" dirty="0">
                <a:solidFill>
                  <a:srgbClr val="5A5A59"/>
                </a:solidFill>
                <a:latin typeface="Bliss-Light"/>
                <a:cs typeface="Bliss-Light"/>
              </a:rPr>
              <a:t> sit </a:t>
            </a:r>
            <a:r>
              <a:rPr lang="en-GB" i="1" baseline="30000" dirty="0" err="1">
                <a:solidFill>
                  <a:srgbClr val="5A5A59"/>
                </a:solidFill>
                <a:latin typeface="Bliss-Light"/>
                <a:cs typeface="Bliss-Light"/>
              </a:rPr>
              <a:t>amet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consectetuer</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adipiscing</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elit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Aenean</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commodo</a:t>
            </a:r>
            <a:r>
              <a:rPr lang="en-GB" i="1" baseline="30000" dirty="0">
                <a:solidFill>
                  <a:srgbClr val="5A5A59"/>
                </a:solidFill>
                <a:latin typeface="Bliss-Light"/>
                <a:cs typeface="Bliss-Light"/>
              </a:rPr>
              <a:t> ligula </a:t>
            </a:r>
            <a:r>
              <a:rPr lang="en-GB" i="1" baseline="30000" dirty="0" err="1">
                <a:solidFill>
                  <a:srgbClr val="5A5A59"/>
                </a:solidFill>
                <a:latin typeface="Bliss-Light"/>
                <a:cs typeface="Bliss-Light"/>
              </a:rPr>
              <a:t>eget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color</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Aenean</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massa</a:t>
            </a:r>
            <a:r>
              <a:rPr lang="en-GB" i="1" baseline="30000" dirty="0">
                <a:solidFill>
                  <a:srgbClr val="5A5A59"/>
                </a:solidFill>
                <a:latin typeface="Bliss-Light"/>
                <a:cs typeface="Bliss-Light"/>
              </a:rPr>
              <a:t>. Cum </a:t>
            </a:r>
            <a:r>
              <a:rPr lang="en-GB" i="1" baseline="30000" dirty="0" err="1">
                <a:solidFill>
                  <a:srgbClr val="5A5A59"/>
                </a:solidFill>
                <a:latin typeface="Bliss-Light"/>
                <a:cs typeface="Bliss-Light"/>
              </a:rPr>
              <a:t>sociis</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natoque</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penatibus</a:t>
            </a:r>
            <a:r>
              <a:rPr lang="en-GB" i="1" baseline="30000" dirty="0">
                <a:solidFill>
                  <a:srgbClr val="5A5A59"/>
                </a:solidFill>
                <a:latin typeface="Bliss-Light"/>
                <a:cs typeface="Bliss-Light"/>
              </a:rPr>
              <a:t>.</a:t>
            </a:r>
            <a:r>
              <a:rPr lang="en-GB" i="1" dirty="0">
                <a:solidFill>
                  <a:srgbClr val="5A5A59"/>
                </a:solidFill>
                <a:latin typeface="Bliss-Light"/>
                <a:cs typeface="Bliss-Light"/>
              </a:rPr>
              <a:t>”</a:t>
            </a:r>
          </a:p>
          <a:p>
            <a:pPr algn="r">
              <a:lnSpc>
                <a:spcPct val="150000"/>
              </a:lnSpc>
            </a:pPr>
            <a:endParaRPr lang="en-GB" sz="1600" i="1" baseline="30000" dirty="0">
              <a:solidFill>
                <a:srgbClr val="5A5A59"/>
              </a:solidFill>
              <a:latin typeface="Bliss-Light"/>
              <a:cs typeface="Bliss-Light"/>
            </a:endParaRPr>
          </a:p>
          <a:p>
            <a:pPr algn="r">
              <a:lnSpc>
                <a:spcPct val="150000"/>
              </a:lnSpc>
            </a:pPr>
            <a:r>
              <a:rPr lang="en-GB" b="1" baseline="30000" dirty="0">
                <a:solidFill>
                  <a:srgbClr val="5A5A59"/>
                </a:solidFill>
                <a:latin typeface="Bliss-Light"/>
                <a:cs typeface="Bliss-Light"/>
              </a:rPr>
              <a:t>- Name, Organisation, Date</a:t>
            </a:r>
          </a:p>
          <a:p>
            <a:pPr>
              <a:lnSpc>
                <a:spcPct val="150000"/>
              </a:lnSpc>
            </a:pPr>
            <a:endParaRPr lang="en-GB" sz="1600" i="1" baseline="30000" dirty="0">
              <a:solidFill>
                <a:srgbClr val="5A5A59"/>
              </a:solidFill>
              <a:latin typeface="Bliss-Light"/>
              <a:cs typeface="Bliss-Light"/>
            </a:endParaRPr>
          </a:p>
          <a:p>
            <a:pPr marL="285750" indent="-285750">
              <a:lnSpc>
                <a:spcPct val="150000"/>
              </a:lnSpc>
              <a:buFont typeface="Arial" panose="020B0604020202020204" pitchFamily="34" charset="0"/>
              <a:buChar char="•"/>
            </a:pPr>
            <a:endParaRPr lang="en-US" sz="1700" dirty="0">
              <a:solidFill>
                <a:srgbClr val="5A5A59"/>
              </a:solidFill>
              <a:latin typeface="Gotham Rounded Book"/>
              <a:cs typeface="Gotham Rounded Book"/>
            </a:endParaRPr>
          </a:p>
        </p:txBody>
      </p:sp>
      <p:sp>
        <p:nvSpPr>
          <p:cNvPr id="10" name="TextBox 9"/>
          <p:cNvSpPr txBox="1"/>
          <p:nvPr userDrawn="1"/>
        </p:nvSpPr>
        <p:spPr>
          <a:xfrm>
            <a:off x="581025" y="2560450"/>
            <a:ext cx="3656704" cy="3439403"/>
          </a:xfrm>
          <a:prstGeom prst="rect">
            <a:avLst/>
          </a:prstGeom>
          <a:noFill/>
        </p:spPr>
        <p:txBody>
          <a:bodyPr wrap="square" rtlCol="0">
            <a:spAutoFit/>
          </a:bodyPr>
          <a:lstStyle/>
          <a:p>
            <a:pPr marL="285750" indent="-285750">
              <a:lnSpc>
                <a:spcPct val="150000"/>
              </a:lnSpc>
              <a:buFont typeface="Arial" panose="020B0604020202020204" pitchFamily="34" charset="0"/>
              <a:buChar char="•"/>
            </a:pPr>
            <a:endParaRPr lang="en-GB" baseline="30000" dirty="0">
              <a:solidFill>
                <a:srgbClr val="5A5A59"/>
              </a:solidFill>
              <a:latin typeface="Bliss-Light"/>
              <a:cs typeface="Bliss-Light"/>
            </a:endParaRPr>
          </a:p>
          <a:p>
            <a:pPr>
              <a:lnSpc>
                <a:spcPct val="150000"/>
              </a:lnSpc>
            </a:pPr>
            <a:r>
              <a:rPr lang="en-GB" i="1" baseline="30000" dirty="0">
                <a:solidFill>
                  <a:srgbClr val="5A5A59"/>
                </a:solidFill>
                <a:latin typeface="Bliss-Light"/>
                <a:cs typeface="Bliss-Light"/>
              </a:rPr>
              <a:t>“</a:t>
            </a:r>
            <a:r>
              <a:rPr lang="en-GB" i="1" baseline="30000" dirty="0" err="1">
                <a:solidFill>
                  <a:srgbClr val="5A5A59"/>
                </a:solidFill>
                <a:latin typeface="Bliss-Light"/>
                <a:cs typeface="Bliss-Light"/>
              </a:rPr>
              <a:t>Lorem</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ipsum</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dolor</a:t>
            </a:r>
            <a:r>
              <a:rPr lang="en-GB" i="1" baseline="30000" dirty="0">
                <a:solidFill>
                  <a:srgbClr val="5A5A59"/>
                </a:solidFill>
                <a:latin typeface="Bliss-Light"/>
                <a:cs typeface="Bliss-Light"/>
              </a:rPr>
              <a:t> sit </a:t>
            </a:r>
            <a:r>
              <a:rPr lang="en-GB" i="1" baseline="30000" dirty="0" err="1">
                <a:solidFill>
                  <a:srgbClr val="5A5A59"/>
                </a:solidFill>
                <a:latin typeface="Bliss-Light"/>
                <a:cs typeface="Bliss-Light"/>
              </a:rPr>
              <a:t>amet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consectetuer</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adipiscing</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elit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Aenean</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commodo</a:t>
            </a:r>
            <a:r>
              <a:rPr lang="en-GB" i="1" baseline="30000" dirty="0">
                <a:solidFill>
                  <a:srgbClr val="5A5A59"/>
                </a:solidFill>
                <a:latin typeface="Bliss-Light"/>
                <a:cs typeface="Bliss-Light"/>
              </a:rPr>
              <a:t> ligula </a:t>
            </a:r>
            <a:r>
              <a:rPr lang="en-GB" i="1" baseline="30000" dirty="0" err="1">
                <a:solidFill>
                  <a:srgbClr val="5A5A59"/>
                </a:solidFill>
                <a:latin typeface="Bliss-Light"/>
                <a:cs typeface="Bliss-Light"/>
              </a:rPr>
              <a:t>eget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dolor</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Aenean</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massa</a:t>
            </a:r>
            <a:r>
              <a:rPr lang="en-GB" i="1" baseline="30000" dirty="0">
                <a:solidFill>
                  <a:srgbClr val="5A5A59"/>
                </a:solidFill>
                <a:latin typeface="Bliss-Light"/>
                <a:cs typeface="Bliss-Light"/>
              </a:rPr>
              <a:t>. Cum </a:t>
            </a:r>
            <a:r>
              <a:rPr lang="en-GB" i="1" baseline="30000" dirty="0" err="1">
                <a:solidFill>
                  <a:srgbClr val="5A5A59"/>
                </a:solidFill>
                <a:latin typeface="Bliss-Light"/>
                <a:cs typeface="Bliss-Light"/>
              </a:rPr>
              <a:t>sociis</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natoque</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enatibus</a:t>
            </a:r>
            <a:r>
              <a:rPr lang="en-GB" i="1" baseline="30000" dirty="0">
                <a:solidFill>
                  <a:srgbClr val="5A5A59"/>
                </a:solidFill>
                <a:latin typeface="Bliss-Light"/>
                <a:cs typeface="Bliss-Light"/>
              </a:rPr>
              <a:t>.</a:t>
            </a:r>
            <a:r>
              <a:rPr lang="en-GB" i="1" dirty="0">
                <a:solidFill>
                  <a:srgbClr val="5A5A59"/>
                </a:solidFill>
                <a:latin typeface="Bliss-Light"/>
                <a:cs typeface="Bliss-Light"/>
              </a:rPr>
              <a:t> </a:t>
            </a:r>
            <a:r>
              <a:rPr lang="en-GB" i="1" baseline="30000" dirty="0" err="1">
                <a:solidFill>
                  <a:srgbClr val="5A5A59"/>
                </a:solidFill>
                <a:latin typeface="Bliss-Light"/>
                <a:cs typeface="Bliss-Light"/>
              </a:rPr>
              <a:t>Lorem</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ipsum</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dolor</a:t>
            </a:r>
            <a:r>
              <a:rPr lang="en-GB" i="1" baseline="30000" dirty="0">
                <a:solidFill>
                  <a:srgbClr val="5A5A59"/>
                </a:solidFill>
                <a:latin typeface="Bliss-Light"/>
                <a:cs typeface="Bliss-Light"/>
              </a:rPr>
              <a:t> sit </a:t>
            </a:r>
            <a:r>
              <a:rPr lang="en-GB" i="1" baseline="30000" dirty="0" err="1">
                <a:solidFill>
                  <a:srgbClr val="5A5A59"/>
                </a:solidFill>
                <a:latin typeface="Bliss-Light"/>
                <a:cs typeface="Bliss-Light"/>
              </a:rPr>
              <a:t>amet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consectetuer</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adipiscing</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elit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Aenean</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commodo</a:t>
            </a:r>
            <a:r>
              <a:rPr lang="en-GB" i="1" baseline="30000" dirty="0">
                <a:solidFill>
                  <a:srgbClr val="5A5A59"/>
                </a:solidFill>
                <a:latin typeface="Bliss-Light"/>
                <a:cs typeface="Bliss-Light"/>
              </a:rPr>
              <a:t> ligula </a:t>
            </a:r>
            <a:r>
              <a:rPr lang="en-GB" i="1" baseline="30000" dirty="0" err="1">
                <a:solidFill>
                  <a:srgbClr val="5A5A59"/>
                </a:solidFill>
                <a:latin typeface="Bliss-Light"/>
                <a:cs typeface="Bliss-Light"/>
              </a:rPr>
              <a:t>eget</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color</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Aenean</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massa</a:t>
            </a:r>
            <a:r>
              <a:rPr lang="en-GB" i="1" baseline="30000" dirty="0">
                <a:solidFill>
                  <a:srgbClr val="5A5A59"/>
                </a:solidFill>
                <a:latin typeface="Bliss-Light"/>
                <a:cs typeface="Bliss-Light"/>
              </a:rPr>
              <a:t>. Cum </a:t>
            </a:r>
            <a:r>
              <a:rPr lang="en-GB" i="1" baseline="30000" dirty="0" err="1">
                <a:solidFill>
                  <a:srgbClr val="5A5A59"/>
                </a:solidFill>
                <a:latin typeface="Bliss-Light"/>
                <a:cs typeface="Bliss-Light"/>
              </a:rPr>
              <a:t>sociis</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natoque</a:t>
            </a:r>
            <a:r>
              <a:rPr lang="en-GB" i="1" baseline="30000" dirty="0">
                <a:solidFill>
                  <a:srgbClr val="5A5A59"/>
                </a:solidFill>
                <a:latin typeface="Bliss-Light"/>
                <a:cs typeface="Bliss-Light"/>
              </a:rPr>
              <a:t> </a:t>
            </a:r>
            <a:r>
              <a:rPr lang="en-GB" i="1" baseline="30000" dirty="0" err="1">
                <a:solidFill>
                  <a:srgbClr val="5A5A59"/>
                </a:solidFill>
                <a:latin typeface="Bliss-Light"/>
                <a:cs typeface="Bliss-Light"/>
              </a:rPr>
              <a:t>penatibus</a:t>
            </a:r>
            <a:r>
              <a:rPr lang="en-GB" i="1" baseline="30000" dirty="0">
                <a:solidFill>
                  <a:srgbClr val="5A5A59"/>
                </a:solidFill>
                <a:latin typeface="Bliss-Light"/>
                <a:cs typeface="Bliss-Light"/>
              </a:rPr>
              <a:t>.</a:t>
            </a:r>
            <a:r>
              <a:rPr lang="en-GB" i="1" dirty="0">
                <a:solidFill>
                  <a:srgbClr val="5A5A59"/>
                </a:solidFill>
                <a:latin typeface="Bliss-Light"/>
                <a:cs typeface="Bliss-Light"/>
              </a:rPr>
              <a:t>”</a:t>
            </a:r>
          </a:p>
          <a:p>
            <a:pPr algn="r">
              <a:lnSpc>
                <a:spcPct val="150000"/>
              </a:lnSpc>
            </a:pPr>
            <a:endParaRPr lang="en-GB" sz="1600" b="1" i="1" baseline="30000" dirty="0">
              <a:solidFill>
                <a:srgbClr val="5A5A59"/>
              </a:solidFill>
              <a:latin typeface="Bliss-Light"/>
              <a:cs typeface="Bliss-Light"/>
            </a:endParaRPr>
          </a:p>
          <a:p>
            <a:pPr algn="r">
              <a:lnSpc>
                <a:spcPct val="150000"/>
              </a:lnSpc>
            </a:pPr>
            <a:r>
              <a:rPr lang="en-GB" b="1" baseline="30000" dirty="0">
                <a:solidFill>
                  <a:srgbClr val="5A5A59"/>
                </a:solidFill>
                <a:latin typeface="Bliss-Light"/>
                <a:cs typeface="Bliss-Light"/>
              </a:rPr>
              <a:t>- Name, Organisation, Date</a:t>
            </a:r>
          </a:p>
          <a:p>
            <a:pPr>
              <a:lnSpc>
                <a:spcPct val="150000"/>
              </a:lnSpc>
            </a:pPr>
            <a:endParaRPr lang="en-GB" sz="1600" i="1" baseline="30000" dirty="0">
              <a:solidFill>
                <a:srgbClr val="5A5A59"/>
              </a:solidFill>
              <a:latin typeface="Bliss-Light"/>
              <a:cs typeface="Bliss-Light"/>
            </a:endParaRPr>
          </a:p>
          <a:p>
            <a:pPr marL="285750" indent="-285750">
              <a:lnSpc>
                <a:spcPct val="150000"/>
              </a:lnSpc>
              <a:buFont typeface="Arial" panose="020B0604020202020204" pitchFamily="34" charset="0"/>
              <a:buChar char="•"/>
            </a:pPr>
            <a:endParaRPr lang="en-US" sz="1700" dirty="0">
              <a:solidFill>
                <a:srgbClr val="5A5A59"/>
              </a:solidFill>
              <a:latin typeface="Gotham Rounded Book"/>
              <a:cs typeface="Gotham Rounded Book"/>
            </a:endParaRPr>
          </a:p>
        </p:txBody>
      </p:sp>
      <p:sp>
        <p:nvSpPr>
          <p:cNvPr id="11" name="Text Placeholder 15"/>
          <p:cNvSpPr>
            <a:spLocks noGrp="1"/>
          </p:cNvSpPr>
          <p:nvPr>
            <p:ph type="body" sz="quarter" idx="14" hasCustomPrompt="1"/>
          </p:nvPr>
        </p:nvSpPr>
        <p:spPr>
          <a:xfrm>
            <a:off x="368300" y="1044575"/>
            <a:ext cx="8418513" cy="1046163"/>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3200" baseline="0">
                <a:solidFill>
                  <a:srgbClr val="E75306"/>
                </a:solidFill>
              </a:defRPr>
            </a:lvl1pPr>
          </a:lstStyle>
          <a:p>
            <a:pPr lvl="0"/>
            <a:r>
              <a:rPr lang="en-US" dirty="0"/>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dirty="0">
                <a:solidFill>
                  <a:srgbClr val="F7B385"/>
                </a:solidFill>
                <a:latin typeface="Gotham Rounded Book"/>
                <a:cs typeface="Gotham Rounded Book"/>
              </a:rPr>
              <a:t>Title 2</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3100" kern="1100" spc="-50" dirty="0">
              <a:solidFill>
                <a:srgbClr val="F7B385"/>
              </a:solidFill>
              <a:latin typeface="Gotham Rounded Book"/>
              <a:cs typeface="Gotham Rounded Book"/>
            </a:endParaRPr>
          </a:p>
        </p:txBody>
      </p:sp>
    </p:spTree>
    <p:extLst>
      <p:ext uri="{BB962C8B-B14F-4D97-AF65-F5344CB8AC3E}">
        <p14:creationId xmlns:p14="http://schemas.microsoft.com/office/powerpoint/2010/main" val="2860740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aphicFrame>
        <p:nvGraphicFramePr>
          <p:cNvPr id="11" name="Table 10"/>
          <p:cNvGraphicFramePr>
            <a:graphicFrameLocks noGrp="1"/>
          </p:cNvGraphicFramePr>
          <p:nvPr userDrawn="1"/>
        </p:nvGraphicFramePr>
        <p:xfrm>
          <a:off x="481547" y="2770558"/>
          <a:ext cx="5759450" cy="3007274"/>
        </p:xfrm>
        <a:graphic>
          <a:graphicData uri="http://schemas.openxmlformats.org/drawingml/2006/table">
            <a:tbl>
              <a:tblPr firstRow="1" bandRow="1">
                <a:tableStyleId>{46F890A9-2807-4EBB-B81D-B2AA78EC7F39}</a:tableStyleId>
              </a:tblPr>
              <a:tblGrid>
                <a:gridCol w="2879725">
                  <a:extLst>
                    <a:ext uri="{9D8B030D-6E8A-4147-A177-3AD203B41FA5}">
                      <a16:colId xmlns:a16="http://schemas.microsoft.com/office/drawing/2014/main" val="20000"/>
                    </a:ext>
                  </a:extLst>
                </a:gridCol>
                <a:gridCol w="2879725">
                  <a:extLst>
                    <a:ext uri="{9D8B030D-6E8A-4147-A177-3AD203B41FA5}">
                      <a16:colId xmlns:a16="http://schemas.microsoft.com/office/drawing/2014/main" val="20001"/>
                    </a:ext>
                  </a:extLst>
                </a:gridCol>
              </a:tblGrid>
              <a:tr h="604893">
                <a:tc gridSpan="2">
                  <a:txBody>
                    <a:bodyPr/>
                    <a:lstStyle/>
                    <a:p>
                      <a:pPr algn="l"/>
                      <a:r>
                        <a:rPr lang="en-GB" dirty="0">
                          <a:latin typeface="Bliss-Light"/>
                        </a:rPr>
                        <a:t>Table Heading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5306"/>
                    </a:solidFill>
                  </a:tcPr>
                </a:tc>
                <a:tc hMerge="1">
                  <a:txBody>
                    <a:bodyPr/>
                    <a:lstStyle/>
                    <a:p>
                      <a:endParaRPr lang="en-GB" dirty="0">
                        <a:latin typeface="Bliss-Ligh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F3C06"/>
                    </a:solidFill>
                  </a:tcPr>
                </a:tc>
                <a:extLst>
                  <a:ext uri="{0D108BD9-81ED-4DB2-BD59-A6C34878D82A}">
                    <a16:rowId xmlns:a16="http://schemas.microsoft.com/office/drawing/2014/main" val="10000"/>
                  </a:ext>
                </a:extLst>
              </a:tr>
              <a:tr h="3679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532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6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36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36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36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362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5A5A59"/>
                          </a:solidFill>
                          <a:latin typeface="Bliss-Light"/>
                        </a:rPr>
                        <a:t>Text</a:t>
                      </a:r>
                      <a:r>
                        <a:rPr lang="en-US" sz="1400" baseline="0" dirty="0">
                          <a:solidFill>
                            <a:srgbClr val="5A5A59"/>
                          </a:solidFill>
                          <a:latin typeface="Bliss-Light"/>
                        </a:rPr>
                        <a:t> </a:t>
                      </a:r>
                      <a:endParaRPr lang="en-GB" sz="1400" dirty="0">
                        <a:solidFill>
                          <a:srgbClr val="5A5A59"/>
                        </a:solidFill>
                        <a:latin typeface="Bliss-Ligh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12" name="Text Placeholder 15"/>
          <p:cNvSpPr>
            <a:spLocks noGrp="1"/>
          </p:cNvSpPr>
          <p:nvPr>
            <p:ph type="body" sz="quarter" idx="14" hasCustomPrompt="1"/>
          </p:nvPr>
        </p:nvSpPr>
        <p:spPr>
          <a:xfrm>
            <a:off x="368300" y="1044575"/>
            <a:ext cx="8418513" cy="1046163"/>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3200" baseline="0">
                <a:solidFill>
                  <a:srgbClr val="E75306"/>
                </a:solidFill>
              </a:defRPr>
            </a:lvl1pPr>
          </a:lstStyle>
          <a:p>
            <a:pPr lvl="0"/>
            <a:r>
              <a:rPr lang="en-US" dirty="0"/>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dirty="0">
                <a:solidFill>
                  <a:srgbClr val="F7B385"/>
                </a:solidFill>
                <a:latin typeface="Gotham Rounded Book"/>
                <a:cs typeface="Gotham Rounded Book"/>
              </a:rPr>
              <a:t>Title 2</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3100" kern="1100" spc="-50" dirty="0">
              <a:solidFill>
                <a:srgbClr val="F7B385"/>
              </a:solidFill>
              <a:latin typeface="Gotham Rounded Book"/>
              <a:cs typeface="Gotham Rounded Book"/>
            </a:endParaRPr>
          </a:p>
        </p:txBody>
      </p:sp>
    </p:spTree>
    <p:extLst>
      <p:ext uri="{BB962C8B-B14F-4D97-AF65-F5344CB8AC3E}">
        <p14:creationId xmlns:p14="http://schemas.microsoft.com/office/powerpoint/2010/main" val="37013222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5"/>
          <p:cNvSpPr>
            <a:spLocks noGrp="1"/>
          </p:cNvSpPr>
          <p:nvPr>
            <p:ph type="body" sz="quarter" idx="14" hasCustomPrompt="1"/>
          </p:nvPr>
        </p:nvSpPr>
        <p:spPr>
          <a:xfrm>
            <a:off x="368300" y="1044575"/>
            <a:ext cx="8418513" cy="1046163"/>
          </a:xfrm>
        </p:spPr>
        <p:txBody>
          <a:bodyPr/>
          <a:lstStyle>
            <a:lvl1pPr marL="0" marR="0" indent="0" algn="l" defTabSz="457200" rtl="0" eaLnBrk="1" fontAlgn="auto" latinLnBrk="0" hangingPunct="1">
              <a:lnSpc>
                <a:spcPct val="100000"/>
              </a:lnSpc>
              <a:spcBef>
                <a:spcPts val="0"/>
              </a:spcBef>
              <a:spcAft>
                <a:spcPts val="0"/>
              </a:spcAft>
              <a:buClrTx/>
              <a:buSzTx/>
              <a:buFont typeface="Arial"/>
              <a:buNone/>
              <a:tabLst/>
              <a:defRPr sz="3200" baseline="0">
                <a:solidFill>
                  <a:srgbClr val="E75306"/>
                </a:solidFill>
              </a:defRPr>
            </a:lvl1pPr>
          </a:lstStyle>
          <a:p>
            <a:pPr lvl="0"/>
            <a:r>
              <a:rPr lang="en-US" dirty="0"/>
              <a:t>Title 1</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100" kern="1100" spc="-50" dirty="0">
                <a:solidFill>
                  <a:srgbClr val="F7B385"/>
                </a:solidFill>
                <a:latin typeface="Gotham Rounded Book"/>
                <a:cs typeface="Gotham Rounded Book"/>
              </a:rPr>
              <a:t>Title 2</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lang="en-US" sz="3100" kern="1100" spc="-50" dirty="0">
              <a:solidFill>
                <a:srgbClr val="F7B385"/>
              </a:solidFill>
              <a:latin typeface="Gotham Rounded Book"/>
              <a:cs typeface="Gotham Rounded Book"/>
            </a:endParaRPr>
          </a:p>
        </p:txBody>
      </p:sp>
    </p:spTree>
    <p:extLst>
      <p:ext uri="{BB962C8B-B14F-4D97-AF65-F5344CB8AC3E}">
        <p14:creationId xmlns:p14="http://schemas.microsoft.com/office/powerpoint/2010/main" val="1415669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pic>
        <p:nvPicPr>
          <p:cNvPr id="3" name="Eduqas_Powerpoint_Templates_for PPT-1.psd"/>
          <p:cNvPicPr>
            <a:picLocks noChangeAspect="1"/>
          </p:cNvPicPr>
          <p:nvPr userDrawn="1"/>
        </p:nvPicPr>
        <p:blipFill rotWithShape="1">
          <a:blip r:embed="rId2">
            <a:extLst>
              <a:ext uri="{28A0092B-C50C-407E-A947-70E740481C1C}">
                <a14:useLocalDpi xmlns:a14="http://schemas.microsoft.com/office/drawing/2010/main" val="0"/>
              </a:ext>
            </a:extLst>
          </a:blip>
          <a:srcRect b="15844"/>
          <a:stretch/>
        </p:blipFill>
        <p:spPr>
          <a:xfrm>
            <a:off x="0" y="0"/>
            <a:ext cx="9144000" cy="577140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1456" y="5915809"/>
            <a:ext cx="1413162" cy="729052"/>
          </a:xfrm>
          <a:prstGeom prst="rect">
            <a:avLst/>
          </a:prstGeom>
        </p:spPr>
      </p:pic>
      <p:sp>
        <p:nvSpPr>
          <p:cNvPr id="6" name="Text Placeholder 5"/>
          <p:cNvSpPr>
            <a:spLocks noGrp="1"/>
          </p:cNvSpPr>
          <p:nvPr>
            <p:ph type="body" sz="quarter" idx="10" hasCustomPrompt="1"/>
          </p:nvPr>
        </p:nvSpPr>
        <p:spPr>
          <a:xfrm>
            <a:off x="225404" y="795467"/>
            <a:ext cx="8669214" cy="808038"/>
          </a:xfrm>
        </p:spPr>
        <p:txBody>
          <a:bodyPr>
            <a:noAutofit/>
          </a:bodyPr>
          <a:lstStyle>
            <a:lvl1pPr>
              <a:defRPr sz="4400" b="1" baseline="0">
                <a:solidFill>
                  <a:schemeClr val="bg1"/>
                </a:solidFill>
              </a:defRPr>
            </a:lvl1pPr>
            <a:lvl2pPr>
              <a:defRPr sz="4400"/>
            </a:lvl2pPr>
            <a:lvl3pPr>
              <a:defRPr sz="4400"/>
            </a:lvl3pPr>
            <a:lvl4pPr>
              <a:defRPr sz="4400"/>
            </a:lvl4pPr>
            <a:lvl5pPr>
              <a:defRPr sz="4400"/>
            </a:lvl5pPr>
          </a:lstStyle>
          <a:p>
            <a:pPr lvl="0"/>
            <a:r>
              <a:rPr lang="en-GB" dirty="0"/>
              <a:t>Level, Subject</a:t>
            </a:r>
          </a:p>
        </p:txBody>
      </p:sp>
      <p:sp>
        <p:nvSpPr>
          <p:cNvPr id="7" name="Text Placeholder 5"/>
          <p:cNvSpPr>
            <a:spLocks noGrp="1"/>
          </p:cNvSpPr>
          <p:nvPr>
            <p:ph type="body" sz="quarter" idx="11" hasCustomPrompt="1"/>
          </p:nvPr>
        </p:nvSpPr>
        <p:spPr>
          <a:xfrm>
            <a:off x="211548" y="4296741"/>
            <a:ext cx="2792906" cy="1011529"/>
          </a:xfrm>
        </p:spPr>
        <p:txBody>
          <a:bodyPr>
            <a:noAutofit/>
          </a:bodyPr>
          <a:lstStyle>
            <a:lvl1pPr>
              <a:defRPr sz="2800" baseline="0">
                <a:solidFill>
                  <a:schemeClr val="bg1"/>
                </a:solidFill>
              </a:defRPr>
            </a:lvl1pPr>
            <a:lvl2pPr>
              <a:defRPr sz="4400"/>
            </a:lvl2pPr>
            <a:lvl3pPr>
              <a:defRPr sz="4400"/>
            </a:lvl3pPr>
            <a:lvl4pPr>
              <a:defRPr sz="4400"/>
            </a:lvl4pPr>
            <a:lvl5pPr>
              <a:defRPr sz="4400"/>
            </a:lvl5pPr>
          </a:lstStyle>
          <a:p>
            <a:pPr lvl="0"/>
            <a:r>
              <a:rPr lang="en-GB" dirty="0"/>
              <a:t>Presenter name and remit</a:t>
            </a:r>
          </a:p>
        </p:txBody>
      </p:sp>
      <p:sp>
        <p:nvSpPr>
          <p:cNvPr id="9" name="Text Placeholder 5"/>
          <p:cNvSpPr>
            <a:spLocks noGrp="1"/>
          </p:cNvSpPr>
          <p:nvPr>
            <p:ph type="body" sz="quarter" idx="12" hasCustomPrompt="1"/>
          </p:nvPr>
        </p:nvSpPr>
        <p:spPr>
          <a:xfrm>
            <a:off x="284778" y="174845"/>
            <a:ext cx="2719676" cy="395171"/>
          </a:xfrm>
          <a:solidFill>
            <a:schemeClr val="bg1"/>
          </a:solidFill>
        </p:spPr>
        <p:txBody>
          <a:bodyPr>
            <a:noAutofit/>
          </a:bodyPr>
          <a:lstStyle>
            <a:lvl1pPr>
              <a:defRPr sz="1800" baseline="0">
                <a:solidFill>
                  <a:schemeClr val="tx1"/>
                </a:solidFill>
              </a:defRPr>
            </a:lvl1pPr>
            <a:lvl2pPr>
              <a:defRPr sz="4400"/>
            </a:lvl2pPr>
            <a:lvl3pPr>
              <a:defRPr sz="4400"/>
            </a:lvl3pPr>
            <a:lvl4pPr>
              <a:defRPr sz="4400"/>
            </a:lvl4pPr>
            <a:lvl5pPr>
              <a:defRPr sz="4400"/>
            </a:lvl5pPr>
          </a:lstStyle>
          <a:p>
            <a:pPr lvl="0"/>
            <a:r>
              <a:rPr lang="en-GB" dirty="0"/>
              <a:t>Academic period</a:t>
            </a:r>
          </a:p>
        </p:txBody>
      </p:sp>
    </p:spTree>
    <p:extLst>
      <p:ext uri="{BB962C8B-B14F-4D97-AF65-F5344CB8AC3E}">
        <p14:creationId xmlns:p14="http://schemas.microsoft.com/office/powerpoint/2010/main" val="820801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67544" y="0"/>
            <a:ext cx="7576456" cy="908720"/>
          </a:xfrm>
        </p:spPr>
        <p:txBody>
          <a:bodyPr/>
          <a:lstStyle>
            <a:lvl1pPr algn="ctr">
              <a:defRPr b="1">
                <a:solidFill>
                  <a:schemeClr val="bg1"/>
                </a:solidFill>
              </a:defRPr>
            </a:lvl1pPr>
          </a:lstStyle>
          <a:p>
            <a:r>
              <a:rPr lang="en-US" dirty="0"/>
              <a:t>Arial font size 32</a:t>
            </a:r>
            <a:endParaRPr lang="en-GB" dirty="0"/>
          </a:p>
        </p:txBody>
      </p:sp>
      <p:sp>
        <p:nvSpPr>
          <p:cNvPr id="9" name="Text Placeholder 8"/>
          <p:cNvSpPr>
            <a:spLocks noGrp="1"/>
          </p:cNvSpPr>
          <p:nvPr>
            <p:ph type="body" sz="quarter" idx="10" hasCustomPrompt="1"/>
          </p:nvPr>
        </p:nvSpPr>
        <p:spPr>
          <a:xfrm>
            <a:off x="284305" y="1341872"/>
            <a:ext cx="4632079" cy="724436"/>
          </a:xfrm>
        </p:spPr>
        <p:txBody>
          <a:bodyPr>
            <a:noAutofit/>
          </a:bodyPr>
          <a:lstStyle>
            <a:lvl1pPr>
              <a:defRPr sz="2800" b="1"/>
            </a:lvl1pPr>
            <a:lvl2pPr>
              <a:defRPr sz="2800"/>
            </a:lvl2pPr>
            <a:lvl3pPr>
              <a:defRPr sz="2800"/>
            </a:lvl3pPr>
            <a:lvl4pPr>
              <a:defRPr sz="2800"/>
            </a:lvl4pPr>
            <a:lvl5pPr>
              <a:defRPr sz="2800"/>
            </a:lvl5pPr>
          </a:lstStyle>
          <a:p>
            <a:pPr lvl="0"/>
            <a:r>
              <a:rPr lang="en-US" dirty="0"/>
              <a:t>Arial font size 28</a:t>
            </a:r>
          </a:p>
        </p:txBody>
      </p:sp>
      <p:sp>
        <p:nvSpPr>
          <p:cNvPr id="11" name="Text Placeholder 10"/>
          <p:cNvSpPr>
            <a:spLocks noGrp="1"/>
          </p:cNvSpPr>
          <p:nvPr>
            <p:ph type="body" sz="quarter" idx="11" hasCustomPrompt="1"/>
          </p:nvPr>
        </p:nvSpPr>
        <p:spPr>
          <a:xfrm>
            <a:off x="284163" y="2398713"/>
            <a:ext cx="8634206" cy="4227718"/>
          </a:xfrm>
          <a:solidFill>
            <a:schemeClr val="accent6">
              <a:lumMod val="20000"/>
              <a:lumOff val="80000"/>
            </a:schemeClr>
          </a:solidFill>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font (min) size 24</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47002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ast slide">
    <p:spTree>
      <p:nvGrpSpPr>
        <p:cNvPr id="1" name=""/>
        <p:cNvGrpSpPr/>
        <p:nvPr/>
      </p:nvGrpSpPr>
      <p:grpSpPr>
        <a:xfrm>
          <a:off x="0" y="0"/>
          <a:ext cx="0" cy="0"/>
          <a:chOff x="0" y="0"/>
          <a:chExt cx="0" cy="0"/>
        </a:xfrm>
      </p:grpSpPr>
      <p:pic>
        <p:nvPicPr>
          <p:cNvPr id="3" name="Eduqas_Powerpoint_Templates_for PPT-1.psd"/>
          <p:cNvPicPr>
            <a:picLocks noChangeAspect="1"/>
          </p:cNvPicPr>
          <p:nvPr userDrawn="1"/>
        </p:nvPicPr>
        <p:blipFill rotWithShape="1">
          <a:blip r:embed="rId2">
            <a:extLst>
              <a:ext uri="{28A0092B-C50C-407E-A947-70E740481C1C}">
                <a14:useLocalDpi xmlns:a14="http://schemas.microsoft.com/office/drawing/2010/main" val="0"/>
              </a:ext>
            </a:extLst>
          </a:blip>
          <a:srcRect b="15844"/>
          <a:stretch/>
        </p:blipFill>
        <p:spPr>
          <a:xfrm>
            <a:off x="0" y="0"/>
            <a:ext cx="9144000" cy="5771408"/>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1456" y="5915809"/>
            <a:ext cx="1413162" cy="729052"/>
          </a:xfrm>
          <a:prstGeom prst="rect">
            <a:avLst/>
          </a:prstGeom>
        </p:spPr>
      </p:pic>
      <p:sp>
        <p:nvSpPr>
          <p:cNvPr id="5" name="TextBox 4"/>
          <p:cNvSpPr txBox="1"/>
          <p:nvPr userDrawn="1"/>
        </p:nvSpPr>
        <p:spPr>
          <a:xfrm>
            <a:off x="278740" y="1420305"/>
            <a:ext cx="4625769" cy="1384995"/>
          </a:xfrm>
          <a:prstGeom prst="rect">
            <a:avLst/>
          </a:prstGeom>
          <a:noFill/>
        </p:spPr>
        <p:txBody>
          <a:bodyPr wrap="square" rtlCol="0">
            <a:spAutoFit/>
          </a:bodyPr>
          <a:lstStyle/>
          <a:p>
            <a:r>
              <a:rPr lang="en-GB" sz="2000" dirty="0">
                <a:solidFill>
                  <a:schemeClr val="bg1"/>
                </a:solidFill>
                <a:latin typeface="Arial" panose="020B0604020202020204" pitchFamily="34" charset="0"/>
                <a:cs typeface="Arial" panose="020B0604020202020204" pitchFamily="34" charset="0"/>
              </a:rPr>
              <a:t>Contact our specialist Subject Officers and administrative support team for your subject with any queries.  </a:t>
            </a:r>
          </a:p>
          <a:p>
            <a:endParaRPr lang="en-GB" sz="2400" dirty="0">
              <a:latin typeface="Arial" panose="020B0604020202020204" pitchFamily="34" charset="0"/>
              <a:cs typeface="Arial" panose="020B0604020202020204" pitchFamily="34" charset="0"/>
            </a:endParaRPr>
          </a:p>
        </p:txBody>
      </p:sp>
      <p:sp>
        <p:nvSpPr>
          <p:cNvPr id="6" name="Text Placeholder 8"/>
          <p:cNvSpPr>
            <a:spLocks noGrp="1"/>
          </p:cNvSpPr>
          <p:nvPr>
            <p:ph type="body" sz="quarter" idx="10" hasCustomPrompt="1"/>
          </p:nvPr>
        </p:nvSpPr>
        <p:spPr>
          <a:xfrm>
            <a:off x="272430" y="2523486"/>
            <a:ext cx="4632079" cy="724436"/>
          </a:xfrm>
        </p:spPr>
        <p:txBody>
          <a:bodyPr>
            <a:noAutofit/>
          </a:bodyPr>
          <a:lstStyle>
            <a:lvl1pPr>
              <a:defRPr sz="2800">
                <a:solidFill>
                  <a:schemeClr val="bg1"/>
                </a:solidFill>
              </a:defRPr>
            </a:lvl1pPr>
            <a:lvl2pPr>
              <a:defRPr sz="2800"/>
            </a:lvl2pPr>
            <a:lvl3pPr>
              <a:defRPr sz="2800"/>
            </a:lvl3pPr>
            <a:lvl4pPr>
              <a:defRPr sz="2800"/>
            </a:lvl4pPr>
            <a:lvl5pPr>
              <a:defRPr sz="2800"/>
            </a:lvl5pPr>
          </a:lstStyle>
          <a:p>
            <a:pPr lvl="0"/>
            <a:r>
              <a:rPr lang="en-US" dirty="0"/>
              <a:t>Insert contact details</a:t>
            </a:r>
          </a:p>
        </p:txBody>
      </p:sp>
      <p:sp>
        <p:nvSpPr>
          <p:cNvPr id="7" name="Title 1"/>
          <p:cNvSpPr>
            <a:spLocks noGrp="1"/>
          </p:cNvSpPr>
          <p:nvPr>
            <p:ph type="title" hasCustomPrompt="1"/>
          </p:nvPr>
        </p:nvSpPr>
        <p:spPr>
          <a:xfrm>
            <a:off x="278740" y="511585"/>
            <a:ext cx="7576456" cy="908720"/>
          </a:xfrm>
        </p:spPr>
        <p:txBody>
          <a:bodyPr>
            <a:normAutofit/>
          </a:bodyPr>
          <a:lstStyle>
            <a:lvl1pPr algn="l">
              <a:defRPr sz="4400" b="1">
                <a:solidFill>
                  <a:schemeClr val="bg1"/>
                </a:solidFill>
              </a:defRPr>
            </a:lvl1pPr>
          </a:lstStyle>
          <a:p>
            <a:r>
              <a:rPr lang="en-US" dirty="0"/>
              <a:t>Any Questions?</a:t>
            </a:r>
            <a:endParaRPr lang="en-GB" dirty="0"/>
          </a:p>
        </p:txBody>
      </p:sp>
    </p:spTree>
    <p:extLst>
      <p:ext uri="{BB962C8B-B14F-4D97-AF65-F5344CB8AC3E}">
        <p14:creationId xmlns:p14="http://schemas.microsoft.com/office/powerpoint/2010/main" val="2977733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67544" y="0"/>
            <a:ext cx="7576456" cy="908720"/>
          </a:xfrm>
        </p:spPr>
        <p:txBody>
          <a:bodyPr/>
          <a:lstStyle>
            <a:lvl1pPr algn="ctr">
              <a:defRPr>
                <a:solidFill>
                  <a:schemeClr val="bg1"/>
                </a:solidFill>
              </a:defRPr>
            </a:lvl1pPr>
          </a:lstStyle>
          <a:p>
            <a:r>
              <a:rPr lang="en-US" dirty="0"/>
              <a:t>Arial font size 32</a:t>
            </a:r>
            <a:endParaRPr lang="en-GB" dirty="0"/>
          </a:p>
        </p:txBody>
      </p:sp>
      <p:sp>
        <p:nvSpPr>
          <p:cNvPr id="3" name="Rectangle 2"/>
          <p:cNvSpPr/>
          <p:nvPr userDrawn="1"/>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30603" y="6355649"/>
            <a:ext cx="575892" cy="297103"/>
          </a:xfrm>
          <a:prstGeom prst="rect">
            <a:avLst/>
          </a:prstGeom>
        </p:spPr>
      </p:pic>
      <p:sp>
        <p:nvSpPr>
          <p:cNvPr id="6" name="Text Placeholder 5"/>
          <p:cNvSpPr>
            <a:spLocks noGrp="1"/>
          </p:cNvSpPr>
          <p:nvPr>
            <p:ph type="body" sz="quarter" idx="10" hasCustomPrompt="1"/>
          </p:nvPr>
        </p:nvSpPr>
        <p:spPr>
          <a:xfrm>
            <a:off x="866775" y="641350"/>
            <a:ext cx="7185025" cy="1139825"/>
          </a:xfrm>
        </p:spPr>
        <p:txBody>
          <a:bodyPr/>
          <a:lstStyle>
            <a:lvl1pPr>
              <a:defRPr baseline="0"/>
            </a:lvl1pPr>
          </a:lstStyle>
          <a:p>
            <a:pPr lvl="0"/>
            <a:r>
              <a:rPr lang="en-US" dirty="0"/>
              <a:t>Use this for slide with full graphics</a:t>
            </a:r>
          </a:p>
        </p:txBody>
      </p:sp>
    </p:spTree>
    <p:extLst>
      <p:ext uri="{BB962C8B-B14F-4D97-AF65-F5344CB8AC3E}">
        <p14:creationId xmlns:p14="http://schemas.microsoft.com/office/powerpoint/2010/main" val="11049212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70284"/>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470067"/>
            <a:ext cx="8229600" cy="3489841"/>
          </a:xfrm>
          <a:prstGeom prst="rect">
            <a:avLst/>
          </a:prstGeom>
        </p:spPr>
        <p:txBody>
          <a:bodyPr vert="horz" lIns="91440" tIns="45720" rIns="91440" bIns="45720" rtlCol="0">
            <a:normAutofit/>
          </a:bodyPr>
          <a:lstStyle/>
          <a:p>
            <a:pPr lvl="0"/>
            <a:endParaRPr lang="en-US" dirty="0"/>
          </a:p>
        </p:txBody>
      </p:sp>
      <p:pic>
        <p:nvPicPr>
          <p:cNvPr id="7" name="Picture 4" descr="Y:\Tools and Systems\Educational Support\Marketing and Communications\Jay\Banners\Power Point\EDUQAS-POWERPOINTheader.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1308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05689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7" r:id="rId8"/>
    <p:sldLayoutId id="2147483662" r:id="rId9"/>
    <p:sldLayoutId id="2147483665" r:id="rId10"/>
    <p:sldLayoutId id="2147483655" r:id="rId11"/>
  </p:sldLayoutIdLst>
  <p:txStyles>
    <p:titleStyle>
      <a:lvl1pPr algn="l" defTabSz="457200" rtl="0" eaLnBrk="1" latinLnBrk="0" hangingPunct="1">
        <a:spcBef>
          <a:spcPct val="0"/>
        </a:spcBef>
        <a:buNone/>
        <a:defRPr sz="3200" kern="1200">
          <a:solidFill>
            <a:srgbClr val="DF3C06"/>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11.xml"/><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9.e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notesSlide" Target="../notesSlides/notesSlide15.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5" Type="http://schemas.openxmlformats.org/officeDocument/2006/relationships/image" Target="../media/image10.em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10.xml"/><Relationship Id="rId6" Type="http://schemas.openxmlformats.org/officeDocument/2006/relationships/image" Target="../media/image6.png"/><Relationship Id="rId5" Type="http://schemas.openxmlformats.org/officeDocument/2006/relationships/notesSlide" Target="../notesSlides/notesSlide18.xml"/><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audio" Target="../media/media19.m4a"/><Relationship Id="rId2" Type="http://schemas.microsoft.com/office/2007/relationships/media" Target="../media/media19.m4a"/><Relationship Id="rId1" Type="http://schemas.openxmlformats.org/officeDocument/2006/relationships/tags" Target="../tags/tag11.xml"/><Relationship Id="rId6" Type="http://schemas.openxmlformats.org/officeDocument/2006/relationships/image" Target="../media/image6.png"/><Relationship Id="rId5" Type="http://schemas.openxmlformats.org/officeDocument/2006/relationships/notesSlide" Target="../notesSlides/notesSlide19.xml"/><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notesSlide" Target="../notesSlides/notesSlide22.xml"/><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notesSlide" Target="../notesSlides/notesSlide23.xml"/><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7.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8.em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701B2E-B40B-4A07-BF3A-E2472EACE384}"/>
              </a:ext>
            </a:extLst>
          </p:cNvPr>
          <p:cNvSpPr txBox="1"/>
          <p:nvPr/>
        </p:nvSpPr>
        <p:spPr>
          <a:xfrm>
            <a:off x="378237" y="760925"/>
            <a:ext cx="8107615" cy="1717393"/>
          </a:xfrm>
          <a:prstGeom prst="rect">
            <a:avLst/>
          </a:prstGeom>
          <a:noFill/>
        </p:spPr>
        <p:txBody>
          <a:bodyPr wrap="square" rtlCol="0">
            <a:spAutoFit/>
          </a:bodyPr>
          <a:lstStyle/>
          <a:p>
            <a:pPr>
              <a:lnSpc>
                <a:spcPct val="80000"/>
              </a:lnSpc>
            </a:pPr>
            <a:r>
              <a:rPr lang="en-US" sz="4400" kern="1100" spc="-30" dirty="0">
                <a:solidFill>
                  <a:schemeClr val="bg1"/>
                </a:solidFill>
                <a:latin typeface="Arial" panose="020B0604020202020204" pitchFamily="34" charset="0"/>
                <a:cs typeface="Arial" panose="020B0604020202020204" pitchFamily="34" charset="0"/>
              </a:rPr>
              <a:t>Eduqas GCSE Music</a:t>
            </a:r>
          </a:p>
          <a:p>
            <a:pPr>
              <a:lnSpc>
                <a:spcPct val="80000"/>
              </a:lnSpc>
            </a:pPr>
            <a:endParaRPr lang="en-US" sz="4400" kern="1100" spc="-30" dirty="0">
              <a:solidFill>
                <a:schemeClr val="bg1"/>
              </a:solidFill>
              <a:latin typeface="Arial" panose="020B0604020202020204" pitchFamily="34" charset="0"/>
              <a:cs typeface="Arial" panose="020B0604020202020204" pitchFamily="34" charset="0"/>
            </a:endParaRPr>
          </a:p>
          <a:p>
            <a:pPr>
              <a:lnSpc>
                <a:spcPct val="80000"/>
              </a:lnSpc>
            </a:pPr>
            <a:r>
              <a:rPr lang="en-US" sz="4400" kern="1100" spc="-30" dirty="0">
                <a:solidFill>
                  <a:schemeClr val="bg1"/>
                </a:solidFill>
                <a:latin typeface="Arial" panose="020B0604020202020204" pitchFamily="34" charset="0"/>
                <a:cs typeface="Arial" panose="020B0604020202020204" pitchFamily="34" charset="0"/>
              </a:rPr>
              <a:t>Exam guidance for students</a:t>
            </a:r>
          </a:p>
        </p:txBody>
      </p:sp>
      <p:pic>
        <p:nvPicPr>
          <p:cNvPr id="2" name="Audio 1">
            <a:hlinkClick r:id="" action="ppaction://media"/>
            <a:extLst>
              <a:ext uri="{FF2B5EF4-FFF2-40B4-BE49-F238E27FC236}">
                <a16:creationId xmlns:a16="http://schemas.microsoft.com/office/drawing/2014/main" id="{AEABC3F8-92B5-4D29-8662-BD096A8EB1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114537626"/>
      </p:ext>
    </p:extLst>
  </p:cSld>
  <p:clrMapOvr>
    <a:masterClrMapping/>
  </p:clrMapOvr>
  <mc:AlternateContent xmlns:mc="http://schemas.openxmlformats.org/markup-compatibility/2006" xmlns:p14="http://schemas.microsoft.com/office/powerpoint/2010/main">
    <mc:Choice Requires="p14">
      <p:transition spd="slow" p14:dur="2000" advTm="13857"/>
    </mc:Choice>
    <mc:Fallback xmlns="">
      <p:transition spd="slow" advTm="13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Elements</a:t>
            </a:r>
          </a:p>
        </p:txBody>
      </p:sp>
      <p:sp>
        <p:nvSpPr>
          <p:cNvPr id="11" name="Text Placeholder 10"/>
          <p:cNvSpPr>
            <a:spLocks noGrp="1"/>
          </p:cNvSpPr>
          <p:nvPr>
            <p:ph type="body" sz="quarter" idx="10"/>
          </p:nvPr>
        </p:nvSpPr>
        <p:spPr>
          <a:xfrm>
            <a:off x="284163" y="1200727"/>
            <a:ext cx="8634206" cy="4119030"/>
          </a:xfrm>
        </p:spPr>
        <p:txBody>
          <a:bodyPr>
            <a:normAutofit/>
          </a:bodyPr>
          <a:lstStyle/>
          <a:p>
            <a:r>
              <a:rPr lang="en-GB" dirty="0"/>
              <a:t> </a:t>
            </a:r>
          </a:p>
          <a:p>
            <a:endParaRPr lang="en-GB" dirty="0"/>
          </a:p>
        </p:txBody>
      </p:sp>
      <p:sp>
        <p:nvSpPr>
          <p:cNvPr id="3" name="TextBox 2">
            <a:extLst>
              <a:ext uri="{FF2B5EF4-FFF2-40B4-BE49-F238E27FC236}">
                <a16:creationId xmlns:a16="http://schemas.microsoft.com/office/drawing/2014/main" id="{8A1D95FA-3473-47C0-8141-AF3B984446EC}"/>
              </a:ext>
            </a:extLst>
          </p:cNvPr>
          <p:cNvSpPr txBox="1"/>
          <p:nvPr/>
        </p:nvSpPr>
        <p:spPr>
          <a:xfrm>
            <a:off x="418744" y="1538243"/>
            <a:ext cx="8499625" cy="3693319"/>
          </a:xfrm>
          <a:prstGeom prst="rect">
            <a:avLst/>
          </a:prstGeom>
          <a:noFill/>
        </p:spPr>
        <p:txBody>
          <a:bodyPr wrap="square" rtlCol="0">
            <a:spAutoFit/>
          </a:bodyPr>
          <a:lstStyle/>
          <a:p>
            <a:r>
              <a:rPr lang="en-GB" dirty="0"/>
              <a:t>Many questions will focus on a specific element of music. Here are some examples:</a:t>
            </a:r>
          </a:p>
          <a:p>
            <a:endParaRPr lang="en-GB" dirty="0"/>
          </a:p>
          <a:p>
            <a:endParaRPr lang="en-US" dirty="0"/>
          </a:p>
          <a:p>
            <a:r>
              <a:rPr lang="en-US" u="sng" dirty="0"/>
              <a:t>Underline </a:t>
            </a:r>
            <a:r>
              <a:rPr lang="en-US" dirty="0"/>
              <a:t>the musical </a:t>
            </a:r>
            <a:r>
              <a:rPr lang="en-US" b="1" dirty="0"/>
              <a:t>texture </a:t>
            </a:r>
            <a:r>
              <a:rPr lang="en-US" dirty="0"/>
              <a:t>used throughout the extract. 			[1]</a:t>
            </a:r>
          </a:p>
          <a:p>
            <a:endParaRPr lang="en-US" dirty="0"/>
          </a:p>
          <a:p>
            <a:r>
              <a:rPr lang="en-GB" b="1" dirty="0"/>
              <a:t>		Monophonic 		Homophonic 		Polyphonic </a:t>
            </a:r>
          </a:p>
          <a:p>
            <a:endParaRPr lang="en-GB" b="1" dirty="0"/>
          </a:p>
          <a:p>
            <a:endParaRPr lang="en-GB" dirty="0"/>
          </a:p>
          <a:p>
            <a:endParaRPr lang="en-GB" dirty="0"/>
          </a:p>
          <a:p>
            <a:endParaRPr lang="en-US" dirty="0"/>
          </a:p>
          <a:p>
            <a:r>
              <a:rPr lang="en-US" dirty="0"/>
              <a:t>Describe how the following musical elements are used in this extract. </a:t>
            </a:r>
          </a:p>
          <a:p>
            <a:r>
              <a:rPr lang="en-US" dirty="0"/>
              <a:t>(i) </a:t>
            </a:r>
            <a:r>
              <a:rPr lang="en-US" b="1" dirty="0"/>
              <a:t>Tonality </a:t>
            </a:r>
            <a:r>
              <a:rPr lang="en-US" b="1" dirty="0">
                <a:highlight>
                  <a:srgbClr val="FFFF00"/>
                </a:highlight>
              </a:rPr>
              <a:t>and </a:t>
            </a:r>
            <a:r>
              <a:rPr lang="en-US" b="1" dirty="0"/>
              <a:t>Harmony 										</a:t>
            </a:r>
            <a:r>
              <a:rPr lang="en-US" dirty="0"/>
              <a:t>[2]</a:t>
            </a:r>
          </a:p>
          <a:p>
            <a:r>
              <a:rPr lang="en-US" dirty="0"/>
              <a:t>(ii) </a:t>
            </a:r>
            <a:r>
              <a:rPr lang="en-US" b="1" dirty="0"/>
              <a:t>Texture </a:t>
            </a:r>
            <a:r>
              <a:rPr lang="en-US" b="1" dirty="0">
                <a:highlight>
                  <a:srgbClr val="FFFF00"/>
                </a:highlight>
              </a:rPr>
              <a:t>and</a:t>
            </a:r>
            <a:r>
              <a:rPr lang="en-US" b="1" dirty="0"/>
              <a:t> Instrumentation </a:t>
            </a:r>
            <a:r>
              <a:rPr lang="en-US" dirty="0"/>
              <a:t>(do not simply list instruments) 		[2]</a:t>
            </a:r>
          </a:p>
        </p:txBody>
      </p:sp>
      <p:pic>
        <p:nvPicPr>
          <p:cNvPr id="2" name="Audio 1">
            <a:hlinkClick r:id="" action="ppaction://media"/>
            <a:extLst>
              <a:ext uri="{FF2B5EF4-FFF2-40B4-BE49-F238E27FC236}">
                <a16:creationId xmlns:a16="http://schemas.microsoft.com/office/drawing/2014/main" id="{F688D329-6F52-4507-A6CC-611A8105E5A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1262689941"/>
      </p:ext>
    </p:extLst>
  </p:cSld>
  <p:clrMapOvr>
    <a:masterClrMapping/>
  </p:clrMapOvr>
  <mc:AlternateContent xmlns:mc="http://schemas.openxmlformats.org/markup-compatibility/2006" xmlns:p14="http://schemas.microsoft.com/office/powerpoint/2010/main">
    <mc:Choice Requires="p14">
      <p:transition spd="slow" p14:dur="2000" advTm="117128"/>
    </mc:Choice>
    <mc:Fallback xmlns="">
      <p:transition spd="slow" advTm="11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Elements</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sp>
        <p:nvSpPr>
          <p:cNvPr id="3" name="TextBox 2">
            <a:extLst>
              <a:ext uri="{FF2B5EF4-FFF2-40B4-BE49-F238E27FC236}">
                <a16:creationId xmlns:a16="http://schemas.microsoft.com/office/drawing/2014/main" id="{A1752D4E-0FB9-4E27-A040-B1A034A2665E}"/>
              </a:ext>
            </a:extLst>
          </p:cNvPr>
          <p:cNvSpPr txBox="1"/>
          <p:nvPr/>
        </p:nvSpPr>
        <p:spPr>
          <a:xfrm>
            <a:off x="222191" y="1572426"/>
            <a:ext cx="8494519" cy="4247317"/>
          </a:xfrm>
          <a:prstGeom prst="rect">
            <a:avLst/>
          </a:prstGeom>
          <a:noFill/>
        </p:spPr>
        <p:txBody>
          <a:bodyPr wrap="square" rtlCol="0">
            <a:spAutoFit/>
          </a:bodyPr>
          <a:lstStyle/>
          <a:p>
            <a:endParaRPr lang="en-US" dirty="0">
              <a:highlight>
                <a:srgbClr val="00FFFF"/>
              </a:highlight>
            </a:endParaRPr>
          </a:p>
          <a:p>
            <a:endParaRPr lang="en-US" dirty="0">
              <a:highlight>
                <a:srgbClr val="00FFFF"/>
              </a:highlight>
            </a:endParaRPr>
          </a:p>
          <a:p>
            <a:r>
              <a:rPr lang="en-US" dirty="0">
                <a:highlight>
                  <a:srgbClr val="00FFFF"/>
                </a:highlight>
              </a:rPr>
              <a:t>Describe how </a:t>
            </a:r>
            <a:r>
              <a:rPr lang="en-US" dirty="0"/>
              <a:t>the following musical elements are </a:t>
            </a:r>
            <a:r>
              <a:rPr lang="en-US" dirty="0">
                <a:highlight>
                  <a:srgbClr val="00FFFF"/>
                </a:highlight>
              </a:rPr>
              <a:t>used</a:t>
            </a:r>
            <a:r>
              <a:rPr lang="en-US" dirty="0"/>
              <a:t> in this extract. </a:t>
            </a:r>
          </a:p>
          <a:p>
            <a:endParaRPr lang="en-US" dirty="0"/>
          </a:p>
          <a:p>
            <a:r>
              <a:rPr lang="en-US" dirty="0"/>
              <a:t>(ii) Texture and </a:t>
            </a:r>
            <a:r>
              <a:rPr lang="en-US" b="1" dirty="0">
                <a:highlight>
                  <a:srgbClr val="FFFF00"/>
                </a:highlight>
              </a:rPr>
              <a:t>Instrumentation</a:t>
            </a:r>
            <a:r>
              <a:rPr lang="en-US" b="1" dirty="0"/>
              <a:t> </a:t>
            </a:r>
            <a:r>
              <a:rPr lang="en-US" dirty="0"/>
              <a:t>(do not simply list instruments) 		[2]</a:t>
            </a:r>
          </a:p>
          <a:p>
            <a:endParaRPr lang="en-US" dirty="0"/>
          </a:p>
          <a:p>
            <a:endParaRPr lang="en-US" dirty="0"/>
          </a:p>
          <a:p>
            <a:r>
              <a:rPr lang="en-GB" dirty="0">
                <a:solidFill>
                  <a:srgbClr val="FF0000"/>
                </a:solidFill>
              </a:rPr>
              <a:t>violins, piano and flute </a:t>
            </a:r>
          </a:p>
          <a:p>
            <a:endParaRPr lang="en-GB" dirty="0"/>
          </a:p>
          <a:p>
            <a:endParaRPr lang="en-GB" dirty="0">
              <a:solidFill>
                <a:schemeClr val="accent3">
                  <a:lumMod val="50000"/>
                </a:schemeClr>
              </a:solidFill>
            </a:endParaRPr>
          </a:p>
          <a:p>
            <a:r>
              <a:rPr lang="en-GB" dirty="0">
                <a:solidFill>
                  <a:schemeClr val="accent3">
                    <a:lumMod val="50000"/>
                  </a:schemeClr>
                </a:solidFill>
              </a:rPr>
              <a:t>Violins play the melody while the flutes play a descant line</a:t>
            </a:r>
          </a:p>
          <a:p>
            <a:endParaRPr lang="en-GB" dirty="0">
              <a:solidFill>
                <a:schemeClr val="accent3">
                  <a:lumMod val="50000"/>
                </a:schemeClr>
              </a:solidFill>
            </a:endParaRPr>
          </a:p>
          <a:p>
            <a:r>
              <a:rPr lang="en-GB" dirty="0">
                <a:solidFill>
                  <a:schemeClr val="accent3">
                    <a:lumMod val="50000"/>
                  </a:schemeClr>
                </a:solidFill>
              </a:rPr>
              <a:t>The strings play a homophonic chordal line while the clarinet plays a melody</a:t>
            </a:r>
          </a:p>
          <a:p>
            <a:endParaRPr lang="en-GB" dirty="0">
              <a:solidFill>
                <a:schemeClr val="accent3">
                  <a:lumMod val="50000"/>
                </a:schemeClr>
              </a:solidFill>
            </a:endParaRPr>
          </a:p>
          <a:p>
            <a:r>
              <a:rPr lang="en-GB" dirty="0">
                <a:solidFill>
                  <a:schemeClr val="accent3">
                    <a:lumMod val="50000"/>
                  </a:schemeClr>
                </a:solidFill>
              </a:rPr>
              <a:t>Bass line in trombones</a:t>
            </a:r>
            <a:endParaRPr lang="en-US" dirty="0">
              <a:solidFill>
                <a:schemeClr val="accent3">
                  <a:lumMod val="50000"/>
                </a:schemeClr>
              </a:solidFill>
            </a:endParaRPr>
          </a:p>
        </p:txBody>
      </p:sp>
      <p:sp>
        <p:nvSpPr>
          <p:cNvPr id="2" name="Multiplication Sign 1">
            <a:extLst>
              <a:ext uri="{FF2B5EF4-FFF2-40B4-BE49-F238E27FC236}">
                <a16:creationId xmlns:a16="http://schemas.microsoft.com/office/drawing/2014/main" id="{0D6B1425-29A9-41CC-8245-A72A18468ABF}"/>
              </a:ext>
            </a:extLst>
          </p:cNvPr>
          <p:cNvSpPr/>
          <p:nvPr/>
        </p:nvSpPr>
        <p:spPr>
          <a:xfrm>
            <a:off x="2491100" y="3294404"/>
            <a:ext cx="636661" cy="679390"/>
          </a:xfrm>
          <a:prstGeom prst="mathMultiply">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Audio 4">
            <a:hlinkClick r:id="" action="ppaction://media"/>
            <a:extLst>
              <a:ext uri="{FF2B5EF4-FFF2-40B4-BE49-F238E27FC236}">
                <a16:creationId xmlns:a16="http://schemas.microsoft.com/office/drawing/2014/main" id="{DFFBA25D-7BBA-46EB-A82E-A808AD546E7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4240297523"/>
      </p:ext>
    </p:extLst>
  </p:cSld>
  <p:clrMapOvr>
    <a:masterClrMapping/>
  </p:clrMapOvr>
  <mc:AlternateContent xmlns:mc="http://schemas.openxmlformats.org/markup-compatibility/2006" xmlns:p14="http://schemas.microsoft.com/office/powerpoint/2010/main">
    <mc:Choice Requires="p14">
      <p:transition spd="slow" p14:dur="2000" advTm="70200"/>
    </mc:Choice>
    <mc:Fallback xmlns="">
      <p:transition spd="slow" advTm="70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Elements</a:t>
            </a:r>
          </a:p>
        </p:txBody>
      </p:sp>
      <p:sp>
        <p:nvSpPr>
          <p:cNvPr id="11" name="Text Placeholder 10"/>
          <p:cNvSpPr>
            <a:spLocks noGrp="1"/>
          </p:cNvSpPr>
          <p:nvPr>
            <p:ph type="body" sz="quarter" idx="10"/>
          </p:nvPr>
        </p:nvSpPr>
        <p:spPr>
          <a:xfrm>
            <a:off x="284163" y="1200727"/>
            <a:ext cx="8634206" cy="5425704"/>
          </a:xfrm>
        </p:spPr>
        <p:txBody>
          <a:bodyPr>
            <a:normAutofit/>
          </a:bodyPr>
          <a:lstStyle/>
          <a:p>
            <a:endParaRPr lang="en-GB" b="0" dirty="0"/>
          </a:p>
          <a:p>
            <a:r>
              <a:rPr lang="en-GB" b="0" dirty="0"/>
              <a:t>How to prepare:</a:t>
            </a:r>
          </a:p>
          <a:p>
            <a:endParaRPr lang="en-GB" b="0" dirty="0"/>
          </a:p>
          <a:p>
            <a:pPr marL="457200" indent="-457200">
              <a:buFont typeface="Arial" panose="020B0604020202020204" pitchFamily="34" charset="0"/>
              <a:buChar char="•"/>
            </a:pPr>
            <a:r>
              <a:rPr lang="en-GB" b="0" dirty="0"/>
              <a:t>Practise regularly </a:t>
            </a:r>
          </a:p>
          <a:p>
            <a:pPr marL="457200" indent="-457200">
              <a:buFont typeface="Arial" panose="020B0604020202020204" pitchFamily="34" charset="0"/>
              <a:buChar char="•"/>
            </a:pPr>
            <a:r>
              <a:rPr lang="en-GB" b="0" dirty="0"/>
              <a:t>Any piece of music</a:t>
            </a:r>
          </a:p>
          <a:p>
            <a:pPr marL="457200" indent="-457200">
              <a:buFont typeface="Arial" panose="020B0604020202020204" pitchFamily="34" charset="0"/>
              <a:buChar char="•"/>
            </a:pPr>
            <a:r>
              <a:rPr lang="en-GB" b="0" dirty="0"/>
              <a:t>Use the terms correctly</a:t>
            </a:r>
          </a:p>
          <a:p>
            <a:pPr marL="457200" indent="-457200">
              <a:buFont typeface="Arial" panose="020B0604020202020204" pitchFamily="34" charset="0"/>
              <a:buChar char="•"/>
            </a:pPr>
            <a:r>
              <a:rPr lang="en-GB" b="0" dirty="0"/>
              <a:t>Locate answers </a:t>
            </a:r>
          </a:p>
          <a:p>
            <a:endParaRPr lang="en-GB" dirty="0"/>
          </a:p>
        </p:txBody>
      </p:sp>
      <p:pic>
        <p:nvPicPr>
          <p:cNvPr id="2" name="Audio 1">
            <a:hlinkClick r:id="" action="ppaction://media"/>
            <a:extLst>
              <a:ext uri="{FF2B5EF4-FFF2-40B4-BE49-F238E27FC236}">
                <a16:creationId xmlns:a16="http://schemas.microsoft.com/office/drawing/2014/main" id="{F534D139-F940-4DC6-9364-343E22CCF4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3770010764"/>
      </p:ext>
    </p:extLst>
  </p:cSld>
  <p:clrMapOvr>
    <a:masterClrMapping/>
  </p:clrMapOvr>
  <mc:AlternateContent xmlns:mc="http://schemas.openxmlformats.org/markup-compatibility/2006" xmlns:p14="http://schemas.microsoft.com/office/powerpoint/2010/main">
    <mc:Choice Requires="p14">
      <p:transition spd="slow" p14:dur="2000" advTm="84351"/>
    </mc:Choice>
    <mc:Fallback xmlns="">
      <p:transition spd="slow" advTm="84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Language</a:t>
            </a:r>
          </a:p>
        </p:txBody>
      </p:sp>
      <p:sp>
        <p:nvSpPr>
          <p:cNvPr id="11" name="Text Placeholder 10"/>
          <p:cNvSpPr>
            <a:spLocks noGrp="1"/>
          </p:cNvSpPr>
          <p:nvPr>
            <p:ph type="body" sz="quarter" idx="10"/>
          </p:nvPr>
        </p:nvSpPr>
        <p:spPr>
          <a:xfrm>
            <a:off x="284163" y="1200727"/>
            <a:ext cx="8634206" cy="5425704"/>
          </a:xfrm>
        </p:spPr>
        <p:txBody>
          <a:bodyPr>
            <a:normAutofit/>
          </a:bodyPr>
          <a:lstStyle/>
          <a:p>
            <a:endParaRPr lang="en-GB" dirty="0"/>
          </a:p>
          <a:p>
            <a:r>
              <a:rPr lang="en-GB" sz="1800" b="0" dirty="0">
                <a:latin typeface="+mn-lt"/>
              </a:rPr>
              <a:t>Short answer questions which require understanding of specific terms. For example:</a:t>
            </a:r>
          </a:p>
          <a:p>
            <a:endParaRPr lang="en-GB" b="0" dirty="0">
              <a:latin typeface="+mn-lt"/>
            </a:endParaRPr>
          </a:p>
          <a:p>
            <a:r>
              <a:rPr lang="en-GB" sz="1800" b="0" dirty="0">
                <a:latin typeface="+mn-lt"/>
              </a:rPr>
              <a:t>What does </a:t>
            </a:r>
            <a:r>
              <a:rPr lang="en-GB" sz="1800" i="1" dirty="0">
                <a:latin typeface="+mn-lt"/>
              </a:rPr>
              <a:t>Allegretto </a:t>
            </a:r>
            <a:r>
              <a:rPr lang="en-GB" sz="1800" b="0" dirty="0">
                <a:latin typeface="+mn-lt"/>
              </a:rPr>
              <a:t>mean?											[1]</a:t>
            </a:r>
            <a:endParaRPr lang="en-GB" sz="1800" dirty="0">
              <a:latin typeface="+mn-lt"/>
            </a:endParaRPr>
          </a:p>
          <a:p>
            <a:endParaRPr lang="en-GB" dirty="0">
              <a:latin typeface="+mn-lt"/>
            </a:endParaRPr>
          </a:p>
          <a:p>
            <a:r>
              <a:rPr lang="en-GB" sz="1800" b="0" dirty="0">
                <a:latin typeface="+mn-lt"/>
              </a:rPr>
              <a:t>Longer answer questions:</a:t>
            </a:r>
          </a:p>
          <a:p>
            <a:endParaRPr lang="en-GB" sz="1800" b="0" dirty="0">
              <a:latin typeface="+mn-lt"/>
            </a:endParaRPr>
          </a:p>
          <a:p>
            <a:r>
              <a:rPr lang="en-US" sz="1800" b="0" dirty="0">
                <a:latin typeface="+mn-lt"/>
              </a:rPr>
              <a:t>Explain how this music is appropriate for a </a:t>
            </a:r>
            <a:r>
              <a:rPr lang="en-US" sz="1800" dirty="0">
                <a:latin typeface="+mn-lt"/>
              </a:rPr>
              <a:t>chase scene </a:t>
            </a:r>
            <a:r>
              <a:rPr lang="en-US" sz="1800" b="0" dirty="0">
                <a:latin typeface="+mn-lt"/>
              </a:rPr>
              <a:t>in a film.			 [10]</a:t>
            </a:r>
          </a:p>
          <a:p>
            <a:r>
              <a:rPr lang="en-US" sz="1800" b="0" dirty="0">
                <a:latin typeface="+mn-lt"/>
              </a:rPr>
              <a:t>In your answer refer to:</a:t>
            </a:r>
          </a:p>
          <a:p>
            <a:pPr marL="285750" indent="-285750">
              <a:buFont typeface="Arial" panose="020B0604020202020204" pitchFamily="34" charset="0"/>
              <a:buChar char="•"/>
            </a:pPr>
            <a:r>
              <a:rPr lang="en-GB" sz="1800" b="0" dirty="0">
                <a:latin typeface="+mn-lt"/>
              </a:rPr>
              <a:t>musical elements</a:t>
            </a:r>
          </a:p>
          <a:p>
            <a:pPr marL="285750" indent="-285750">
              <a:buFont typeface="Arial" panose="020B0604020202020204" pitchFamily="34" charset="0"/>
              <a:buChar char="•"/>
            </a:pPr>
            <a:r>
              <a:rPr lang="en-US" sz="1800" b="0" dirty="0">
                <a:latin typeface="+mn-lt"/>
              </a:rPr>
              <a:t>the purpose and intention of the music.</a:t>
            </a:r>
            <a:endParaRPr lang="en-GB" sz="1800" b="0" dirty="0">
              <a:latin typeface="+mn-lt"/>
            </a:endParaRPr>
          </a:p>
          <a:p>
            <a:endParaRPr lang="en-GB" sz="1800" b="0" dirty="0">
              <a:latin typeface="+mn-lt"/>
            </a:endParaRPr>
          </a:p>
          <a:p>
            <a:endParaRPr lang="en-GB" dirty="0"/>
          </a:p>
        </p:txBody>
      </p:sp>
      <p:pic>
        <p:nvPicPr>
          <p:cNvPr id="5" name="Audio 4">
            <a:hlinkClick r:id="" action="ppaction://media"/>
            <a:extLst>
              <a:ext uri="{FF2B5EF4-FFF2-40B4-BE49-F238E27FC236}">
                <a16:creationId xmlns:a16="http://schemas.microsoft.com/office/drawing/2014/main" id="{D06735CE-21EF-49C5-9EB5-68795F620DF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602062324"/>
      </p:ext>
    </p:extLst>
  </p:cSld>
  <p:clrMapOvr>
    <a:masterClrMapping/>
  </p:clrMapOvr>
  <mc:AlternateContent xmlns:mc="http://schemas.openxmlformats.org/markup-compatibility/2006" xmlns:p14="http://schemas.microsoft.com/office/powerpoint/2010/main">
    <mc:Choice Requires="p14">
      <p:transition spd="slow" p14:dur="2000" advTm="66501"/>
    </mc:Choice>
    <mc:Fallback xmlns="">
      <p:transition spd="slow" advTm="66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Language</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pic>
        <p:nvPicPr>
          <p:cNvPr id="4" name="Picture 3">
            <a:extLst>
              <a:ext uri="{FF2B5EF4-FFF2-40B4-BE49-F238E27FC236}">
                <a16:creationId xmlns:a16="http://schemas.microsoft.com/office/drawing/2014/main" id="{1F273F24-2168-46D0-9B08-4BD0944F1A13}"/>
              </a:ext>
            </a:extLst>
          </p:cNvPr>
          <p:cNvPicPr>
            <a:picLocks noChangeAspect="1"/>
          </p:cNvPicPr>
          <p:nvPr/>
        </p:nvPicPr>
        <p:blipFill>
          <a:blip r:embed="rId5"/>
          <a:stretch>
            <a:fillRect/>
          </a:stretch>
        </p:blipFill>
        <p:spPr>
          <a:xfrm>
            <a:off x="934720" y="1264229"/>
            <a:ext cx="7457440" cy="5109137"/>
          </a:xfrm>
          <a:prstGeom prst="rect">
            <a:avLst/>
          </a:prstGeom>
        </p:spPr>
      </p:pic>
      <p:pic>
        <p:nvPicPr>
          <p:cNvPr id="3" name="Audio 2">
            <a:hlinkClick r:id="" action="ppaction://media"/>
            <a:extLst>
              <a:ext uri="{FF2B5EF4-FFF2-40B4-BE49-F238E27FC236}">
                <a16:creationId xmlns:a16="http://schemas.microsoft.com/office/drawing/2014/main" id="{72FFF1CC-EEA2-48D5-A071-20E91E94E1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85797765"/>
      </p:ext>
    </p:extLst>
  </p:cSld>
  <p:clrMapOvr>
    <a:masterClrMapping/>
  </p:clrMapOvr>
  <mc:AlternateContent xmlns:mc="http://schemas.openxmlformats.org/markup-compatibility/2006" xmlns:p14="http://schemas.microsoft.com/office/powerpoint/2010/main">
    <mc:Choice Requires="p14">
      <p:transition spd="slow" p14:dur="2000" advTm="65866"/>
    </mc:Choice>
    <mc:Fallback xmlns="">
      <p:transition spd="slow" advTm="65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Language</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sp>
        <p:nvSpPr>
          <p:cNvPr id="2" name="Rectangle 1">
            <a:extLst>
              <a:ext uri="{FF2B5EF4-FFF2-40B4-BE49-F238E27FC236}">
                <a16:creationId xmlns:a16="http://schemas.microsoft.com/office/drawing/2014/main" id="{4EC33426-635D-4F05-92F2-3A0B2736ADA1}"/>
              </a:ext>
            </a:extLst>
          </p:cNvPr>
          <p:cNvSpPr/>
          <p:nvPr/>
        </p:nvSpPr>
        <p:spPr>
          <a:xfrm>
            <a:off x="377072" y="1395168"/>
            <a:ext cx="8342722" cy="5632311"/>
          </a:xfrm>
          <a:prstGeom prst="rect">
            <a:avLst/>
          </a:prstGeom>
        </p:spPr>
        <p:txBody>
          <a:bodyPr wrap="square">
            <a:spAutoFit/>
          </a:bodyPr>
          <a:lstStyle/>
          <a:p>
            <a:r>
              <a:rPr lang="en-GB" dirty="0"/>
              <a:t>Reading and writing notation:</a:t>
            </a:r>
          </a:p>
          <a:p>
            <a:pPr marL="285750" indent="-285750">
              <a:buFont typeface="Arial" panose="020B0604020202020204" pitchFamily="34" charset="0"/>
              <a:buChar char="•"/>
            </a:pPr>
            <a:r>
              <a:rPr lang="en-GB" dirty="0"/>
              <a:t>Up to 4 sharps / flats in the key signature</a:t>
            </a:r>
          </a:p>
          <a:p>
            <a:pPr marL="285750" indent="-285750">
              <a:buFont typeface="Arial" panose="020B0604020202020204" pitchFamily="34" charset="0"/>
              <a:buChar char="•"/>
            </a:pPr>
            <a:r>
              <a:rPr lang="en-GB" dirty="0"/>
              <a:t>Major and minor keys</a:t>
            </a:r>
          </a:p>
          <a:p>
            <a:pPr marL="285750" indent="-285750">
              <a:buFont typeface="Arial" panose="020B0604020202020204" pitchFamily="34" charset="0"/>
              <a:buChar char="•"/>
            </a:pPr>
            <a:r>
              <a:rPr lang="en-GB" dirty="0"/>
              <a:t>Simple and compound time</a:t>
            </a:r>
          </a:p>
          <a:p>
            <a:pPr marL="285750" indent="-285750">
              <a:buFont typeface="Arial" panose="020B0604020202020204" pitchFamily="34" charset="0"/>
              <a:buChar char="•"/>
            </a:pPr>
            <a:r>
              <a:rPr lang="en-GB" dirty="0"/>
              <a:t>Chord symbols </a:t>
            </a:r>
            <a:r>
              <a:rPr lang="en-GB" dirty="0" err="1"/>
              <a:t>eg</a:t>
            </a:r>
            <a:r>
              <a:rPr lang="en-GB" dirty="0"/>
              <a:t> G7, V</a:t>
            </a:r>
          </a:p>
          <a:p>
            <a:pPr marL="285750" indent="-285750">
              <a:buFont typeface="Arial" panose="020B0604020202020204" pitchFamily="34" charset="0"/>
              <a:buChar char="•"/>
            </a:pPr>
            <a:endParaRPr lang="en-GB" dirty="0"/>
          </a:p>
          <a:p>
            <a:r>
              <a:rPr lang="en-GB" dirty="0"/>
              <a:t>Questions could include</a:t>
            </a:r>
          </a:p>
          <a:p>
            <a:pPr marL="285750" indent="-285750">
              <a:buFont typeface="Arial" panose="020B0604020202020204" pitchFamily="34" charset="0"/>
              <a:buChar char="•"/>
            </a:pPr>
            <a:r>
              <a:rPr lang="en-GB" dirty="0"/>
              <a:t>Multiple choice identification of correct pitch/rhythm</a:t>
            </a:r>
          </a:p>
          <a:p>
            <a:pPr marL="285750" indent="-285750">
              <a:buFont typeface="Arial" panose="020B0604020202020204" pitchFamily="34" charset="0"/>
              <a:buChar char="•"/>
            </a:pPr>
            <a:r>
              <a:rPr lang="en-GB" dirty="0"/>
              <a:t>Understanding score symbols</a:t>
            </a:r>
          </a:p>
          <a:p>
            <a:pPr marL="285750" indent="-285750">
              <a:buFont typeface="Arial" panose="020B0604020202020204" pitchFamily="34" charset="0"/>
              <a:buChar char="•"/>
            </a:pPr>
            <a:endParaRPr lang="en-GB" dirty="0"/>
          </a:p>
          <a:p>
            <a:r>
              <a:rPr lang="en-GB" dirty="0"/>
              <a:t>The dictation question</a:t>
            </a:r>
          </a:p>
          <a:p>
            <a:pPr marL="285750" indent="-285750">
              <a:buFont typeface="Arial" panose="020B0604020202020204" pitchFamily="34" charset="0"/>
              <a:buChar char="•"/>
            </a:pPr>
            <a:r>
              <a:rPr lang="en-GB" dirty="0"/>
              <a:t>Pitch OR rhythm – never both</a:t>
            </a:r>
          </a:p>
          <a:p>
            <a:pPr marL="285750" indent="-285750">
              <a:buFont typeface="Arial" panose="020B0604020202020204" pitchFamily="34" charset="0"/>
              <a:buChar char="•"/>
            </a:pPr>
            <a:r>
              <a:rPr lang="en-GB" dirty="0"/>
              <a:t>Treble or bass clef</a:t>
            </a:r>
          </a:p>
          <a:p>
            <a:pPr marL="285750" indent="-285750">
              <a:buFont typeface="Arial" panose="020B0604020202020204" pitchFamily="34" charset="0"/>
              <a:buChar char="•"/>
            </a:pPr>
            <a:r>
              <a:rPr lang="en-GB" dirty="0"/>
              <a:t>Simple time</a:t>
            </a:r>
          </a:p>
          <a:p>
            <a:pPr marL="285750" indent="-285750">
              <a:buFont typeface="Arial" panose="020B0604020202020204" pitchFamily="34" charset="0"/>
              <a:buChar char="•"/>
            </a:pPr>
            <a:r>
              <a:rPr lang="en-GB" dirty="0"/>
              <a:t>Each note marked separately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3" name="Audio 2">
            <a:hlinkClick r:id="" action="ppaction://media"/>
            <a:extLst>
              <a:ext uri="{FF2B5EF4-FFF2-40B4-BE49-F238E27FC236}">
                <a16:creationId xmlns:a16="http://schemas.microsoft.com/office/drawing/2014/main" id="{827133D2-6189-48EB-9A5F-88060D5A6E7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840794049"/>
      </p:ext>
    </p:extLst>
  </p:cSld>
  <p:clrMapOvr>
    <a:masterClrMapping/>
  </p:clrMapOvr>
  <mc:AlternateContent xmlns:mc="http://schemas.openxmlformats.org/markup-compatibility/2006" xmlns:p14="http://schemas.microsoft.com/office/powerpoint/2010/main">
    <mc:Choice Requires="p14">
      <p:transition spd="slow" p14:dur="2000" advTm="124865"/>
    </mc:Choice>
    <mc:Fallback xmlns="">
      <p:transition spd="slow" advTm="124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Context</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sp>
        <p:nvSpPr>
          <p:cNvPr id="2" name="TextBox 1">
            <a:extLst>
              <a:ext uri="{FF2B5EF4-FFF2-40B4-BE49-F238E27FC236}">
                <a16:creationId xmlns:a16="http://schemas.microsoft.com/office/drawing/2014/main" id="{A2643A05-8D29-4AAD-BB3D-4004BA4448D2}"/>
              </a:ext>
            </a:extLst>
          </p:cNvPr>
          <p:cNvSpPr txBox="1"/>
          <p:nvPr/>
        </p:nvSpPr>
        <p:spPr>
          <a:xfrm>
            <a:off x="546755" y="1762812"/>
            <a:ext cx="8088198" cy="2862322"/>
          </a:xfrm>
          <a:prstGeom prst="rect">
            <a:avLst/>
          </a:prstGeom>
          <a:noFill/>
        </p:spPr>
        <p:txBody>
          <a:bodyPr wrap="square" rtlCol="0">
            <a:spAutoFit/>
          </a:bodyPr>
          <a:lstStyle/>
          <a:p>
            <a:r>
              <a:rPr lang="en-GB" dirty="0"/>
              <a:t>When?  Where?  Who?  Why?  How?</a:t>
            </a:r>
          </a:p>
          <a:p>
            <a:endParaRPr lang="en-GB" dirty="0"/>
          </a:p>
          <a:p>
            <a:r>
              <a:rPr lang="en-GB" dirty="0"/>
              <a:t>For example,</a:t>
            </a:r>
          </a:p>
          <a:p>
            <a:endParaRPr lang="en-GB" dirty="0"/>
          </a:p>
          <a:p>
            <a:endParaRPr lang="en-GB" dirty="0"/>
          </a:p>
          <a:p>
            <a:endParaRPr lang="en-GB" dirty="0"/>
          </a:p>
          <a:p>
            <a:endParaRPr lang="en-GB" dirty="0"/>
          </a:p>
          <a:p>
            <a:endParaRPr lang="en-GB" dirty="0"/>
          </a:p>
          <a:p>
            <a:endParaRPr lang="en-GB" dirty="0"/>
          </a:p>
          <a:p>
            <a:endParaRPr lang="en-GB" dirty="0"/>
          </a:p>
        </p:txBody>
      </p:sp>
      <p:pic>
        <p:nvPicPr>
          <p:cNvPr id="3" name="Picture 2">
            <a:extLst>
              <a:ext uri="{FF2B5EF4-FFF2-40B4-BE49-F238E27FC236}">
                <a16:creationId xmlns:a16="http://schemas.microsoft.com/office/drawing/2014/main" id="{D1D88D8D-5F4B-4A30-8801-6CD1434127AD}"/>
              </a:ext>
            </a:extLst>
          </p:cNvPr>
          <p:cNvPicPr>
            <a:picLocks noChangeAspect="1"/>
          </p:cNvPicPr>
          <p:nvPr/>
        </p:nvPicPr>
        <p:blipFill>
          <a:blip r:embed="rId5"/>
          <a:stretch>
            <a:fillRect/>
          </a:stretch>
        </p:blipFill>
        <p:spPr>
          <a:xfrm>
            <a:off x="782607" y="2778474"/>
            <a:ext cx="7637317" cy="501993"/>
          </a:xfrm>
          <a:prstGeom prst="rect">
            <a:avLst/>
          </a:prstGeom>
        </p:spPr>
      </p:pic>
      <p:pic>
        <p:nvPicPr>
          <p:cNvPr id="5" name="Audio 4">
            <a:hlinkClick r:id="" action="ppaction://media"/>
            <a:extLst>
              <a:ext uri="{FF2B5EF4-FFF2-40B4-BE49-F238E27FC236}">
                <a16:creationId xmlns:a16="http://schemas.microsoft.com/office/drawing/2014/main" id="{6F2818E9-8E68-446C-B0A7-B22D47777D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796210269"/>
      </p:ext>
    </p:extLst>
  </p:cSld>
  <p:clrMapOvr>
    <a:masterClrMapping/>
  </p:clrMapOvr>
  <mc:AlternateContent xmlns:mc="http://schemas.openxmlformats.org/markup-compatibility/2006" xmlns:p14="http://schemas.microsoft.com/office/powerpoint/2010/main">
    <mc:Choice Requires="p14">
      <p:transition spd="slow" p14:dur="2000" advTm="31693"/>
    </mc:Choice>
    <mc:Fallback xmlns="">
      <p:transition spd="slow" advTm="31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Context</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sp>
        <p:nvSpPr>
          <p:cNvPr id="2" name="Rectangle 1">
            <a:extLst>
              <a:ext uri="{FF2B5EF4-FFF2-40B4-BE49-F238E27FC236}">
                <a16:creationId xmlns:a16="http://schemas.microsoft.com/office/drawing/2014/main" id="{14BB5928-AA08-44F4-AF5C-DB153B9E9550}"/>
              </a:ext>
            </a:extLst>
          </p:cNvPr>
          <p:cNvSpPr/>
          <p:nvPr/>
        </p:nvSpPr>
        <p:spPr>
          <a:xfrm>
            <a:off x="715286" y="1659118"/>
            <a:ext cx="8634205" cy="4801314"/>
          </a:xfrm>
          <a:prstGeom prst="rect">
            <a:avLst/>
          </a:prstGeom>
        </p:spPr>
        <p:txBody>
          <a:bodyPr wrap="square">
            <a:spAutoFit/>
          </a:bodyPr>
          <a:lstStyle/>
          <a:p>
            <a:r>
              <a:rPr lang="en-GB" dirty="0"/>
              <a:t>Longer answer:</a:t>
            </a:r>
          </a:p>
          <a:p>
            <a:endParaRPr lang="en-GB" dirty="0"/>
          </a:p>
          <a:p>
            <a:r>
              <a:rPr lang="en-US" dirty="0"/>
              <a:t>Explain how this music is appropriate for a </a:t>
            </a:r>
            <a:r>
              <a:rPr lang="en-US" dirty="0">
                <a:solidFill>
                  <a:srgbClr val="FF0000"/>
                </a:solidFill>
              </a:rPr>
              <a:t>chase scene in a film</a:t>
            </a:r>
            <a:r>
              <a:rPr lang="en-US" dirty="0"/>
              <a:t>.			 [10]</a:t>
            </a:r>
          </a:p>
          <a:p>
            <a:r>
              <a:rPr lang="en-US" dirty="0"/>
              <a:t>In your answer refer to:</a:t>
            </a:r>
          </a:p>
          <a:p>
            <a:pPr marL="285750" indent="-285750">
              <a:buFont typeface="Arial" panose="020B0604020202020204" pitchFamily="34" charset="0"/>
              <a:buChar char="•"/>
            </a:pPr>
            <a:r>
              <a:rPr lang="en-GB" dirty="0"/>
              <a:t>musical elements</a:t>
            </a:r>
          </a:p>
          <a:p>
            <a:pPr marL="285750" indent="-285750">
              <a:buFont typeface="Arial" panose="020B0604020202020204" pitchFamily="34" charset="0"/>
              <a:buChar char="•"/>
            </a:pPr>
            <a:r>
              <a:rPr lang="en-US" dirty="0"/>
              <a:t>the purpose and intention of the music.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Practice:</a:t>
            </a:r>
          </a:p>
          <a:p>
            <a:endParaRPr lang="en-US" dirty="0"/>
          </a:p>
          <a:p>
            <a:pPr marL="285750" indent="-285750">
              <a:buFont typeface="Arial" panose="020B0604020202020204" pitchFamily="34" charset="0"/>
              <a:buChar char="•"/>
            </a:pPr>
            <a:r>
              <a:rPr lang="en-US" dirty="0"/>
              <a:t>Film music</a:t>
            </a:r>
          </a:p>
          <a:p>
            <a:pPr marL="285750" indent="-285750">
              <a:buFont typeface="Arial" panose="020B0604020202020204" pitchFamily="34" charset="0"/>
              <a:buChar char="•"/>
            </a:pPr>
            <a:r>
              <a:rPr lang="en-US" dirty="0"/>
              <a:t>Programme music</a:t>
            </a:r>
          </a:p>
          <a:p>
            <a:pPr marL="285750" indent="-285750">
              <a:buFont typeface="Arial" panose="020B0604020202020204" pitchFamily="34" charset="0"/>
              <a:buChar char="•"/>
            </a:pPr>
            <a:r>
              <a:rPr lang="en-US" dirty="0"/>
              <a:t>Ballet</a:t>
            </a:r>
          </a:p>
          <a:p>
            <a:pPr marL="285750" indent="-285750">
              <a:buFont typeface="Arial" panose="020B0604020202020204" pitchFamily="34" charset="0"/>
              <a:buChar char="•"/>
            </a:pPr>
            <a:r>
              <a:rPr lang="en-US" dirty="0"/>
              <a:t>Opera</a:t>
            </a:r>
          </a:p>
          <a:p>
            <a:pPr marL="285750" indent="-285750">
              <a:buFont typeface="Arial" panose="020B0604020202020204" pitchFamily="34" charset="0"/>
              <a:buChar char="•"/>
            </a:pPr>
            <a:r>
              <a:rPr lang="en-US" dirty="0"/>
              <a:t>Musical theatre</a:t>
            </a:r>
          </a:p>
          <a:p>
            <a:pPr marL="285750" indent="-285750">
              <a:buFont typeface="Arial" panose="020B0604020202020204" pitchFamily="34" charset="0"/>
              <a:buChar char="•"/>
            </a:pPr>
            <a:r>
              <a:rPr lang="en-US" dirty="0"/>
              <a:t>Songs with lyrics</a:t>
            </a:r>
            <a:endParaRPr lang="en-GB" dirty="0"/>
          </a:p>
        </p:txBody>
      </p:sp>
      <p:pic>
        <p:nvPicPr>
          <p:cNvPr id="4" name="Audio 3">
            <a:hlinkClick r:id="" action="ppaction://media"/>
            <a:extLst>
              <a:ext uri="{FF2B5EF4-FFF2-40B4-BE49-F238E27FC236}">
                <a16:creationId xmlns:a16="http://schemas.microsoft.com/office/drawing/2014/main" id="{24F9091B-C878-4FC0-8A99-F0E056DF0E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877593122"/>
      </p:ext>
    </p:extLst>
  </p:cSld>
  <p:clrMapOvr>
    <a:masterClrMapping/>
  </p:clrMapOvr>
  <mc:AlternateContent xmlns:mc="http://schemas.openxmlformats.org/markup-compatibility/2006" xmlns:p14="http://schemas.microsoft.com/office/powerpoint/2010/main">
    <mc:Choice Requires="p14">
      <p:transition spd="slow" p14:dur="2000" advTm="50880"/>
    </mc:Choice>
    <mc:Fallback xmlns="">
      <p:transition spd="slow" advTm="50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13" end="1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14" end="1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15" end="1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The Set works</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sp>
        <p:nvSpPr>
          <p:cNvPr id="2" name="TextBox 1">
            <a:extLst>
              <a:ext uri="{FF2B5EF4-FFF2-40B4-BE49-F238E27FC236}">
                <a16:creationId xmlns:a16="http://schemas.microsoft.com/office/drawing/2014/main" id="{4DC98514-2D19-4E35-A0D8-E95E2F20EE47}"/>
              </a:ext>
            </a:extLst>
          </p:cNvPr>
          <p:cNvSpPr txBox="1"/>
          <p:nvPr/>
        </p:nvSpPr>
        <p:spPr>
          <a:xfrm>
            <a:off x="615297" y="1234909"/>
            <a:ext cx="7494662"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Elements of music – for example: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the form/ structure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the key (tonality)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how melody is used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how harmony is used –  important chord sequences and cadences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any interesting features of rhythm</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texture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how dynamics are used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Language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The score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Appendix C</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any other relevant terms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Context – when, where, why, who etc…</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Audio 4">
            <a:hlinkClick r:id="" action="ppaction://media"/>
            <a:extLst>
              <a:ext uri="{FF2B5EF4-FFF2-40B4-BE49-F238E27FC236}">
                <a16:creationId xmlns:a16="http://schemas.microsoft.com/office/drawing/2014/main" id="{FC4614C5-A71A-4A93-8B6D-93A7B96F340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005845591"/>
      </p:ext>
    </p:extLst>
  </p:cSld>
  <p:clrMapOvr>
    <a:masterClrMapping/>
  </p:clrMapOvr>
  <mc:AlternateContent xmlns:mc="http://schemas.openxmlformats.org/markup-compatibility/2006" xmlns:p14="http://schemas.microsoft.com/office/powerpoint/2010/main">
    <mc:Choice Requires="p14">
      <p:transition spd="slow" p14:dur="2000" advTm="108177"/>
    </mc:Choice>
    <mc:Fallback xmlns="">
      <p:transition spd="slow" advTm="108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Exam Rubric</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sp>
        <p:nvSpPr>
          <p:cNvPr id="2" name="TextBox 1">
            <a:extLst>
              <a:ext uri="{FF2B5EF4-FFF2-40B4-BE49-F238E27FC236}">
                <a16:creationId xmlns:a16="http://schemas.microsoft.com/office/drawing/2014/main" id="{4DC98514-2D19-4E35-A0D8-E95E2F20EE47}"/>
              </a:ext>
            </a:extLst>
          </p:cNvPr>
          <p:cNvSpPr txBox="1"/>
          <p:nvPr/>
        </p:nvSpPr>
        <p:spPr>
          <a:xfrm>
            <a:off x="615297" y="1234909"/>
            <a:ext cx="749466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95C3C11C-810D-45DB-AE39-07AB84ABEFF7}"/>
              </a:ext>
            </a:extLst>
          </p:cNvPr>
          <p:cNvSpPr txBox="1"/>
          <p:nvPr/>
        </p:nvSpPr>
        <p:spPr>
          <a:xfrm>
            <a:off x="546755" y="1881240"/>
            <a:ext cx="7880808" cy="3693319"/>
          </a:xfrm>
          <a:prstGeom prst="rect">
            <a:avLst/>
          </a:prstGeom>
          <a:noFill/>
        </p:spPr>
        <p:txBody>
          <a:bodyPr wrap="square" rtlCol="0">
            <a:spAutoFit/>
          </a:bodyPr>
          <a:lstStyle/>
          <a:p>
            <a:r>
              <a:rPr lang="en-GB" dirty="0"/>
              <a:t>General</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Answer the question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Answer every question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Multiple choice – one answer unless stated in question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Use correct terminology</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No QWC marks</a:t>
            </a:r>
          </a:p>
          <a:p>
            <a:endParaRPr lang="en-GB" dirty="0"/>
          </a:p>
          <a:p>
            <a:endParaRPr lang="en-GB" dirty="0"/>
          </a:p>
        </p:txBody>
      </p:sp>
      <p:pic>
        <p:nvPicPr>
          <p:cNvPr id="7" name="Audio 6">
            <a:hlinkClick r:id="" action="ppaction://media"/>
            <a:extLst>
              <a:ext uri="{FF2B5EF4-FFF2-40B4-BE49-F238E27FC236}">
                <a16:creationId xmlns:a16="http://schemas.microsoft.com/office/drawing/2014/main" id="{44E8F2AF-F0F9-4690-BD62-E88F404985F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3712962393"/>
      </p:ext>
    </p:extLst>
  </p:cSld>
  <p:clrMapOvr>
    <a:masterClrMapping/>
  </p:clrMapOvr>
  <mc:AlternateContent xmlns:mc="http://schemas.openxmlformats.org/markup-compatibility/2006" xmlns:p14="http://schemas.microsoft.com/office/powerpoint/2010/main">
    <mc:Choice Requires="p14">
      <p:transition spd="slow" p14:dur="2000" advTm="97182"/>
    </mc:Choice>
    <mc:Fallback xmlns="">
      <p:transition spd="slow" advTm="97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26C754C-50B9-4D3F-8F0E-D635F6BD491B}"/>
              </a:ext>
            </a:extLst>
          </p:cNvPr>
          <p:cNvSpPr>
            <a:spLocks noGrp="1"/>
          </p:cNvSpPr>
          <p:nvPr>
            <p:ph type="title"/>
          </p:nvPr>
        </p:nvSpPr>
        <p:spPr>
          <a:xfrm>
            <a:off x="959139" y="0"/>
            <a:ext cx="7577137" cy="908050"/>
          </a:xfrm>
        </p:spPr>
        <p:txBody>
          <a:bodyPr>
            <a:normAutofit/>
          </a:bodyPr>
          <a:lstStyle/>
          <a:p>
            <a:r>
              <a:rPr lang="en-GB" sz="4400" dirty="0">
                <a:latin typeface="+mj-lt"/>
              </a:rPr>
              <a:t>Accessing this guidance</a:t>
            </a:r>
          </a:p>
        </p:txBody>
      </p:sp>
      <p:sp>
        <p:nvSpPr>
          <p:cNvPr id="6" name="Content Placeholder 2">
            <a:extLst>
              <a:ext uri="{FF2B5EF4-FFF2-40B4-BE49-F238E27FC236}">
                <a16:creationId xmlns:a16="http://schemas.microsoft.com/office/drawing/2014/main" id="{552D0121-9AAD-4268-9F30-8D8D2C3E09C6}"/>
              </a:ext>
            </a:extLst>
          </p:cNvPr>
          <p:cNvSpPr txBox="1">
            <a:spLocks/>
          </p:cNvSpPr>
          <p:nvPr/>
        </p:nvSpPr>
        <p:spPr>
          <a:xfrm>
            <a:off x="457200" y="1245093"/>
            <a:ext cx="8229600" cy="4525963"/>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0" lvl="0" algn="l" defTabSz="457200" rtl="0" eaLnBrk="1" fontAlgn="auto" latinLnBrk="0" hangingPunct="1">
              <a:lnSpc>
                <a:spcPct val="100000"/>
              </a:lnSpc>
              <a:spcBef>
                <a:spcPct val="20000"/>
              </a:spcBef>
              <a:spcAft>
                <a:spcPts val="0"/>
              </a:spcAft>
              <a:buClrTx/>
              <a:buSzTx/>
              <a:tabLst/>
              <a:defRPr/>
            </a:pPr>
            <a:r>
              <a:rPr kumimoji="0" lang="en-GB" sz="4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This </a:t>
            </a:r>
            <a:r>
              <a:rPr lang="en-GB" sz="4000" dirty="0">
                <a:solidFill>
                  <a:prstClr val="black"/>
                </a:solidFill>
                <a:latin typeface="Calibri"/>
              </a:rPr>
              <a:t>presentation</a:t>
            </a:r>
            <a:r>
              <a:rPr kumimoji="0" lang="en-GB" sz="40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has accompanying audio. If you cannot hear anything, please check your speakers or headphones are connected and working properly.</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GB" sz="1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60E46E9D-699C-463A-9831-119CC4660C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630652965"/>
      </p:ext>
    </p:extLst>
  </p:cSld>
  <p:clrMapOvr>
    <a:masterClrMapping/>
  </p:clrMapOvr>
  <mc:AlternateContent xmlns:mc="http://schemas.openxmlformats.org/markup-compatibility/2006" xmlns:p14="http://schemas.microsoft.com/office/powerpoint/2010/main">
    <mc:Choice Requires="p14">
      <p:transition spd="slow" p14:dur="2000" advTm="12581"/>
    </mc:Choice>
    <mc:Fallback xmlns="">
      <p:transition spd="slow" advTm="12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Exam Rubric</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sp>
        <p:nvSpPr>
          <p:cNvPr id="2" name="TextBox 1">
            <a:extLst>
              <a:ext uri="{FF2B5EF4-FFF2-40B4-BE49-F238E27FC236}">
                <a16:creationId xmlns:a16="http://schemas.microsoft.com/office/drawing/2014/main" id="{4DC98514-2D19-4E35-A0D8-E95E2F20EE47}"/>
              </a:ext>
            </a:extLst>
          </p:cNvPr>
          <p:cNvSpPr txBox="1"/>
          <p:nvPr/>
        </p:nvSpPr>
        <p:spPr>
          <a:xfrm>
            <a:off x="615297" y="1234909"/>
            <a:ext cx="7494662"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Comparison questions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a:rPr>
              <a:t>Describe 4 differences between the two extracts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1">
            <a:extLst>
              <a:ext uri="{FF2B5EF4-FFF2-40B4-BE49-F238E27FC236}">
                <a16:creationId xmlns:a16="http://schemas.microsoft.com/office/drawing/2014/main" id="{64D4A29E-5AB6-48F4-897B-DD5616D9FFDA}"/>
              </a:ext>
            </a:extLst>
          </p:cNvPr>
          <p:cNvSpPr>
            <a:spLocks noChangeArrowheads="1"/>
          </p:cNvSpPr>
          <p:nvPr/>
        </p:nvSpPr>
        <p:spPr bwMode="auto">
          <a:xfrm>
            <a:off x="1987550" y="2662809"/>
            <a:ext cx="9894055" cy="5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[4] AO4</a:t>
            </a:r>
            <a:endParaRPr kumimoji="0" lang="en-GB" altLang="en-US" sz="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7" name="Table 7">
            <a:extLst>
              <a:ext uri="{FF2B5EF4-FFF2-40B4-BE49-F238E27FC236}">
                <a16:creationId xmlns:a16="http://schemas.microsoft.com/office/drawing/2014/main" id="{5EBB0508-164E-46A6-974D-66E624FCB447}"/>
              </a:ext>
            </a:extLst>
          </p:cNvPr>
          <p:cNvGraphicFramePr>
            <a:graphicFrameLocks noGrp="1"/>
          </p:cNvGraphicFramePr>
          <p:nvPr/>
        </p:nvGraphicFramePr>
        <p:xfrm>
          <a:off x="1314628" y="2447999"/>
          <a:ext cx="6094840" cy="293116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3477282746"/>
                    </a:ext>
                  </a:extLst>
                </a:gridCol>
                <a:gridCol w="3046840">
                  <a:extLst>
                    <a:ext uri="{9D8B030D-6E8A-4147-A177-3AD203B41FA5}">
                      <a16:colId xmlns:a16="http://schemas.microsoft.com/office/drawing/2014/main" val="569181956"/>
                    </a:ext>
                  </a:extLst>
                </a:gridCol>
              </a:tblGrid>
              <a:tr h="370840">
                <a:tc>
                  <a:txBody>
                    <a:bodyPr/>
                    <a:lstStyle/>
                    <a:p>
                      <a:r>
                        <a:rPr lang="en-GB" dirty="0"/>
                        <a:t>Extract 1</a:t>
                      </a:r>
                    </a:p>
                  </a:txBody>
                  <a:tcPr/>
                </a:tc>
                <a:tc>
                  <a:txBody>
                    <a:bodyPr/>
                    <a:lstStyle/>
                    <a:p>
                      <a:r>
                        <a:rPr lang="en-GB" dirty="0"/>
                        <a:t>Extract 2</a:t>
                      </a:r>
                    </a:p>
                  </a:txBody>
                  <a:tcPr/>
                </a:tc>
                <a:extLst>
                  <a:ext uri="{0D108BD9-81ED-4DB2-BD59-A6C34878D82A}">
                    <a16:rowId xmlns:a16="http://schemas.microsoft.com/office/drawing/2014/main" val="2909492560"/>
                  </a:ext>
                </a:extLst>
              </a:tr>
              <a:tr h="370840">
                <a:tc>
                  <a:txBody>
                    <a:bodyPr/>
                    <a:lstStyle/>
                    <a:p>
                      <a:endParaRPr lang="en-GB" dirty="0"/>
                    </a:p>
                    <a:p>
                      <a:r>
                        <a:rPr lang="en-GB" dirty="0">
                          <a:highlight>
                            <a:srgbClr val="FFFF00"/>
                          </a:highlight>
                        </a:rPr>
                        <a:t>1……………………………………………</a:t>
                      </a:r>
                    </a:p>
                  </a:txBody>
                  <a:tcPr/>
                </a:tc>
                <a:tc>
                  <a:txBody>
                    <a:bodyPr/>
                    <a:lstStyle/>
                    <a:p>
                      <a:endParaRPr lang="en-GB" dirty="0"/>
                    </a:p>
                    <a:p>
                      <a:r>
                        <a:rPr lang="en-GB" dirty="0">
                          <a:highlight>
                            <a:srgbClr val="FFFF00"/>
                          </a:highlight>
                        </a:rPr>
                        <a:t>………………………………………………</a:t>
                      </a:r>
                    </a:p>
                  </a:txBody>
                  <a:tcPr/>
                </a:tc>
                <a:extLst>
                  <a:ext uri="{0D108BD9-81ED-4DB2-BD59-A6C34878D82A}">
                    <a16:rowId xmlns:a16="http://schemas.microsoft.com/office/drawing/2014/main" val="665897772"/>
                  </a:ext>
                </a:extLst>
              </a:tr>
              <a:tr h="370840">
                <a:tc>
                  <a:txBody>
                    <a:bodyPr/>
                    <a:lstStyle/>
                    <a:p>
                      <a:endParaRPr lang="en-GB" dirty="0"/>
                    </a:p>
                    <a:p>
                      <a:r>
                        <a:rPr lang="en-GB" dirty="0"/>
                        <a:t>2…………………………………………...</a:t>
                      </a:r>
                    </a:p>
                  </a:txBody>
                  <a:tcPr/>
                </a:tc>
                <a:tc>
                  <a:txBody>
                    <a:bodyPr/>
                    <a:lstStyle/>
                    <a:p>
                      <a:endParaRPr lang="en-GB" dirty="0"/>
                    </a:p>
                    <a:p>
                      <a:r>
                        <a:rPr lang="en-GB" dirty="0"/>
                        <a:t>………………………………………………</a:t>
                      </a:r>
                    </a:p>
                  </a:txBody>
                  <a:tcPr/>
                </a:tc>
                <a:extLst>
                  <a:ext uri="{0D108BD9-81ED-4DB2-BD59-A6C34878D82A}">
                    <a16:rowId xmlns:a16="http://schemas.microsoft.com/office/drawing/2014/main" val="46958610"/>
                  </a:ext>
                </a:extLst>
              </a:tr>
              <a:tr h="370840">
                <a:tc>
                  <a:txBody>
                    <a:bodyPr/>
                    <a:lstStyle/>
                    <a:p>
                      <a:endParaRPr lang="en-GB" dirty="0"/>
                    </a:p>
                    <a:p>
                      <a:r>
                        <a:rPr lang="en-GB" dirty="0"/>
                        <a:t>3…………………………………………...</a:t>
                      </a:r>
                    </a:p>
                  </a:txBody>
                  <a:tcPr/>
                </a:tc>
                <a:tc>
                  <a:txBody>
                    <a:bodyPr/>
                    <a:lstStyle/>
                    <a:p>
                      <a:endParaRPr lang="en-GB" dirty="0"/>
                    </a:p>
                    <a:p>
                      <a:r>
                        <a:rPr lang="en-GB" dirty="0"/>
                        <a:t>………………………………………………</a:t>
                      </a:r>
                    </a:p>
                  </a:txBody>
                  <a:tcPr/>
                </a:tc>
                <a:extLst>
                  <a:ext uri="{0D108BD9-81ED-4DB2-BD59-A6C34878D82A}">
                    <a16:rowId xmlns:a16="http://schemas.microsoft.com/office/drawing/2014/main" val="1422153228"/>
                  </a:ext>
                </a:extLst>
              </a:tr>
              <a:tr h="370840">
                <a:tc>
                  <a:txBody>
                    <a:bodyPr/>
                    <a:lstStyle/>
                    <a:p>
                      <a:endParaRPr lang="en-GB" dirty="0"/>
                    </a:p>
                    <a:p>
                      <a:r>
                        <a:rPr lang="en-GB" dirty="0"/>
                        <a:t>4……………………………………………</a:t>
                      </a:r>
                    </a:p>
                  </a:txBody>
                  <a:tcPr/>
                </a:tc>
                <a:tc>
                  <a:txBody>
                    <a:bodyPr/>
                    <a:lstStyle/>
                    <a:p>
                      <a:endParaRPr lang="en-GB" dirty="0"/>
                    </a:p>
                    <a:p>
                      <a:r>
                        <a:rPr lang="en-GB" dirty="0"/>
                        <a:t>……………………………………………..</a:t>
                      </a:r>
                    </a:p>
                  </a:txBody>
                  <a:tcPr/>
                </a:tc>
                <a:extLst>
                  <a:ext uri="{0D108BD9-81ED-4DB2-BD59-A6C34878D82A}">
                    <a16:rowId xmlns:a16="http://schemas.microsoft.com/office/drawing/2014/main" val="2434006009"/>
                  </a:ext>
                </a:extLst>
              </a:tr>
            </a:tbl>
          </a:graphicData>
        </a:graphic>
      </p:graphicFrame>
      <p:pic>
        <p:nvPicPr>
          <p:cNvPr id="4" name="Audio 3">
            <a:hlinkClick r:id="" action="ppaction://media"/>
            <a:extLst>
              <a:ext uri="{FF2B5EF4-FFF2-40B4-BE49-F238E27FC236}">
                <a16:creationId xmlns:a16="http://schemas.microsoft.com/office/drawing/2014/main" id="{052781D9-A33F-4139-8CCF-2DC8F50706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438811608"/>
      </p:ext>
    </p:extLst>
  </p:cSld>
  <p:clrMapOvr>
    <a:masterClrMapping/>
  </p:clrMapOvr>
  <mc:AlternateContent xmlns:mc="http://schemas.openxmlformats.org/markup-compatibility/2006" xmlns:p14="http://schemas.microsoft.com/office/powerpoint/2010/main">
    <mc:Choice Requires="p14">
      <p:transition spd="slow" p14:dur="2000" advTm="52817"/>
    </mc:Choice>
    <mc:Fallback xmlns="">
      <p:transition spd="slow" advTm="52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Exam Rubric</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sp>
        <p:nvSpPr>
          <p:cNvPr id="2" name="TextBox 1">
            <a:extLst>
              <a:ext uri="{FF2B5EF4-FFF2-40B4-BE49-F238E27FC236}">
                <a16:creationId xmlns:a16="http://schemas.microsoft.com/office/drawing/2014/main" id="{4DC98514-2D19-4E35-A0D8-E95E2F20EE47}"/>
              </a:ext>
            </a:extLst>
          </p:cNvPr>
          <p:cNvSpPr txBox="1"/>
          <p:nvPr/>
        </p:nvSpPr>
        <p:spPr>
          <a:xfrm>
            <a:off x="615297" y="1234909"/>
            <a:ext cx="7494662"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Comparison questions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solidFill>
                  <a:prstClr val="black"/>
                </a:solidFill>
                <a:latin typeface="Calibri"/>
              </a:rPr>
              <a:t>Describe 4 differences between the two extracts				[4]</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7" name="Table 7">
            <a:extLst>
              <a:ext uri="{FF2B5EF4-FFF2-40B4-BE49-F238E27FC236}">
                <a16:creationId xmlns:a16="http://schemas.microsoft.com/office/drawing/2014/main" id="{5EBB0508-164E-46A6-974D-66E624FCB447}"/>
              </a:ext>
            </a:extLst>
          </p:cNvPr>
          <p:cNvGraphicFramePr>
            <a:graphicFrameLocks noGrp="1"/>
          </p:cNvGraphicFramePr>
          <p:nvPr>
            <p:extLst>
              <p:ext uri="{D42A27DB-BD31-4B8C-83A1-F6EECF244321}">
                <p14:modId xmlns:p14="http://schemas.microsoft.com/office/powerpoint/2010/main" val="2067629603"/>
              </p:ext>
            </p:extLst>
          </p:nvPr>
        </p:nvGraphicFramePr>
        <p:xfrm>
          <a:off x="715287" y="2542267"/>
          <a:ext cx="6123120" cy="2931160"/>
        </p:xfrm>
        <a:graphic>
          <a:graphicData uri="http://schemas.openxmlformats.org/drawingml/2006/table">
            <a:tbl>
              <a:tblPr firstRow="1" bandRow="1">
                <a:tableStyleId>{5940675A-B579-460E-94D1-54222C63F5DA}</a:tableStyleId>
              </a:tblPr>
              <a:tblGrid>
                <a:gridCol w="3048000">
                  <a:extLst>
                    <a:ext uri="{9D8B030D-6E8A-4147-A177-3AD203B41FA5}">
                      <a16:colId xmlns:a16="http://schemas.microsoft.com/office/drawing/2014/main" val="3477282746"/>
                    </a:ext>
                  </a:extLst>
                </a:gridCol>
                <a:gridCol w="3075120">
                  <a:extLst>
                    <a:ext uri="{9D8B030D-6E8A-4147-A177-3AD203B41FA5}">
                      <a16:colId xmlns:a16="http://schemas.microsoft.com/office/drawing/2014/main" val="569181956"/>
                    </a:ext>
                  </a:extLst>
                </a:gridCol>
              </a:tblGrid>
              <a:tr h="370840">
                <a:tc>
                  <a:txBody>
                    <a:bodyPr/>
                    <a:lstStyle/>
                    <a:p>
                      <a:r>
                        <a:rPr lang="en-GB" dirty="0"/>
                        <a:t>Extract 1</a:t>
                      </a:r>
                    </a:p>
                  </a:txBody>
                  <a:tcPr/>
                </a:tc>
                <a:tc>
                  <a:txBody>
                    <a:bodyPr/>
                    <a:lstStyle/>
                    <a:p>
                      <a:r>
                        <a:rPr lang="en-GB" dirty="0"/>
                        <a:t>Extract 2</a:t>
                      </a:r>
                    </a:p>
                  </a:txBody>
                  <a:tcPr/>
                </a:tc>
                <a:extLst>
                  <a:ext uri="{0D108BD9-81ED-4DB2-BD59-A6C34878D82A}">
                    <a16:rowId xmlns:a16="http://schemas.microsoft.com/office/drawing/2014/main" val="2909492560"/>
                  </a:ext>
                </a:extLst>
              </a:tr>
              <a:tr h="370840">
                <a:tc>
                  <a:txBody>
                    <a:bodyPr/>
                    <a:lstStyle/>
                    <a:p>
                      <a:endParaRPr lang="en-GB" dirty="0"/>
                    </a:p>
                    <a:p>
                      <a:r>
                        <a:rPr lang="en-GB" dirty="0"/>
                        <a:t>1. Fast throughout</a:t>
                      </a:r>
                    </a:p>
                  </a:txBody>
                  <a:tcPr/>
                </a:tc>
                <a:tc>
                  <a:txBody>
                    <a:bodyPr/>
                    <a:lstStyle/>
                    <a:p>
                      <a:endParaRPr lang="en-GB" dirty="0"/>
                    </a:p>
                    <a:p>
                      <a:r>
                        <a:rPr lang="en-GB" dirty="0"/>
                        <a:t>Gets slower</a:t>
                      </a:r>
                    </a:p>
                  </a:txBody>
                  <a:tcPr/>
                </a:tc>
                <a:extLst>
                  <a:ext uri="{0D108BD9-81ED-4DB2-BD59-A6C34878D82A}">
                    <a16:rowId xmlns:a16="http://schemas.microsoft.com/office/drawing/2014/main" val="665897772"/>
                  </a:ext>
                </a:extLst>
              </a:tr>
              <a:tr h="370840">
                <a:tc>
                  <a:txBody>
                    <a:bodyPr/>
                    <a:lstStyle/>
                    <a:p>
                      <a:endParaRPr lang="en-GB" dirty="0"/>
                    </a:p>
                    <a:p>
                      <a:r>
                        <a:rPr lang="en-GB" dirty="0"/>
                        <a:t>2. Loud</a:t>
                      </a:r>
                    </a:p>
                  </a:txBody>
                  <a:tcPr/>
                </a:tc>
                <a:tc>
                  <a:txBody>
                    <a:bodyPr/>
                    <a:lstStyle/>
                    <a:p>
                      <a:endParaRPr lang="en-GB" dirty="0"/>
                    </a:p>
                    <a:p>
                      <a:r>
                        <a:rPr lang="en-GB" dirty="0">
                          <a:highlight>
                            <a:srgbClr val="FFFF00"/>
                          </a:highlight>
                        </a:rPr>
                        <a:t>Polyphonic texture</a:t>
                      </a:r>
                    </a:p>
                  </a:txBody>
                  <a:tcPr/>
                </a:tc>
                <a:extLst>
                  <a:ext uri="{0D108BD9-81ED-4DB2-BD59-A6C34878D82A}">
                    <a16:rowId xmlns:a16="http://schemas.microsoft.com/office/drawing/2014/main" val="46958610"/>
                  </a:ext>
                </a:extLst>
              </a:tr>
              <a:tr h="370840">
                <a:tc>
                  <a:txBody>
                    <a:bodyPr/>
                    <a:lstStyle/>
                    <a:p>
                      <a:endParaRPr lang="en-GB" dirty="0"/>
                    </a:p>
                    <a:p>
                      <a:r>
                        <a:rPr lang="en-GB" dirty="0"/>
                        <a:t>3. Monophonic texture</a:t>
                      </a:r>
                    </a:p>
                  </a:txBody>
                  <a:tcPr/>
                </a:tc>
                <a:tc>
                  <a:txBody>
                    <a:bodyPr/>
                    <a:lstStyle/>
                    <a:p>
                      <a:endParaRPr lang="en-GB" dirty="0"/>
                    </a:p>
                    <a:p>
                      <a:r>
                        <a:rPr lang="en-GB" dirty="0">
                          <a:highlight>
                            <a:srgbClr val="FFFF00"/>
                          </a:highlight>
                        </a:rPr>
                        <a:t>Quiet</a:t>
                      </a:r>
                    </a:p>
                  </a:txBody>
                  <a:tcPr/>
                </a:tc>
                <a:extLst>
                  <a:ext uri="{0D108BD9-81ED-4DB2-BD59-A6C34878D82A}">
                    <a16:rowId xmlns:a16="http://schemas.microsoft.com/office/drawing/2014/main" val="1422153228"/>
                  </a:ext>
                </a:extLst>
              </a:tr>
              <a:tr h="370840">
                <a:tc>
                  <a:txBody>
                    <a:bodyPr/>
                    <a:lstStyle/>
                    <a:p>
                      <a:endParaRPr lang="en-GB" dirty="0"/>
                    </a:p>
                    <a:p>
                      <a:r>
                        <a:rPr lang="en-GB" dirty="0"/>
                        <a:t>4. Woodwind only</a:t>
                      </a:r>
                    </a:p>
                  </a:txBody>
                  <a:tcPr/>
                </a:tc>
                <a:tc>
                  <a:txBody>
                    <a:bodyPr/>
                    <a:lstStyle/>
                    <a:p>
                      <a:endParaRPr lang="en-GB" dirty="0"/>
                    </a:p>
                    <a:p>
                      <a:r>
                        <a:rPr lang="en-GB" dirty="0"/>
                        <a:t>Woodwind and strings</a:t>
                      </a:r>
                    </a:p>
                  </a:txBody>
                  <a:tcPr/>
                </a:tc>
                <a:extLst>
                  <a:ext uri="{0D108BD9-81ED-4DB2-BD59-A6C34878D82A}">
                    <a16:rowId xmlns:a16="http://schemas.microsoft.com/office/drawing/2014/main" val="2434006009"/>
                  </a:ext>
                </a:extLst>
              </a:tr>
            </a:tbl>
          </a:graphicData>
        </a:graphic>
      </p:graphicFrame>
      <p:sp>
        <p:nvSpPr>
          <p:cNvPr id="10" name="Multiplication Sign 9">
            <a:extLst>
              <a:ext uri="{FF2B5EF4-FFF2-40B4-BE49-F238E27FC236}">
                <a16:creationId xmlns:a16="http://schemas.microsoft.com/office/drawing/2014/main" id="{B3951D7A-C0F3-4561-BAB8-E5DC6629AA4E}"/>
              </a:ext>
            </a:extLst>
          </p:cNvPr>
          <p:cNvSpPr/>
          <p:nvPr/>
        </p:nvSpPr>
        <p:spPr>
          <a:xfrm>
            <a:off x="6998702" y="3543233"/>
            <a:ext cx="719391" cy="663134"/>
          </a:xfrm>
          <a:prstGeom prst="mathMultiply">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Multiplication Sign 11">
            <a:extLst>
              <a:ext uri="{FF2B5EF4-FFF2-40B4-BE49-F238E27FC236}">
                <a16:creationId xmlns:a16="http://schemas.microsoft.com/office/drawing/2014/main" id="{FA1E794A-F33E-402F-AF00-E9A17F8A50FB}"/>
              </a:ext>
            </a:extLst>
          </p:cNvPr>
          <p:cNvSpPr/>
          <p:nvPr/>
        </p:nvSpPr>
        <p:spPr>
          <a:xfrm>
            <a:off x="6998702" y="4166807"/>
            <a:ext cx="719391" cy="663134"/>
          </a:xfrm>
          <a:prstGeom prst="mathMultiply">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3" name="Audio 2">
            <a:hlinkClick r:id="" action="ppaction://media"/>
            <a:extLst>
              <a:ext uri="{FF2B5EF4-FFF2-40B4-BE49-F238E27FC236}">
                <a16:creationId xmlns:a16="http://schemas.microsoft.com/office/drawing/2014/main" id="{563A06DF-3E31-4ECD-B42F-52712B74C8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954441977"/>
      </p:ext>
    </p:extLst>
  </p:cSld>
  <p:clrMapOvr>
    <a:masterClrMapping/>
  </p:clrMapOvr>
  <mc:AlternateContent xmlns:mc="http://schemas.openxmlformats.org/markup-compatibility/2006" xmlns:p14="http://schemas.microsoft.com/office/powerpoint/2010/main">
    <mc:Choice Requires="p14">
      <p:transition spd="slow" p14:dur="2000" advTm="66425"/>
    </mc:Choice>
    <mc:Fallback xmlns="">
      <p:transition spd="slow" advTm="66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Exam Rubric</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sp>
        <p:nvSpPr>
          <p:cNvPr id="2" name="TextBox 1">
            <a:extLst>
              <a:ext uri="{FF2B5EF4-FFF2-40B4-BE49-F238E27FC236}">
                <a16:creationId xmlns:a16="http://schemas.microsoft.com/office/drawing/2014/main" id="{4DC98514-2D19-4E35-A0D8-E95E2F20EE47}"/>
              </a:ext>
            </a:extLst>
          </p:cNvPr>
          <p:cNvSpPr txBox="1"/>
          <p:nvPr/>
        </p:nvSpPr>
        <p:spPr>
          <a:xfrm>
            <a:off x="615297" y="1234909"/>
            <a:ext cx="7494662" cy="49859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Locating answers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Calibri"/>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If </a:t>
            </a:r>
            <a:r>
              <a:rPr kumimoji="0" lang="en-GB" sz="2400" b="0" i="0" u="none" strike="noStrike" kern="1200" cap="none" spc="0" normalizeH="0" baseline="0" noProof="0" dirty="0" err="1">
                <a:ln>
                  <a:noFill/>
                </a:ln>
                <a:solidFill>
                  <a:prstClr val="black"/>
                </a:solidFill>
                <a:effectLst/>
                <a:uLnTx/>
                <a:uFillTx/>
                <a:latin typeface="Calibri"/>
                <a:ea typeface="+mn-ea"/>
                <a:cs typeface="+mn-cs"/>
              </a:rPr>
              <a:t>ther</a:t>
            </a:r>
            <a:r>
              <a:rPr lang="en-GB" sz="2400" dirty="0">
                <a:solidFill>
                  <a:prstClr val="black"/>
                </a:solidFill>
                <a:latin typeface="Calibri"/>
              </a:rPr>
              <a:t>e is a score provided use bar numbers </a:t>
            </a:r>
            <a:r>
              <a:rPr lang="en-GB" sz="2400" dirty="0" err="1">
                <a:solidFill>
                  <a:prstClr val="black"/>
                </a:solidFill>
                <a:latin typeface="Calibri"/>
              </a:rPr>
              <a:t>eg</a:t>
            </a:r>
            <a:r>
              <a:rPr lang="en-GB" sz="2400" dirty="0">
                <a:solidFill>
                  <a:prstClr val="black"/>
                </a:solidFill>
                <a:latin typeface="Calibri"/>
              </a:rPr>
              <a:t>, in bar 23</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Calibri"/>
              </a:rPr>
              <a:t>In a set work refer to the sections </a:t>
            </a:r>
            <a:r>
              <a:rPr lang="en-GB" sz="2400" dirty="0" err="1">
                <a:solidFill>
                  <a:prstClr val="black"/>
                </a:solidFill>
                <a:latin typeface="Calibri"/>
              </a:rPr>
              <a:t>eg</a:t>
            </a:r>
            <a:r>
              <a:rPr lang="en-GB" sz="2400" dirty="0">
                <a:solidFill>
                  <a:prstClr val="black"/>
                </a:solidFill>
                <a:latin typeface="Calibri"/>
              </a:rPr>
              <a:t> in Verse 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Calibri"/>
              </a:rPr>
              <a:t>If there are lyrics refer to these </a:t>
            </a:r>
            <a:r>
              <a:rPr lang="en-GB" sz="2400" dirty="0" err="1">
                <a:solidFill>
                  <a:prstClr val="black"/>
                </a:solidFill>
                <a:latin typeface="Calibri"/>
              </a:rPr>
              <a:t>eg</a:t>
            </a:r>
            <a:r>
              <a:rPr lang="en-GB" sz="2400" dirty="0">
                <a:solidFill>
                  <a:prstClr val="black"/>
                </a:solidFill>
                <a:latin typeface="Calibri"/>
              </a:rPr>
              <a:t> on the word “You” or in line 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dirty="0">
                <a:solidFill>
                  <a:prstClr val="black"/>
                </a:solidFill>
                <a:latin typeface="Calibri"/>
              </a:rPr>
              <a:t>In an unfamiliar piece – at the beginning, in the middle, near the end, when the violins start to play, when the singer stops</a:t>
            </a: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Audio 2">
            <a:hlinkClick r:id="" action="ppaction://media"/>
            <a:extLst>
              <a:ext uri="{FF2B5EF4-FFF2-40B4-BE49-F238E27FC236}">
                <a16:creationId xmlns:a16="http://schemas.microsoft.com/office/drawing/2014/main" id="{8EB2D6EE-8F8B-4DA3-AD22-C513BF75EA8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633843988"/>
      </p:ext>
    </p:extLst>
  </p:cSld>
  <p:clrMapOvr>
    <a:masterClrMapping/>
  </p:clrMapOvr>
  <mc:AlternateContent xmlns:mc="http://schemas.openxmlformats.org/markup-compatibility/2006" xmlns:p14="http://schemas.microsoft.com/office/powerpoint/2010/main">
    <mc:Choice Requires="p14">
      <p:transition spd="slow" p14:dur="2000" advTm="78799"/>
    </mc:Choice>
    <mc:Fallback xmlns="">
      <p:transition spd="slow" advTm="78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Final advice</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sp>
        <p:nvSpPr>
          <p:cNvPr id="2" name="TextBox 1">
            <a:extLst>
              <a:ext uri="{FF2B5EF4-FFF2-40B4-BE49-F238E27FC236}">
                <a16:creationId xmlns:a16="http://schemas.microsoft.com/office/drawing/2014/main" id="{4DC98514-2D19-4E35-A0D8-E95E2F20EE47}"/>
              </a:ext>
            </a:extLst>
          </p:cNvPr>
          <p:cNvSpPr txBox="1"/>
          <p:nvPr/>
        </p:nvSpPr>
        <p:spPr>
          <a:xfrm>
            <a:off x="615297" y="1234909"/>
            <a:ext cx="7494662" cy="3816429"/>
          </a:xfrm>
          <a:prstGeom prst="rect">
            <a:avLst/>
          </a:prstGeom>
          <a:noFill/>
        </p:spPr>
        <p:txBody>
          <a:bodyPr wrap="square" rtlCol="0">
            <a:spAutoFit/>
          </a:bodyPr>
          <a:lstStyle/>
          <a:p>
            <a:pPr lvl="0" fontAlgn="auto">
              <a:spcBef>
                <a:spcPts val="0"/>
              </a:spcBef>
              <a:spcAft>
                <a:spcPts val="0"/>
              </a:spcAft>
              <a:defRPr/>
            </a:pPr>
            <a:endParaRPr lang="en-GB" sz="3200" dirty="0">
              <a:solidFill>
                <a:prstClr val="black"/>
              </a:solidFill>
            </a:endParaRPr>
          </a:p>
          <a:p>
            <a:pPr lvl="0" fontAlgn="auto">
              <a:spcBef>
                <a:spcPts val="0"/>
              </a:spcBef>
              <a:spcAft>
                <a:spcPts val="0"/>
              </a:spcAft>
              <a:defRPr/>
            </a:pPr>
            <a:r>
              <a:rPr lang="en-GB" sz="3200" dirty="0">
                <a:solidFill>
                  <a:prstClr val="black"/>
                </a:solidFill>
              </a:rPr>
              <a:t>For all questions</a:t>
            </a:r>
          </a:p>
          <a:p>
            <a:pPr marL="285750" lvl="0" indent="-285750" fontAlgn="auto">
              <a:spcBef>
                <a:spcPts val="0"/>
              </a:spcBef>
              <a:spcAft>
                <a:spcPts val="0"/>
              </a:spcAft>
              <a:buFont typeface="Arial" panose="020B0604020202020204" pitchFamily="34" charset="0"/>
              <a:buChar char="•"/>
              <a:defRPr/>
            </a:pPr>
            <a:endParaRPr lang="en-GB" sz="3200" dirty="0">
              <a:solidFill>
                <a:prstClr val="black"/>
              </a:solidFill>
            </a:endParaRPr>
          </a:p>
          <a:p>
            <a:pPr marL="285750" lvl="0" indent="-285750" fontAlgn="auto">
              <a:spcBef>
                <a:spcPts val="0"/>
              </a:spcBef>
              <a:spcAft>
                <a:spcPts val="0"/>
              </a:spcAft>
              <a:buFont typeface="Arial" panose="020B0604020202020204" pitchFamily="34" charset="0"/>
              <a:buChar char="•"/>
              <a:defRPr/>
            </a:pPr>
            <a:r>
              <a:rPr lang="en-GB" sz="3200" dirty="0">
                <a:solidFill>
                  <a:prstClr val="black"/>
                </a:solidFill>
              </a:rPr>
              <a:t>Listen as if it’s the first time – concentrate</a:t>
            </a:r>
          </a:p>
          <a:p>
            <a:pPr marL="285750" lvl="0" indent="-285750" fontAlgn="auto">
              <a:spcBef>
                <a:spcPts val="0"/>
              </a:spcBef>
              <a:spcAft>
                <a:spcPts val="0"/>
              </a:spcAft>
              <a:buFont typeface="Arial" panose="020B0604020202020204" pitchFamily="34" charset="0"/>
              <a:buChar char="•"/>
              <a:defRPr/>
            </a:pPr>
            <a:r>
              <a:rPr lang="en-GB" sz="3200" dirty="0">
                <a:solidFill>
                  <a:prstClr val="black"/>
                </a:solidFill>
              </a:rPr>
              <a:t>Give only required answers</a:t>
            </a:r>
          </a:p>
          <a:p>
            <a:pPr marL="285750" lvl="0" indent="-285750" fontAlgn="auto">
              <a:spcBef>
                <a:spcPts val="0"/>
              </a:spcBef>
              <a:spcAft>
                <a:spcPts val="0"/>
              </a:spcAft>
              <a:buFont typeface="Arial" panose="020B0604020202020204" pitchFamily="34" charset="0"/>
              <a:buChar char="•"/>
              <a:defRPr/>
            </a:pPr>
            <a:r>
              <a:rPr lang="en-GB" sz="3200" dirty="0">
                <a:solidFill>
                  <a:prstClr val="black"/>
                </a:solidFill>
              </a:rPr>
              <a:t>Make answers clear</a:t>
            </a:r>
          </a:p>
          <a:p>
            <a:pPr marL="285750" lvl="0" indent="-285750" fontAlgn="auto">
              <a:spcBef>
                <a:spcPts val="0"/>
              </a:spcBef>
              <a:spcAft>
                <a:spcPts val="0"/>
              </a:spcAft>
              <a:buFont typeface="Arial" panose="020B0604020202020204" pitchFamily="34" charset="0"/>
              <a:buChar char="•"/>
              <a:defRPr/>
            </a:pPr>
            <a:r>
              <a:rPr lang="en-GB" sz="3200" dirty="0">
                <a:solidFill>
                  <a:prstClr val="black"/>
                </a:solidFill>
              </a:rPr>
              <a:t>No blanks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Audio 2">
            <a:hlinkClick r:id="" action="ppaction://media"/>
            <a:extLst>
              <a:ext uri="{FF2B5EF4-FFF2-40B4-BE49-F238E27FC236}">
                <a16:creationId xmlns:a16="http://schemas.microsoft.com/office/drawing/2014/main" id="{1873D105-2901-4E18-B266-85D997C1D8F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821880357"/>
      </p:ext>
    </p:extLst>
  </p:cSld>
  <p:clrMapOvr>
    <a:masterClrMapping/>
  </p:clrMapOvr>
  <mc:AlternateContent xmlns:mc="http://schemas.openxmlformats.org/markup-compatibility/2006" xmlns:p14="http://schemas.microsoft.com/office/powerpoint/2010/main">
    <mc:Choice Requires="p14">
      <p:transition spd="slow" p14:dur="2000" advTm="54609"/>
    </mc:Choice>
    <mc:Fallback xmlns="">
      <p:transition spd="slow" advTm="54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Aims of this presentation</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sp>
        <p:nvSpPr>
          <p:cNvPr id="2" name="TextBox 1">
            <a:extLst>
              <a:ext uri="{FF2B5EF4-FFF2-40B4-BE49-F238E27FC236}">
                <a16:creationId xmlns:a16="http://schemas.microsoft.com/office/drawing/2014/main" id="{3327401F-26FF-47E8-9A6C-FBF4C8324B74}"/>
              </a:ext>
            </a:extLst>
          </p:cNvPr>
          <p:cNvSpPr txBox="1"/>
          <p:nvPr/>
        </p:nvSpPr>
        <p:spPr>
          <a:xfrm>
            <a:off x="437566" y="1217451"/>
            <a:ext cx="8268868" cy="5139869"/>
          </a:xfrm>
          <a:prstGeom prst="rect">
            <a:avLst/>
          </a:prstGeom>
          <a:noFill/>
        </p:spPr>
        <p:txBody>
          <a:bodyPr wrap="square" rtlCol="0">
            <a:spAutoFit/>
          </a:bodyPr>
          <a:lstStyle/>
          <a:p>
            <a:r>
              <a:rPr lang="en-GB" sz="3600" dirty="0"/>
              <a:t>Achieve your best </a:t>
            </a:r>
          </a:p>
          <a:p>
            <a:endParaRPr lang="en-GB" sz="3600" dirty="0"/>
          </a:p>
          <a:p>
            <a:r>
              <a:rPr lang="en-GB" sz="3600" dirty="0"/>
              <a:t>Understand:</a:t>
            </a:r>
          </a:p>
          <a:p>
            <a:endParaRPr lang="en-GB" sz="1000" dirty="0"/>
          </a:p>
          <a:p>
            <a:pPr marL="571500" indent="-571500">
              <a:buFont typeface="Arial" panose="020B0604020202020204" pitchFamily="34" charset="0"/>
              <a:buChar char="•"/>
            </a:pPr>
            <a:r>
              <a:rPr lang="en-GB" sz="3600" dirty="0"/>
              <a:t>Structure of the exam</a:t>
            </a:r>
          </a:p>
          <a:p>
            <a:pPr marL="571500" indent="-571500">
              <a:buFont typeface="Arial" panose="020B0604020202020204" pitchFamily="34" charset="0"/>
              <a:buChar char="•"/>
            </a:pPr>
            <a:endParaRPr lang="en-GB" sz="1000" dirty="0"/>
          </a:p>
          <a:p>
            <a:pPr marL="571500" indent="-571500">
              <a:buFont typeface="Arial" panose="020B0604020202020204" pitchFamily="34" charset="0"/>
              <a:buChar char="•"/>
            </a:pPr>
            <a:r>
              <a:rPr lang="en-GB" sz="3600" dirty="0"/>
              <a:t>Focus of questions</a:t>
            </a:r>
          </a:p>
          <a:p>
            <a:pPr marL="571500" indent="-571500">
              <a:buFont typeface="Arial" panose="020B0604020202020204" pitchFamily="34" charset="0"/>
              <a:buChar char="•"/>
            </a:pPr>
            <a:endParaRPr lang="en-GB" sz="1000" dirty="0"/>
          </a:p>
          <a:p>
            <a:pPr marL="571500" indent="-571500">
              <a:buFont typeface="Arial" panose="020B0604020202020204" pitchFamily="34" charset="0"/>
              <a:buChar char="•"/>
            </a:pPr>
            <a:r>
              <a:rPr lang="en-GB" sz="3600" dirty="0"/>
              <a:t>Types of questions</a:t>
            </a:r>
          </a:p>
          <a:p>
            <a:pPr marL="571500" indent="-571500">
              <a:buFont typeface="Arial" panose="020B0604020202020204" pitchFamily="34" charset="0"/>
              <a:buChar char="•"/>
            </a:pPr>
            <a:endParaRPr lang="en-GB" sz="1000" dirty="0"/>
          </a:p>
          <a:p>
            <a:endParaRPr lang="en-GB" sz="3600" dirty="0"/>
          </a:p>
          <a:p>
            <a:r>
              <a:rPr lang="en-GB" sz="3600" dirty="0"/>
              <a:t>Avoid common errors</a:t>
            </a:r>
          </a:p>
        </p:txBody>
      </p:sp>
      <p:pic>
        <p:nvPicPr>
          <p:cNvPr id="7" name="Audio 6">
            <a:hlinkClick r:id="" action="ppaction://media"/>
            <a:extLst>
              <a:ext uri="{FF2B5EF4-FFF2-40B4-BE49-F238E27FC236}">
                <a16:creationId xmlns:a16="http://schemas.microsoft.com/office/drawing/2014/main" id="{B593B4BC-1469-46EB-83EC-E5B991EBB3B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236556229"/>
      </p:ext>
    </p:extLst>
  </p:cSld>
  <p:clrMapOvr>
    <a:masterClrMapping/>
  </p:clrMapOvr>
  <mc:AlternateContent xmlns:mc="http://schemas.openxmlformats.org/markup-compatibility/2006" xmlns:p14="http://schemas.microsoft.com/office/powerpoint/2010/main">
    <mc:Choice Requires="p14">
      <p:transition spd="slow" p14:dur="2000" advTm="32386"/>
    </mc:Choice>
    <mc:Fallback xmlns="">
      <p:transition spd="slow" advTm="3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The GCSE Music Exam</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sp>
        <p:nvSpPr>
          <p:cNvPr id="2" name="TextBox 1">
            <a:extLst>
              <a:ext uri="{FF2B5EF4-FFF2-40B4-BE49-F238E27FC236}">
                <a16:creationId xmlns:a16="http://schemas.microsoft.com/office/drawing/2014/main" id="{3327401F-26FF-47E8-9A6C-FBF4C8324B74}"/>
              </a:ext>
            </a:extLst>
          </p:cNvPr>
          <p:cNvSpPr txBox="1"/>
          <p:nvPr/>
        </p:nvSpPr>
        <p:spPr>
          <a:xfrm>
            <a:off x="499274" y="1486601"/>
            <a:ext cx="8268868" cy="4955203"/>
          </a:xfrm>
          <a:prstGeom prst="rect">
            <a:avLst/>
          </a:prstGeom>
          <a:noFill/>
        </p:spPr>
        <p:txBody>
          <a:bodyPr wrap="square" rtlCol="0">
            <a:spAutoFit/>
          </a:bodyPr>
          <a:lstStyle/>
          <a:p>
            <a:r>
              <a:rPr lang="en-GB" sz="4000" dirty="0"/>
              <a:t>During this presentation you will need to refer to Appendix C of the specification – the list of musical terms. </a:t>
            </a:r>
          </a:p>
          <a:p>
            <a:endParaRPr lang="en-GB" sz="4000" dirty="0"/>
          </a:p>
          <a:p>
            <a:r>
              <a:rPr lang="en-GB" sz="4000" dirty="0"/>
              <a:t>Don’t look at it yet, just have it within reach!</a:t>
            </a:r>
          </a:p>
          <a:p>
            <a:endParaRPr lang="en-GB" dirty="0"/>
          </a:p>
          <a:p>
            <a:endParaRPr lang="en-GB" dirty="0"/>
          </a:p>
        </p:txBody>
      </p:sp>
      <p:pic>
        <p:nvPicPr>
          <p:cNvPr id="4" name="Audio 3">
            <a:hlinkClick r:id="" action="ppaction://media"/>
            <a:extLst>
              <a:ext uri="{FF2B5EF4-FFF2-40B4-BE49-F238E27FC236}">
                <a16:creationId xmlns:a16="http://schemas.microsoft.com/office/drawing/2014/main" id="{B63C09A5-B240-48A5-B5E3-BDA9EBA9299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3667309626"/>
      </p:ext>
    </p:extLst>
  </p:cSld>
  <p:clrMapOvr>
    <a:masterClrMapping/>
  </p:clrMapOvr>
  <mc:AlternateContent xmlns:mc="http://schemas.openxmlformats.org/markup-compatibility/2006" xmlns:p14="http://schemas.microsoft.com/office/powerpoint/2010/main">
    <mc:Choice Requires="p14">
      <p:transition spd="slow" p14:dur="2000" advTm="13646"/>
    </mc:Choice>
    <mc:Fallback xmlns="">
      <p:transition spd="slow" advTm="13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The GCSE Music Exam</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sp>
        <p:nvSpPr>
          <p:cNvPr id="2" name="TextBox 1">
            <a:extLst>
              <a:ext uri="{FF2B5EF4-FFF2-40B4-BE49-F238E27FC236}">
                <a16:creationId xmlns:a16="http://schemas.microsoft.com/office/drawing/2014/main" id="{3327401F-26FF-47E8-9A6C-FBF4C8324B74}"/>
              </a:ext>
            </a:extLst>
          </p:cNvPr>
          <p:cNvSpPr txBox="1"/>
          <p:nvPr/>
        </p:nvSpPr>
        <p:spPr>
          <a:xfrm>
            <a:off x="499274" y="1486601"/>
            <a:ext cx="8268868" cy="6678751"/>
          </a:xfrm>
          <a:prstGeom prst="rect">
            <a:avLst/>
          </a:prstGeom>
          <a:noFill/>
        </p:spPr>
        <p:txBody>
          <a:bodyPr wrap="square" rtlCol="0">
            <a:spAutoFit/>
          </a:bodyPr>
          <a:lstStyle/>
          <a:p>
            <a:r>
              <a:rPr lang="en-GB" sz="4000" dirty="0"/>
              <a:t>Listening and appraising </a:t>
            </a:r>
          </a:p>
          <a:p>
            <a:endParaRPr lang="en-GB" sz="4000" dirty="0"/>
          </a:p>
          <a:p>
            <a:r>
              <a:rPr lang="en-GB" sz="4000" dirty="0"/>
              <a:t>40% </a:t>
            </a:r>
          </a:p>
          <a:p>
            <a:endParaRPr lang="en-GB" sz="4000" dirty="0"/>
          </a:p>
          <a:p>
            <a:r>
              <a:rPr lang="en-GB" sz="4000" dirty="0"/>
              <a:t>8 questions</a:t>
            </a:r>
          </a:p>
          <a:p>
            <a:endParaRPr lang="en-GB" sz="4000" dirty="0"/>
          </a:p>
          <a:p>
            <a:r>
              <a:rPr lang="en-GB" sz="4000" dirty="0"/>
              <a:t>Set works – Q1 and Q7</a:t>
            </a:r>
          </a:p>
          <a:p>
            <a:endParaRPr lang="en-GB" sz="4000" dirty="0"/>
          </a:p>
          <a:p>
            <a:endParaRPr lang="en-GB" dirty="0"/>
          </a:p>
          <a:p>
            <a:endParaRPr lang="en-GB" dirty="0"/>
          </a:p>
          <a:p>
            <a:endParaRPr lang="en-GB" dirty="0"/>
          </a:p>
          <a:p>
            <a:endParaRPr lang="en-GB" dirty="0"/>
          </a:p>
          <a:p>
            <a:endParaRPr lang="en-GB" dirty="0"/>
          </a:p>
          <a:p>
            <a:endParaRPr lang="en-GB" dirty="0"/>
          </a:p>
        </p:txBody>
      </p:sp>
      <p:pic>
        <p:nvPicPr>
          <p:cNvPr id="4" name="Audio 3">
            <a:hlinkClick r:id="" action="ppaction://media"/>
            <a:extLst>
              <a:ext uri="{FF2B5EF4-FFF2-40B4-BE49-F238E27FC236}">
                <a16:creationId xmlns:a16="http://schemas.microsoft.com/office/drawing/2014/main" id="{36E10091-C92C-4383-BFAD-E09950431C3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2654157229"/>
      </p:ext>
    </p:extLst>
  </p:cSld>
  <p:clrMapOvr>
    <a:masterClrMapping/>
  </p:clrMapOvr>
  <mc:AlternateContent xmlns:mc="http://schemas.openxmlformats.org/markup-compatibility/2006" xmlns:p14="http://schemas.microsoft.com/office/powerpoint/2010/main">
    <mc:Choice Requires="p14">
      <p:transition spd="slow" p14:dur="2000" advTm="24275"/>
    </mc:Choice>
    <mc:Fallback xmlns="">
      <p:transition spd="slow" advTm="24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The front cover</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pic>
        <p:nvPicPr>
          <p:cNvPr id="2" name="Picture 1">
            <a:extLst>
              <a:ext uri="{FF2B5EF4-FFF2-40B4-BE49-F238E27FC236}">
                <a16:creationId xmlns:a16="http://schemas.microsoft.com/office/drawing/2014/main" id="{5E3D2A3C-A9C2-4714-BB14-39AA08B44FF8}"/>
              </a:ext>
            </a:extLst>
          </p:cNvPr>
          <p:cNvPicPr>
            <a:picLocks noChangeAspect="1"/>
          </p:cNvPicPr>
          <p:nvPr/>
        </p:nvPicPr>
        <p:blipFill>
          <a:blip r:embed="rId5"/>
          <a:stretch>
            <a:fillRect/>
          </a:stretch>
        </p:blipFill>
        <p:spPr>
          <a:xfrm>
            <a:off x="931490" y="1403061"/>
            <a:ext cx="6974131" cy="4519175"/>
          </a:xfrm>
          <a:prstGeom prst="rect">
            <a:avLst/>
          </a:prstGeom>
          <a:ln>
            <a:solidFill>
              <a:srgbClr val="5A5A59"/>
            </a:solidFill>
          </a:ln>
        </p:spPr>
      </p:pic>
      <p:pic>
        <p:nvPicPr>
          <p:cNvPr id="3" name="Audio 2">
            <a:hlinkClick r:id="" action="ppaction://media"/>
            <a:extLst>
              <a:ext uri="{FF2B5EF4-FFF2-40B4-BE49-F238E27FC236}">
                <a16:creationId xmlns:a16="http://schemas.microsoft.com/office/drawing/2014/main" id="{96CA1A16-485D-4C72-9736-A683125A41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1159168640"/>
      </p:ext>
    </p:extLst>
  </p:cSld>
  <p:clrMapOvr>
    <a:masterClrMapping/>
  </p:clrMapOvr>
  <mc:AlternateContent xmlns:mc="http://schemas.openxmlformats.org/markup-compatibility/2006" xmlns:p14="http://schemas.microsoft.com/office/powerpoint/2010/main">
    <mc:Choice Requires="p14">
      <p:transition spd="slow" p14:dur="2000" advTm="66661"/>
    </mc:Choice>
    <mc:Fallback xmlns="">
      <p:transition spd="slow" advTm="66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The front cover</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pic>
        <p:nvPicPr>
          <p:cNvPr id="2" name="Picture 1">
            <a:extLst>
              <a:ext uri="{FF2B5EF4-FFF2-40B4-BE49-F238E27FC236}">
                <a16:creationId xmlns:a16="http://schemas.microsoft.com/office/drawing/2014/main" id="{EB888C03-C898-49D7-AFCF-330FBE1A957C}"/>
              </a:ext>
            </a:extLst>
          </p:cNvPr>
          <p:cNvPicPr>
            <a:picLocks noChangeAspect="1"/>
          </p:cNvPicPr>
          <p:nvPr/>
        </p:nvPicPr>
        <p:blipFill>
          <a:blip r:embed="rId5"/>
          <a:stretch>
            <a:fillRect/>
          </a:stretch>
        </p:blipFill>
        <p:spPr>
          <a:xfrm>
            <a:off x="322935" y="2089052"/>
            <a:ext cx="8390060" cy="3649054"/>
          </a:xfrm>
          <a:prstGeom prst="rect">
            <a:avLst/>
          </a:prstGeom>
          <a:ln>
            <a:solidFill>
              <a:schemeClr val="tx1"/>
            </a:solidFill>
          </a:ln>
        </p:spPr>
      </p:pic>
      <p:pic>
        <p:nvPicPr>
          <p:cNvPr id="3" name="Audio 2">
            <a:hlinkClick r:id="" action="ppaction://media"/>
            <a:extLst>
              <a:ext uri="{FF2B5EF4-FFF2-40B4-BE49-F238E27FC236}">
                <a16:creationId xmlns:a16="http://schemas.microsoft.com/office/drawing/2014/main" id="{A02B09C1-487F-4731-8304-559A673B19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23300" y="6337300"/>
            <a:ext cx="304800" cy="304800"/>
          </a:xfrm>
          <a:prstGeom prst="rect">
            <a:avLst/>
          </a:prstGeom>
        </p:spPr>
      </p:pic>
    </p:spTree>
    <p:extLst>
      <p:ext uri="{BB962C8B-B14F-4D97-AF65-F5344CB8AC3E}">
        <p14:creationId xmlns:p14="http://schemas.microsoft.com/office/powerpoint/2010/main" val="2274609392"/>
      </p:ext>
    </p:extLst>
  </p:cSld>
  <p:clrMapOvr>
    <a:masterClrMapping/>
  </p:clrMapOvr>
  <mc:AlternateContent xmlns:mc="http://schemas.openxmlformats.org/markup-compatibility/2006" xmlns:p14="http://schemas.microsoft.com/office/powerpoint/2010/main">
    <mc:Choice Requires="p14">
      <p:transition spd="slow" p14:dur="2000" advTm="43501"/>
    </mc:Choice>
    <mc:Fallback xmlns="">
      <p:transition spd="slow" advTm="43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The GCSE Music Exam</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sp>
        <p:nvSpPr>
          <p:cNvPr id="2" name="TextBox 1">
            <a:extLst>
              <a:ext uri="{FF2B5EF4-FFF2-40B4-BE49-F238E27FC236}">
                <a16:creationId xmlns:a16="http://schemas.microsoft.com/office/drawing/2014/main" id="{4DC98514-2D19-4E35-A0D8-E95E2F20EE47}"/>
              </a:ext>
            </a:extLst>
          </p:cNvPr>
          <p:cNvSpPr txBox="1"/>
          <p:nvPr/>
        </p:nvSpPr>
        <p:spPr>
          <a:xfrm>
            <a:off x="615297" y="1854436"/>
            <a:ext cx="7494662" cy="4678204"/>
          </a:xfrm>
          <a:prstGeom prst="rect">
            <a:avLst/>
          </a:prstGeom>
          <a:noFill/>
        </p:spPr>
        <p:txBody>
          <a:bodyPr wrap="square" rtlCol="0">
            <a:spAutoFit/>
          </a:bodyPr>
          <a:lstStyle/>
          <a:p>
            <a:r>
              <a:rPr lang="en-GB" sz="2800" dirty="0"/>
              <a:t>Questions 1 and 7 will always be on the set works. </a:t>
            </a:r>
          </a:p>
          <a:p>
            <a:endParaRPr lang="en-GB" sz="2800" dirty="0"/>
          </a:p>
          <a:p>
            <a:r>
              <a:rPr lang="en-GB" sz="2800" dirty="0"/>
              <a:t>You can answer many of these questions without actually hearing the extract.</a:t>
            </a:r>
          </a:p>
          <a:p>
            <a:endParaRPr lang="en-GB" sz="2800" dirty="0"/>
          </a:p>
          <a:p>
            <a:r>
              <a:rPr lang="en-GB" sz="2800" dirty="0"/>
              <a:t>Use the first silence well.</a:t>
            </a:r>
          </a:p>
          <a:p>
            <a:endParaRPr lang="en-GB" sz="2800" dirty="0"/>
          </a:p>
          <a:p>
            <a:r>
              <a:rPr lang="en-GB" sz="2800" dirty="0"/>
              <a:t>Scan questions – underline keywords</a:t>
            </a:r>
          </a:p>
          <a:p>
            <a:endParaRPr lang="en-GB" sz="2800" dirty="0"/>
          </a:p>
          <a:p>
            <a:r>
              <a:rPr lang="en-GB" sz="2800" dirty="0"/>
              <a:t>Start as soon as you are ready.</a:t>
            </a:r>
          </a:p>
          <a:p>
            <a:endParaRPr lang="en-GB" dirty="0"/>
          </a:p>
        </p:txBody>
      </p:sp>
      <p:pic>
        <p:nvPicPr>
          <p:cNvPr id="5" name="Audio 4">
            <a:hlinkClick r:id="" action="ppaction://media"/>
            <a:extLst>
              <a:ext uri="{FF2B5EF4-FFF2-40B4-BE49-F238E27FC236}">
                <a16:creationId xmlns:a16="http://schemas.microsoft.com/office/drawing/2014/main" id="{73CF731A-CCED-41CD-8361-F65B9565BCE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3981077741"/>
      </p:ext>
    </p:extLst>
  </p:cSld>
  <p:clrMapOvr>
    <a:masterClrMapping/>
  </p:clrMapOvr>
  <mc:AlternateContent xmlns:mc="http://schemas.openxmlformats.org/markup-compatibility/2006" xmlns:p14="http://schemas.microsoft.com/office/powerpoint/2010/main">
    <mc:Choice Requires="p14">
      <p:transition spd="slow" p14:dur="2000" advTm="58726"/>
    </mc:Choice>
    <mc:Fallback xmlns="">
      <p:transition spd="slow" advTm="587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15287" y="0"/>
            <a:ext cx="7576456" cy="908720"/>
          </a:xfrm>
        </p:spPr>
        <p:txBody>
          <a:bodyPr/>
          <a:lstStyle/>
          <a:p>
            <a:r>
              <a:rPr lang="en-GB" dirty="0"/>
              <a:t>The GCSE Music Exam</a:t>
            </a:r>
          </a:p>
        </p:txBody>
      </p:sp>
      <p:sp>
        <p:nvSpPr>
          <p:cNvPr id="11" name="Text Placeholder 10"/>
          <p:cNvSpPr>
            <a:spLocks noGrp="1"/>
          </p:cNvSpPr>
          <p:nvPr>
            <p:ph type="body" sz="quarter" idx="10"/>
          </p:nvPr>
        </p:nvSpPr>
        <p:spPr>
          <a:xfrm>
            <a:off x="284163" y="1200727"/>
            <a:ext cx="8634206" cy="5425704"/>
          </a:xfrm>
        </p:spPr>
        <p:txBody>
          <a:bodyPr>
            <a:normAutofit/>
          </a:bodyPr>
          <a:lstStyle/>
          <a:p>
            <a:r>
              <a:rPr lang="en-GB" dirty="0"/>
              <a:t> </a:t>
            </a:r>
          </a:p>
          <a:p>
            <a:endParaRPr lang="en-GB" dirty="0"/>
          </a:p>
        </p:txBody>
      </p:sp>
      <p:sp>
        <p:nvSpPr>
          <p:cNvPr id="2" name="TextBox 1">
            <a:extLst>
              <a:ext uri="{FF2B5EF4-FFF2-40B4-BE49-F238E27FC236}">
                <a16:creationId xmlns:a16="http://schemas.microsoft.com/office/drawing/2014/main" id="{4DC98514-2D19-4E35-A0D8-E95E2F20EE47}"/>
              </a:ext>
            </a:extLst>
          </p:cNvPr>
          <p:cNvSpPr txBox="1"/>
          <p:nvPr/>
        </p:nvSpPr>
        <p:spPr>
          <a:xfrm>
            <a:off x="853935" y="1854436"/>
            <a:ext cx="7494662" cy="3693319"/>
          </a:xfrm>
          <a:prstGeom prst="rect">
            <a:avLst/>
          </a:prstGeom>
          <a:noFill/>
        </p:spPr>
        <p:txBody>
          <a:bodyPr wrap="square" rtlCol="0">
            <a:spAutoFit/>
          </a:bodyPr>
          <a:lstStyle/>
          <a:p>
            <a:endParaRPr lang="en-GB" dirty="0"/>
          </a:p>
          <a:p>
            <a:endParaRPr lang="en-GB" dirty="0"/>
          </a:p>
          <a:p>
            <a:r>
              <a:rPr lang="en-GB" sz="3600" dirty="0"/>
              <a:t>Elements</a:t>
            </a:r>
          </a:p>
          <a:p>
            <a:endParaRPr lang="en-GB" sz="3600" dirty="0"/>
          </a:p>
          <a:p>
            <a:r>
              <a:rPr lang="en-GB" sz="3600" dirty="0"/>
              <a:t>Language</a:t>
            </a:r>
          </a:p>
          <a:p>
            <a:endParaRPr lang="en-GB" sz="3600" dirty="0"/>
          </a:p>
          <a:p>
            <a:r>
              <a:rPr lang="en-GB" sz="3600" dirty="0"/>
              <a:t>Context</a:t>
            </a:r>
          </a:p>
          <a:p>
            <a:endParaRPr lang="en-GB" dirty="0"/>
          </a:p>
        </p:txBody>
      </p:sp>
      <p:pic>
        <p:nvPicPr>
          <p:cNvPr id="5" name="Audio 4">
            <a:hlinkClick r:id="" action="ppaction://media"/>
            <a:extLst>
              <a:ext uri="{FF2B5EF4-FFF2-40B4-BE49-F238E27FC236}">
                <a16:creationId xmlns:a16="http://schemas.microsoft.com/office/drawing/2014/main" id="{00B03389-C275-44B3-B0D9-3F5AEB826C1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23300" y="6337300"/>
            <a:ext cx="304800" cy="304800"/>
          </a:xfrm>
          <a:prstGeom prst="rect">
            <a:avLst/>
          </a:prstGeom>
        </p:spPr>
      </p:pic>
    </p:spTree>
    <p:custDataLst>
      <p:tags r:id="rId1"/>
    </p:custDataLst>
    <p:extLst>
      <p:ext uri="{BB962C8B-B14F-4D97-AF65-F5344CB8AC3E}">
        <p14:creationId xmlns:p14="http://schemas.microsoft.com/office/powerpoint/2010/main" val="578978937"/>
      </p:ext>
    </p:extLst>
  </p:cSld>
  <p:clrMapOvr>
    <a:masterClrMapping/>
  </p:clrMapOvr>
  <mc:AlternateContent xmlns:mc="http://schemas.openxmlformats.org/markup-compatibility/2006" xmlns:p14="http://schemas.microsoft.com/office/powerpoint/2010/main">
    <mc:Choice Requires="p14">
      <p:transition spd="slow" p14:dur="2000" advTm="43361"/>
    </mc:Choice>
    <mc:Fallback xmlns="">
      <p:transition spd="slow" advTm="4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7|4.5|3|4.7|4.4"/>
</p:tagLst>
</file>

<file path=ppt/tags/tag10.xml><?xml version="1.0" encoding="utf-8"?>
<p:tagLst xmlns:a="http://schemas.openxmlformats.org/drawingml/2006/main" xmlns:r="http://schemas.openxmlformats.org/officeDocument/2006/relationships" xmlns:p="http://schemas.openxmlformats.org/presentationml/2006/main">
  <p:tag name="TIMING" val="|24.9|37.5|4.5|27.4"/>
</p:tagLst>
</file>

<file path=ppt/tags/tag11.xml><?xml version="1.0" encoding="utf-8"?>
<p:tagLst xmlns:a="http://schemas.openxmlformats.org/drawingml/2006/main" xmlns:r="http://schemas.openxmlformats.org/officeDocument/2006/relationships" xmlns:p="http://schemas.openxmlformats.org/presentationml/2006/main">
  <p:tag name="TIMING" val="|6.2|35.1|21.1|17.1|10.5"/>
</p:tagLst>
</file>

<file path=ppt/tags/tag12.xml><?xml version="1.0" encoding="utf-8"?>
<p:tagLst xmlns:a="http://schemas.openxmlformats.org/drawingml/2006/main" xmlns:r="http://schemas.openxmlformats.org/officeDocument/2006/relationships" xmlns:p="http://schemas.openxmlformats.org/presentationml/2006/main">
  <p:tag name="TIMING" val="|16.9|13|14|14.9"/>
</p:tagLst>
</file>

<file path=ppt/tags/tag13.xml><?xml version="1.0" encoding="utf-8"?>
<p:tagLst xmlns:a="http://schemas.openxmlformats.org/drawingml/2006/main" xmlns:r="http://schemas.openxmlformats.org/officeDocument/2006/relationships" xmlns:p="http://schemas.openxmlformats.org/presentationml/2006/main">
  <p:tag name="TIMING" val="|4.8|11|16.6|16.7"/>
</p:tagLst>
</file>

<file path=ppt/tags/tag2.xml><?xml version="1.0" encoding="utf-8"?>
<p:tagLst xmlns:a="http://schemas.openxmlformats.org/drawingml/2006/main" xmlns:r="http://schemas.openxmlformats.org/officeDocument/2006/relationships" xmlns:p="http://schemas.openxmlformats.org/presentationml/2006/main">
  <p:tag name="TIMING" val="|8.4"/>
</p:tagLst>
</file>

<file path=ppt/tags/tag3.xml><?xml version="1.0" encoding="utf-8"?>
<p:tagLst xmlns:a="http://schemas.openxmlformats.org/drawingml/2006/main" xmlns:r="http://schemas.openxmlformats.org/officeDocument/2006/relationships" xmlns:p="http://schemas.openxmlformats.org/presentationml/2006/main">
  <p:tag name="TIMING" val="|5|4.7|6.2"/>
</p:tagLst>
</file>

<file path=ppt/tags/tag4.xml><?xml version="1.0" encoding="utf-8"?>
<p:tagLst xmlns:a="http://schemas.openxmlformats.org/drawingml/2006/main" xmlns:r="http://schemas.openxmlformats.org/officeDocument/2006/relationships" xmlns:p="http://schemas.openxmlformats.org/presentationml/2006/main">
  <p:tag name="TIMING" val="|8.5|8|7.9|11.3"/>
</p:tagLst>
</file>

<file path=ppt/tags/tag5.xml><?xml version="1.0" encoding="utf-8"?>
<p:tagLst xmlns:a="http://schemas.openxmlformats.org/drawingml/2006/main" xmlns:r="http://schemas.openxmlformats.org/officeDocument/2006/relationships" xmlns:p="http://schemas.openxmlformats.org/presentationml/2006/main">
  <p:tag name="TIMING" val="|4|10.6|9.5"/>
</p:tagLst>
</file>

<file path=ppt/tags/tag6.xml><?xml version="1.0" encoding="utf-8"?>
<p:tagLst xmlns:a="http://schemas.openxmlformats.org/drawingml/2006/main" xmlns:r="http://schemas.openxmlformats.org/officeDocument/2006/relationships" xmlns:p="http://schemas.openxmlformats.org/presentationml/2006/main">
  <p:tag name="TIMING" val="|8.3|55.1"/>
</p:tagLst>
</file>

<file path=ppt/tags/tag7.xml><?xml version="1.0" encoding="utf-8"?>
<p:tagLst xmlns:a="http://schemas.openxmlformats.org/drawingml/2006/main" xmlns:r="http://schemas.openxmlformats.org/officeDocument/2006/relationships" xmlns:p="http://schemas.openxmlformats.org/presentationml/2006/main">
  <p:tag name="TIMING" val="|31.1|17"/>
</p:tagLst>
</file>

<file path=ppt/tags/tag8.xml><?xml version="1.0" encoding="utf-8"?>
<p:tagLst xmlns:a="http://schemas.openxmlformats.org/drawingml/2006/main" xmlns:r="http://schemas.openxmlformats.org/officeDocument/2006/relationships" xmlns:p="http://schemas.openxmlformats.org/presentationml/2006/main">
  <p:tag name="TIMING" val="|3|25.6"/>
</p:tagLst>
</file>

<file path=ppt/tags/tag9.xml><?xml version="1.0" encoding="utf-8"?>
<p:tagLst xmlns:a="http://schemas.openxmlformats.org/drawingml/2006/main" xmlns:r="http://schemas.openxmlformats.org/officeDocument/2006/relationships" xmlns:p="http://schemas.openxmlformats.org/presentationml/2006/main">
  <p:tag name="TIMING" val="|50.3|18.9"/>
</p:tagLst>
</file>

<file path=ppt/theme/theme1.xml><?xml version="1.0" encoding="utf-8"?>
<a:theme xmlns:a="http://schemas.openxmlformats.org/drawingml/2006/main" name="Eduqas PowerPoint Templat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f0fd9b1-25a7-4aa8-9c0b-2da467e354d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90AE496A1C98D42A29D373DC90C38E5" ma:contentTypeVersion="19" ma:contentTypeDescription="Create a new document." ma:contentTypeScope="" ma:versionID="5efaa4234647daa57464ac6272090eed">
  <xsd:schema xmlns:xsd="http://www.w3.org/2001/XMLSchema" xmlns:xs="http://www.w3.org/2001/XMLSchema" xmlns:p="http://schemas.microsoft.com/office/2006/metadata/properties" xmlns:ns3="4f0fd9b1-25a7-4aa8-9c0b-2da467e354d5" xmlns:ns4="6114573d-f557-4b5a-a4d5-9464c8bb7316" targetNamespace="http://schemas.microsoft.com/office/2006/metadata/properties" ma:root="true" ma:fieldsID="8385b0510677ef093cda37c618db2673" ns3:_="" ns4:_="">
    <xsd:import namespace="4f0fd9b1-25a7-4aa8-9c0b-2da467e354d5"/>
    <xsd:import namespace="6114573d-f557-4b5a-a4d5-9464c8bb731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0fd9b1-25a7-4aa8-9c0b-2da467e354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114573d-f557-4b5a-a4d5-9464c8bb731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73DC8F-AB9D-4910-94BF-5076350377AD}">
  <ds:schemaRefs>
    <ds:schemaRef ds:uri="http://www.w3.org/XML/1998/namespace"/>
    <ds:schemaRef ds:uri="4f0fd9b1-25a7-4aa8-9c0b-2da467e354d5"/>
    <ds:schemaRef ds:uri="http://purl.org/dc/elements/1.1/"/>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6114573d-f557-4b5a-a4d5-9464c8bb7316"/>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3D9FB68D-A36F-4F40-9DDD-C7C8C55F1F0F}">
  <ds:schemaRefs>
    <ds:schemaRef ds:uri="http://schemas.microsoft.com/sharepoint/v3/contenttype/forms"/>
  </ds:schemaRefs>
</ds:datastoreItem>
</file>

<file path=customXml/itemProps3.xml><?xml version="1.0" encoding="utf-8"?>
<ds:datastoreItem xmlns:ds="http://schemas.openxmlformats.org/officeDocument/2006/customXml" ds:itemID="{8D8BE4E4-4B41-4899-8534-54A0CB34F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f0fd9b1-25a7-4aa8-9c0b-2da467e354d5"/>
    <ds:schemaRef ds:uri="6114573d-f557-4b5a-a4d5-9464c8bb73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1295</TotalTime>
  <Words>4587</Words>
  <Application>Microsoft Office PowerPoint</Application>
  <PresentationFormat>On-screen Show (4:3)</PresentationFormat>
  <Paragraphs>505</Paragraphs>
  <Slides>23</Slides>
  <Notes>23</Notes>
  <HiddenSlides>0</HiddenSlides>
  <MMClips>23</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Eduqas PowerPoint Template (2)</vt:lpstr>
      <vt:lpstr>PowerPoint Presentation</vt:lpstr>
      <vt:lpstr>Accessing this guidance</vt:lpstr>
      <vt:lpstr>Aims of this presentation</vt:lpstr>
      <vt:lpstr>The GCSE Music Exam</vt:lpstr>
      <vt:lpstr>The GCSE Music Exam</vt:lpstr>
      <vt:lpstr>The front cover</vt:lpstr>
      <vt:lpstr>The front cover</vt:lpstr>
      <vt:lpstr>The GCSE Music Exam</vt:lpstr>
      <vt:lpstr>The GCSE Music Exam</vt:lpstr>
      <vt:lpstr>Elements</vt:lpstr>
      <vt:lpstr>Elements</vt:lpstr>
      <vt:lpstr>Elements</vt:lpstr>
      <vt:lpstr>Language</vt:lpstr>
      <vt:lpstr>Language</vt:lpstr>
      <vt:lpstr>Language</vt:lpstr>
      <vt:lpstr>Context</vt:lpstr>
      <vt:lpstr>Context</vt:lpstr>
      <vt:lpstr>The Set works</vt:lpstr>
      <vt:lpstr>Exam Rubric</vt:lpstr>
      <vt:lpstr>Exam Rubric</vt:lpstr>
      <vt:lpstr>Exam Rubric</vt:lpstr>
      <vt:lpstr>Exam Rubric</vt:lpstr>
      <vt:lpstr>Final advice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WJEC</dc:creator>
  <cp:lastModifiedBy>Rhian Spence</cp:lastModifiedBy>
  <cp:revision>29</cp:revision>
  <cp:lastPrinted>2014-04-03T15:37:56Z</cp:lastPrinted>
  <dcterms:created xsi:type="dcterms:W3CDTF">2015-10-08T10:06:49Z</dcterms:created>
  <dcterms:modified xsi:type="dcterms:W3CDTF">2026-05-11T10:19:14Z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0x010100290AE496A1C98D42A29D373DC90C38E5</vt:lpwstr>
  </property>
  <property fmtid="{D5CDD505-2E9C-101B-9397-08002B2CF9AE}" pid="3" name="Order">
    <vt:r8>25800</vt:r8>
  </property>
  <property fmtid="{D5CDD505-2E9C-101B-9397-08002B2CF9AE}" pid="4" name="xd_Signature">
    <vt:bool>false</vt:bool>
  </property>
  <property fmtid="{D5CDD505-2E9C-101B-9397-08002B2CF9AE}" pid="5" name="xd_ProgID">
    <vt:lpwstr/>
  </property>
  <property fmtid="{D5CDD505-2E9C-101B-9397-08002B2CF9AE}" pid="6" name="TemplateUrl">
    <vt:lpwstr/>
  </property>
  <property fmtid="{D5CDD505-2E9C-101B-9397-08002B2CF9AE}" pid="7" name="ComplianceAssetId">
    <vt:lpwstr/>
  </property>
</Properties>
</file>