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02" r:id="rId5"/>
    <p:sldId id="304" r:id="rId6"/>
    <p:sldId id="294" r:id="rId7"/>
    <p:sldId id="303" r:id="rId8"/>
    <p:sldId id="30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A39483-41A0-4AAB-BFC3-B57621C048CF}" v="1587" dt="2024-01-31T11:27:35.8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hyperlink" Target="https://clickdelegate.lancashire.gov.uk/conferenceDetails.asp?eid=5952" TargetMode="External"/><Relationship Id="rId2" Type="http://schemas.openxmlformats.org/officeDocument/2006/relationships/hyperlink" Target="https://lccschools.astute-elearning.com/Content/LXP/LXPLogin.aspx?ReturnUrl=%2f" TargetMode="External"/><Relationship Id="rId1" Type="http://schemas.openxmlformats.org/officeDocument/2006/relationships/hyperlink" Target="https://www.oneplusone.org.uk/parents"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clickdelegate.lancashire.gov.uk/conferenceDetails.asp?eid=5952" TargetMode="External"/><Relationship Id="rId2" Type="http://schemas.openxmlformats.org/officeDocument/2006/relationships/hyperlink" Target="https://lccschools.astute-elearning.com/Content/LXP/LXPLogin.aspx?ReturnUrl=%2f" TargetMode="External"/><Relationship Id="rId1" Type="http://schemas.openxmlformats.org/officeDocument/2006/relationships/hyperlink" Target="https://www.oneplusone.org.uk/parent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B11A09-0DAC-4640-BCD6-68D9BD34B06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A596CE3-8302-4207-96DE-CD1D02C4563B}">
      <dgm:prSet custT="1"/>
      <dgm:spPr/>
      <dgm:t>
        <a:bodyPr/>
        <a:lstStyle/>
        <a:p>
          <a:r>
            <a:rPr lang="en-GB" sz="1600" b="1" dirty="0"/>
            <a:t>Healthy Relationships course</a:t>
          </a:r>
        </a:p>
        <a:p>
          <a:r>
            <a:rPr lang="en-GB" sz="1600" b="0" dirty="0"/>
            <a:t>Book a place 01524 581280 ( Tuesday Feb 20</a:t>
          </a:r>
          <a:r>
            <a:rPr lang="en-GB" sz="1600" b="0" baseline="30000" dirty="0"/>
            <a:t>th</a:t>
          </a:r>
          <a:r>
            <a:rPr lang="en-GB" sz="1600" b="0" dirty="0"/>
            <a:t>, or April 16</a:t>
          </a:r>
          <a:r>
            <a:rPr lang="en-GB" sz="1600" b="0" baseline="30000" dirty="0"/>
            <a:t>th</a:t>
          </a:r>
          <a:r>
            <a:rPr lang="en-GB" sz="1600" b="0" dirty="0"/>
            <a:t> 9:30am Lune Park Family Hub) ( Level 1 or 2) </a:t>
          </a:r>
        </a:p>
        <a:p>
          <a:r>
            <a:rPr lang="en-GB" sz="1600" b="1" dirty="0"/>
            <a:t>Healthy Relationships 1:1</a:t>
          </a:r>
        </a:p>
        <a:p>
          <a:r>
            <a:rPr lang="en-GB" sz="1600" b="0" dirty="0"/>
            <a:t>Could request 1:1 Healthy Relationships as part of support if you are referring in for a Family Support Worker (Level 3 ) </a:t>
          </a:r>
        </a:p>
        <a:p>
          <a:endParaRPr lang="en-GB" sz="1600" b="0" dirty="0"/>
        </a:p>
        <a:p>
          <a:r>
            <a:rPr lang="en-GB" sz="1600" b="1" dirty="0"/>
            <a:t>Free Online courses for Parents/ Carers</a:t>
          </a:r>
          <a:endParaRPr lang="en-GB" sz="1600" dirty="0"/>
        </a:p>
        <a:p>
          <a:r>
            <a:rPr lang="en-GB" sz="1600" b="0" u="sng" dirty="0"/>
            <a:t>Arguing better</a:t>
          </a:r>
          <a:r>
            <a:rPr lang="en-GB" sz="1600" b="0" u="none" dirty="0"/>
            <a:t> - </a:t>
          </a:r>
          <a:r>
            <a:rPr lang="en-GB" sz="1600" u="none" dirty="0"/>
            <a:t>Disagreements </a:t>
          </a:r>
          <a:r>
            <a:rPr lang="en-GB" sz="1600" dirty="0"/>
            <a:t>are a normal part of life. How you approach them can make all the difference to you, your partner, and your children.</a:t>
          </a:r>
        </a:p>
        <a:p>
          <a:r>
            <a:rPr lang="en-GB" sz="1600" b="0" u="sng" dirty="0"/>
            <a:t>Me, you and baby too (for new parents) </a:t>
          </a:r>
          <a:r>
            <a:rPr lang="en-GB" sz="1600" b="0" u="none" dirty="0"/>
            <a:t>- N</a:t>
          </a:r>
          <a:r>
            <a:rPr lang="en-GB" sz="1600" u="none" dirty="0"/>
            <a:t>avigate </a:t>
          </a:r>
          <a:r>
            <a:rPr lang="en-GB" sz="1600" dirty="0"/>
            <a:t>the changes that happen in a relationship when a baby arrives</a:t>
          </a:r>
        </a:p>
        <a:p>
          <a:r>
            <a:rPr lang="en-GB" sz="1600" b="0" u="sng" dirty="0"/>
            <a:t>Getting it right for children (for separating parents) - </a:t>
          </a:r>
          <a:r>
            <a:rPr lang="en-GB" sz="1600" dirty="0"/>
            <a:t>When parents are separating or separated, children can often get caught in the middle</a:t>
          </a:r>
        </a:p>
        <a:p>
          <a:r>
            <a:rPr lang="en-GB" sz="1600" dirty="0"/>
            <a:t>Visit the </a:t>
          </a:r>
          <a:r>
            <a:rPr lang="en-GB" sz="1600" dirty="0" err="1">
              <a:hlinkClick xmlns:r="http://schemas.openxmlformats.org/officeDocument/2006/relationships" r:id="rId1" tooltip="OnePlusOne parents website"/>
            </a:rPr>
            <a:t>OnePlusOne</a:t>
          </a:r>
          <a:r>
            <a:rPr lang="en-GB" sz="1600" dirty="0">
              <a:hlinkClick xmlns:r="http://schemas.openxmlformats.org/officeDocument/2006/relationships" r:id="rId1" tooltip="OnePlusOne parents website"/>
            </a:rPr>
            <a:t> parents website,</a:t>
          </a:r>
          <a:r>
            <a:rPr lang="en-GB" sz="1600" dirty="0"/>
            <a:t> select Lancashire and create an account. </a:t>
          </a:r>
        </a:p>
        <a:p>
          <a:endParaRPr lang="en-GB" sz="1600" dirty="0"/>
        </a:p>
        <a:p>
          <a:r>
            <a:rPr lang="en-GB" sz="1600" b="1" dirty="0"/>
            <a:t>Training for Professionals</a:t>
          </a:r>
        </a:p>
        <a:p>
          <a:r>
            <a:rPr lang="en-GB" sz="1600" b="0" u="sng" dirty="0"/>
            <a:t>Reducing Parental Conflict E Learning: </a:t>
          </a:r>
          <a:r>
            <a:rPr lang="en-GB" sz="1600" b="0" dirty="0"/>
            <a:t>4 Modules, 30-40 minutes per module completed in your own time and at your own pace. To access register on astute: </a:t>
          </a:r>
          <a:r>
            <a:rPr lang="en-GB" sz="1600" dirty="0">
              <a:hlinkClick xmlns:r="http://schemas.openxmlformats.org/officeDocument/2006/relationships" r:id="rId2"/>
            </a:rPr>
            <a:t>Astute LXP (astute-elearning.com)</a:t>
          </a:r>
          <a:endParaRPr lang="en-GB" sz="1600" dirty="0"/>
        </a:p>
        <a:p>
          <a:r>
            <a:rPr lang="en-GB" sz="1600" u="sng" dirty="0"/>
            <a:t>Relationship Toolkit - </a:t>
          </a:r>
          <a:r>
            <a:rPr lang="en-GB" sz="1600" dirty="0"/>
            <a:t>A day's course exploring what parental conflict is, what the research tells us and exploring the pan Lancashire evidence based toolkit to use in practice.  </a:t>
          </a:r>
          <a:r>
            <a:rPr lang="en-GB" sz="1600" dirty="0">
              <a:hlinkClick xmlns:r="http://schemas.openxmlformats.org/officeDocument/2006/relationships" r:id="rId3"/>
            </a:rPr>
            <a:t>Relationship Toolkit: Reducing Parental Conflict</a:t>
          </a:r>
        </a:p>
      </dgm:t>
    </dgm:pt>
    <dgm:pt modelId="{87F22DC0-6D8D-4D83-A326-07242991B6C7}" type="parTrans" cxnId="{93EEDB63-5555-42B1-A578-1675FDB08C8C}">
      <dgm:prSet/>
      <dgm:spPr/>
      <dgm:t>
        <a:bodyPr/>
        <a:lstStyle/>
        <a:p>
          <a:endParaRPr lang="en-US"/>
        </a:p>
      </dgm:t>
    </dgm:pt>
    <dgm:pt modelId="{F9FB98D9-83E7-4035-A21C-028D14486554}" type="sibTrans" cxnId="{93EEDB63-5555-42B1-A578-1675FDB08C8C}">
      <dgm:prSet/>
      <dgm:spPr/>
      <dgm:t>
        <a:bodyPr/>
        <a:lstStyle/>
        <a:p>
          <a:endParaRPr lang="en-US"/>
        </a:p>
      </dgm:t>
    </dgm:pt>
    <dgm:pt modelId="{0A4DE783-12D8-4F0E-8E4D-2064756BFADC}" type="pres">
      <dgm:prSet presAssocID="{09B11A09-0DAC-4640-BCD6-68D9BD34B06F}" presName="vert0" presStyleCnt="0">
        <dgm:presLayoutVars>
          <dgm:dir/>
          <dgm:animOne val="branch"/>
          <dgm:animLvl val="lvl"/>
        </dgm:presLayoutVars>
      </dgm:prSet>
      <dgm:spPr/>
    </dgm:pt>
    <dgm:pt modelId="{BB7F7E53-C10D-4AAD-BACF-CA35D1F03579}" type="pres">
      <dgm:prSet presAssocID="{CA596CE3-8302-4207-96DE-CD1D02C4563B}" presName="thickLine" presStyleLbl="alignNode1" presStyleIdx="0" presStyleCnt="1"/>
      <dgm:spPr/>
    </dgm:pt>
    <dgm:pt modelId="{A8C1EB11-76AF-4292-9622-AB824302EE27}" type="pres">
      <dgm:prSet presAssocID="{CA596CE3-8302-4207-96DE-CD1D02C4563B}" presName="horz1" presStyleCnt="0"/>
      <dgm:spPr/>
    </dgm:pt>
    <dgm:pt modelId="{A6ADCC16-5C08-4642-8D3E-34DBD2C5E724}" type="pres">
      <dgm:prSet presAssocID="{CA596CE3-8302-4207-96DE-CD1D02C4563B}" presName="tx1" presStyleLbl="revTx" presStyleIdx="0" presStyleCnt="1" custLinFactNeighborY="-5438"/>
      <dgm:spPr/>
    </dgm:pt>
    <dgm:pt modelId="{455C8E96-C8C4-4642-9C2A-063E7650DDB8}" type="pres">
      <dgm:prSet presAssocID="{CA596CE3-8302-4207-96DE-CD1D02C4563B}" presName="vert1" presStyleCnt="0"/>
      <dgm:spPr/>
    </dgm:pt>
  </dgm:ptLst>
  <dgm:cxnLst>
    <dgm:cxn modelId="{93EEDB63-5555-42B1-A578-1675FDB08C8C}" srcId="{09B11A09-0DAC-4640-BCD6-68D9BD34B06F}" destId="{CA596CE3-8302-4207-96DE-CD1D02C4563B}" srcOrd="0" destOrd="0" parTransId="{87F22DC0-6D8D-4D83-A326-07242991B6C7}" sibTransId="{F9FB98D9-83E7-4035-A21C-028D14486554}"/>
    <dgm:cxn modelId="{80DC1393-BC1A-4BCD-8E5D-1386374BD25C}" type="presOf" srcId="{09B11A09-0DAC-4640-BCD6-68D9BD34B06F}" destId="{0A4DE783-12D8-4F0E-8E4D-2064756BFADC}" srcOrd="0" destOrd="0" presId="urn:microsoft.com/office/officeart/2008/layout/LinedList"/>
    <dgm:cxn modelId="{F9C022DE-2392-4F85-957D-54C76E422BA9}" type="presOf" srcId="{CA596CE3-8302-4207-96DE-CD1D02C4563B}" destId="{A6ADCC16-5C08-4642-8D3E-34DBD2C5E724}" srcOrd="0" destOrd="0" presId="urn:microsoft.com/office/officeart/2008/layout/LinedList"/>
    <dgm:cxn modelId="{567A6967-64B2-4D5D-BF6A-FAB5AC94F086}" type="presParOf" srcId="{0A4DE783-12D8-4F0E-8E4D-2064756BFADC}" destId="{BB7F7E53-C10D-4AAD-BACF-CA35D1F03579}" srcOrd="0" destOrd="0" presId="urn:microsoft.com/office/officeart/2008/layout/LinedList"/>
    <dgm:cxn modelId="{D8C27F33-5FA2-4403-ADD6-15C40D39271D}" type="presParOf" srcId="{0A4DE783-12D8-4F0E-8E4D-2064756BFADC}" destId="{A8C1EB11-76AF-4292-9622-AB824302EE27}" srcOrd="1" destOrd="0" presId="urn:microsoft.com/office/officeart/2008/layout/LinedList"/>
    <dgm:cxn modelId="{C4826F27-73DA-436A-8829-3FCB49303E6F}" type="presParOf" srcId="{A8C1EB11-76AF-4292-9622-AB824302EE27}" destId="{A6ADCC16-5C08-4642-8D3E-34DBD2C5E724}" srcOrd="0" destOrd="0" presId="urn:microsoft.com/office/officeart/2008/layout/LinedList"/>
    <dgm:cxn modelId="{EC3707EF-98C6-40E0-BB87-DBEE8877A727}" type="presParOf" srcId="{A8C1EB11-76AF-4292-9622-AB824302EE27}" destId="{455C8E96-C8C4-4642-9C2A-063E7650DDB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F7E53-C10D-4AAD-BACF-CA35D1F03579}">
      <dsp:nvSpPr>
        <dsp:cNvPr id="0" name=""/>
        <dsp:cNvSpPr/>
      </dsp:nvSpPr>
      <dsp:spPr>
        <a:xfrm>
          <a:off x="0" y="0"/>
          <a:ext cx="114433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ADCC16-5C08-4642-8D3E-34DBD2C5E724}">
      <dsp:nvSpPr>
        <dsp:cNvPr id="0" name=""/>
        <dsp:cNvSpPr/>
      </dsp:nvSpPr>
      <dsp:spPr>
        <a:xfrm>
          <a:off x="0" y="0"/>
          <a:ext cx="11443316" cy="53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t>Healthy Relationships course</a:t>
          </a:r>
        </a:p>
        <a:p>
          <a:pPr marL="0" lvl="0" indent="0" algn="l" defTabSz="711200">
            <a:lnSpc>
              <a:spcPct val="90000"/>
            </a:lnSpc>
            <a:spcBef>
              <a:spcPct val="0"/>
            </a:spcBef>
            <a:spcAft>
              <a:spcPct val="35000"/>
            </a:spcAft>
            <a:buNone/>
          </a:pPr>
          <a:r>
            <a:rPr lang="en-GB" sz="1600" b="0" kern="1200" dirty="0"/>
            <a:t>Book a place 01524 581280 ( Tuesday Feb 20</a:t>
          </a:r>
          <a:r>
            <a:rPr lang="en-GB" sz="1600" b="0" kern="1200" baseline="30000" dirty="0"/>
            <a:t>th</a:t>
          </a:r>
          <a:r>
            <a:rPr lang="en-GB" sz="1600" b="0" kern="1200" dirty="0"/>
            <a:t>, or April 16</a:t>
          </a:r>
          <a:r>
            <a:rPr lang="en-GB" sz="1600" b="0" kern="1200" baseline="30000" dirty="0"/>
            <a:t>th</a:t>
          </a:r>
          <a:r>
            <a:rPr lang="en-GB" sz="1600" b="0" kern="1200" dirty="0"/>
            <a:t> 9:30am Lune Park Family Hub) ( Level 1 or 2) </a:t>
          </a:r>
        </a:p>
        <a:p>
          <a:pPr marL="0" lvl="0" indent="0" algn="l" defTabSz="711200">
            <a:lnSpc>
              <a:spcPct val="90000"/>
            </a:lnSpc>
            <a:spcBef>
              <a:spcPct val="0"/>
            </a:spcBef>
            <a:spcAft>
              <a:spcPct val="35000"/>
            </a:spcAft>
            <a:buNone/>
          </a:pPr>
          <a:r>
            <a:rPr lang="en-GB" sz="1600" b="1" kern="1200" dirty="0"/>
            <a:t>Healthy Relationships 1:1</a:t>
          </a:r>
        </a:p>
        <a:p>
          <a:pPr marL="0" lvl="0" indent="0" algn="l" defTabSz="711200">
            <a:lnSpc>
              <a:spcPct val="90000"/>
            </a:lnSpc>
            <a:spcBef>
              <a:spcPct val="0"/>
            </a:spcBef>
            <a:spcAft>
              <a:spcPct val="35000"/>
            </a:spcAft>
            <a:buNone/>
          </a:pPr>
          <a:r>
            <a:rPr lang="en-GB" sz="1600" b="0" kern="1200" dirty="0"/>
            <a:t>Could request 1:1 Healthy Relationships as part of support if you are referring in for a Family Support Worker (Level 3 ) </a:t>
          </a:r>
        </a:p>
        <a:p>
          <a:pPr marL="0" lvl="0" indent="0" algn="l" defTabSz="711200">
            <a:lnSpc>
              <a:spcPct val="90000"/>
            </a:lnSpc>
            <a:spcBef>
              <a:spcPct val="0"/>
            </a:spcBef>
            <a:spcAft>
              <a:spcPct val="35000"/>
            </a:spcAft>
            <a:buNone/>
          </a:pPr>
          <a:endParaRPr lang="en-GB" sz="1600" b="0" kern="1200" dirty="0"/>
        </a:p>
        <a:p>
          <a:pPr marL="0" lvl="0" indent="0" algn="l" defTabSz="711200">
            <a:lnSpc>
              <a:spcPct val="90000"/>
            </a:lnSpc>
            <a:spcBef>
              <a:spcPct val="0"/>
            </a:spcBef>
            <a:spcAft>
              <a:spcPct val="35000"/>
            </a:spcAft>
            <a:buNone/>
          </a:pPr>
          <a:r>
            <a:rPr lang="en-GB" sz="1600" b="1" kern="1200" dirty="0"/>
            <a:t>Free Online courses for Parents/ Carers</a:t>
          </a:r>
          <a:endParaRPr lang="en-GB" sz="1600" kern="1200" dirty="0"/>
        </a:p>
        <a:p>
          <a:pPr marL="0" lvl="0" indent="0" algn="l" defTabSz="711200">
            <a:lnSpc>
              <a:spcPct val="90000"/>
            </a:lnSpc>
            <a:spcBef>
              <a:spcPct val="0"/>
            </a:spcBef>
            <a:spcAft>
              <a:spcPct val="35000"/>
            </a:spcAft>
            <a:buNone/>
          </a:pPr>
          <a:r>
            <a:rPr lang="en-GB" sz="1600" b="0" u="sng" kern="1200" dirty="0"/>
            <a:t>Arguing better</a:t>
          </a:r>
          <a:r>
            <a:rPr lang="en-GB" sz="1600" b="0" u="none" kern="1200" dirty="0"/>
            <a:t> - </a:t>
          </a:r>
          <a:r>
            <a:rPr lang="en-GB" sz="1600" u="none" kern="1200" dirty="0"/>
            <a:t>Disagreements </a:t>
          </a:r>
          <a:r>
            <a:rPr lang="en-GB" sz="1600" kern="1200" dirty="0"/>
            <a:t>are a normal part of life. How you approach them can make all the difference to you, your partner, and your children.</a:t>
          </a:r>
        </a:p>
        <a:p>
          <a:pPr marL="0" lvl="0" indent="0" algn="l" defTabSz="711200">
            <a:lnSpc>
              <a:spcPct val="90000"/>
            </a:lnSpc>
            <a:spcBef>
              <a:spcPct val="0"/>
            </a:spcBef>
            <a:spcAft>
              <a:spcPct val="35000"/>
            </a:spcAft>
            <a:buNone/>
          </a:pPr>
          <a:r>
            <a:rPr lang="en-GB" sz="1600" b="0" u="sng" kern="1200" dirty="0"/>
            <a:t>Me, you and baby too (for new parents) </a:t>
          </a:r>
          <a:r>
            <a:rPr lang="en-GB" sz="1600" b="0" u="none" kern="1200" dirty="0"/>
            <a:t>- N</a:t>
          </a:r>
          <a:r>
            <a:rPr lang="en-GB" sz="1600" u="none" kern="1200" dirty="0"/>
            <a:t>avigate </a:t>
          </a:r>
          <a:r>
            <a:rPr lang="en-GB" sz="1600" kern="1200" dirty="0"/>
            <a:t>the changes that happen in a relationship when a baby arrives</a:t>
          </a:r>
        </a:p>
        <a:p>
          <a:pPr marL="0" lvl="0" indent="0" algn="l" defTabSz="711200">
            <a:lnSpc>
              <a:spcPct val="90000"/>
            </a:lnSpc>
            <a:spcBef>
              <a:spcPct val="0"/>
            </a:spcBef>
            <a:spcAft>
              <a:spcPct val="35000"/>
            </a:spcAft>
            <a:buNone/>
          </a:pPr>
          <a:r>
            <a:rPr lang="en-GB" sz="1600" b="0" u="sng" kern="1200" dirty="0"/>
            <a:t>Getting it right for children (for separating parents) - </a:t>
          </a:r>
          <a:r>
            <a:rPr lang="en-GB" sz="1600" kern="1200" dirty="0"/>
            <a:t>When parents are separating or separated, children can often get caught in the middle</a:t>
          </a:r>
        </a:p>
        <a:p>
          <a:pPr marL="0" lvl="0" indent="0" algn="l" defTabSz="711200">
            <a:lnSpc>
              <a:spcPct val="90000"/>
            </a:lnSpc>
            <a:spcBef>
              <a:spcPct val="0"/>
            </a:spcBef>
            <a:spcAft>
              <a:spcPct val="35000"/>
            </a:spcAft>
            <a:buNone/>
          </a:pPr>
          <a:r>
            <a:rPr lang="en-GB" sz="1600" kern="1200" dirty="0"/>
            <a:t>Visit the </a:t>
          </a:r>
          <a:r>
            <a:rPr lang="en-GB" sz="1600" kern="1200" dirty="0" err="1">
              <a:hlinkClick xmlns:r="http://schemas.openxmlformats.org/officeDocument/2006/relationships" r:id="rId1" tooltip="OnePlusOne parents website"/>
            </a:rPr>
            <a:t>OnePlusOne</a:t>
          </a:r>
          <a:r>
            <a:rPr lang="en-GB" sz="1600" kern="1200" dirty="0">
              <a:hlinkClick xmlns:r="http://schemas.openxmlformats.org/officeDocument/2006/relationships" r:id="rId1" tooltip="OnePlusOne parents website"/>
            </a:rPr>
            <a:t> parents website,</a:t>
          </a:r>
          <a:r>
            <a:rPr lang="en-GB" sz="1600" kern="1200" dirty="0"/>
            <a:t> select Lancashire and create an account. </a:t>
          </a:r>
        </a:p>
        <a:p>
          <a:pPr marL="0" lvl="0" indent="0" algn="l" defTabSz="711200">
            <a:lnSpc>
              <a:spcPct val="90000"/>
            </a:lnSpc>
            <a:spcBef>
              <a:spcPct val="0"/>
            </a:spcBef>
            <a:spcAft>
              <a:spcPct val="35000"/>
            </a:spcAft>
            <a:buNone/>
          </a:pPr>
          <a:endParaRPr lang="en-GB" sz="1600" kern="1200" dirty="0"/>
        </a:p>
        <a:p>
          <a:pPr marL="0" lvl="0" indent="0" algn="l" defTabSz="711200">
            <a:lnSpc>
              <a:spcPct val="90000"/>
            </a:lnSpc>
            <a:spcBef>
              <a:spcPct val="0"/>
            </a:spcBef>
            <a:spcAft>
              <a:spcPct val="35000"/>
            </a:spcAft>
            <a:buNone/>
          </a:pPr>
          <a:r>
            <a:rPr lang="en-GB" sz="1600" b="1" kern="1200" dirty="0"/>
            <a:t>Training for Professionals</a:t>
          </a:r>
        </a:p>
        <a:p>
          <a:pPr marL="0" lvl="0" indent="0" algn="l" defTabSz="711200">
            <a:lnSpc>
              <a:spcPct val="90000"/>
            </a:lnSpc>
            <a:spcBef>
              <a:spcPct val="0"/>
            </a:spcBef>
            <a:spcAft>
              <a:spcPct val="35000"/>
            </a:spcAft>
            <a:buNone/>
          </a:pPr>
          <a:r>
            <a:rPr lang="en-GB" sz="1600" b="0" u="sng" kern="1200" dirty="0"/>
            <a:t>Reducing Parental Conflict E Learning: </a:t>
          </a:r>
          <a:r>
            <a:rPr lang="en-GB" sz="1600" b="0" kern="1200" dirty="0"/>
            <a:t>4 Modules, 30-40 minutes per module completed in your own time and at your own pace. To access register on astute: </a:t>
          </a:r>
          <a:r>
            <a:rPr lang="en-GB" sz="1600" kern="1200" dirty="0">
              <a:hlinkClick xmlns:r="http://schemas.openxmlformats.org/officeDocument/2006/relationships" r:id="rId2"/>
            </a:rPr>
            <a:t>Astute LXP (astute-elearning.com)</a:t>
          </a:r>
          <a:endParaRPr lang="en-GB" sz="1600" kern="1200" dirty="0"/>
        </a:p>
        <a:p>
          <a:pPr marL="0" lvl="0" indent="0" algn="l" defTabSz="711200">
            <a:lnSpc>
              <a:spcPct val="90000"/>
            </a:lnSpc>
            <a:spcBef>
              <a:spcPct val="0"/>
            </a:spcBef>
            <a:spcAft>
              <a:spcPct val="35000"/>
            </a:spcAft>
            <a:buNone/>
          </a:pPr>
          <a:r>
            <a:rPr lang="en-GB" sz="1600" u="sng" kern="1200" dirty="0"/>
            <a:t>Relationship Toolkit - </a:t>
          </a:r>
          <a:r>
            <a:rPr lang="en-GB" sz="1600" kern="1200" dirty="0"/>
            <a:t>A day's course exploring what parental conflict is, what the research tells us and exploring the pan Lancashire evidence based toolkit to use in practice.  </a:t>
          </a:r>
          <a:r>
            <a:rPr lang="en-GB" sz="1600" kern="1200" dirty="0">
              <a:hlinkClick xmlns:r="http://schemas.openxmlformats.org/officeDocument/2006/relationships" r:id="rId3"/>
            </a:rPr>
            <a:t>Relationship Toolkit: Reducing Parental Conflict</a:t>
          </a:r>
        </a:p>
      </dsp:txBody>
      <dsp:txXfrm>
        <a:off x="0" y="0"/>
        <a:ext cx="11443316" cy="53875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32611-B013-4F35-B8B7-7C325933FA7C}" type="datetimeFigureOut">
              <a:rPr lang="en-GB" smtClean="0"/>
              <a:t>23/02/2024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751105-A543-487B-9B39-BF59D8B3E1C2}" type="slidenum">
              <a:rPr lang="en-GB" smtClean="0"/>
              <a:t>‹#›</a:t>
            </a:fld>
            <a:endParaRPr lang="en-GB"/>
          </a:p>
        </p:txBody>
      </p:sp>
    </p:spTree>
    <p:extLst>
      <p:ext uri="{BB962C8B-B14F-4D97-AF65-F5344CB8AC3E}">
        <p14:creationId xmlns:p14="http://schemas.microsoft.com/office/powerpoint/2010/main" val="336358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2/23/2024</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335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2/23/2024</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134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2/23/2024</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53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2/23/2024</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02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2/23/2024</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759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2/23/2024</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179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2/23/2024</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863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2/23/2024</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7418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2/23/2024</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09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2/23/2024</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511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2/23/2024</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544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2/23/2024</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229489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DB3C2-51E0-4429-9485-36A9F2871DDC}"/>
              </a:ext>
            </a:extLst>
          </p:cNvPr>
          <p:cNvSpPr>
            <a:spLocks noGrp="1"/>
          </p:cNvSpPr>
          <p:nvPr>
            <p:ph type="title"/>
          </p:nvPr>
        </p:nvSpPr>
        <p:spPr>
          <a:xfrm>
            <a:off x="142044" y="1832355"/>
            <a:ext cx="5069148" cy="3219039"/>
          </a:xfrm>
          <a:noFill/>
        </p:spPr>
        <p:txBody>
          <a:bodyPr vert="horz" lIns="91440" tIns="45720" rIns="91440" bIns="45720" rtlCol="0" anchor="ctr">
            <a:normAutofit/>
          </a:bodyPr>
          <a:lstStyle/>
          <a:p>
            <a:pPr algn="ctr"/>
            <a:r>
              <a:rPr lang="en-US" sz="5400" b="1" kern="1200" dirty="0">
                <a:latin typeface="+mj-lt"/>
                <a:ea typeface="+mj-ea"/>
                <a:cs typeface="+mj-cs"/>
              </a:rPr>
              <a:t>Healthy</a:t>
            </a:r>
            <a:br>
              <a:rPr lang="en-US" sz="5400" b="1" kern="1200" dirty="0">
                <a:latin typeface="+mj-lt"/>
                <a:ea typeface="+mj-ea"/>
                <a:cs typeface="+mj-cs"/>
              </a:rPr>
            </a:br>
            <a:r>
              <a:rPr lang="en-US" sz="5400" b="1" kern="1200" dirty="0">
                <a:latin typeface="+mj-lt"/>
                <a:ea typeface="+mj-ea"/>
                <a:cs typeface="+mj-cs"/>
              </a:rPr>
              <a:t> Relationships</a:t>
            </a:r>
            <a:br>
              <a:rPr lang="en-US" sz="5400" b="1" kern="1200" dirty="0">
                <a:latin typeface="+mj-lt"/>
                <a:ea typeface="+mj-ea"/>
                <a:cs typeface="+mj-cs"/>
              </a:rPr>
            </a:br>
            <a:r>
              <a:rPr lang="en-US" sz="2000" b="1" kern="1200" dirty="0">
                <a:latin typeface="+mj-lt"/>
                <a:ea typeface="+mj-ea"/>
                <a:cs typeface="+mj-cs"/>
              </a:rPr>
              <a:t>A course that helps parents/ carers in conflict improve communication</a:t>
            </a:r>
          </a:p>
        </p:txBody>
      </p:sp>
      <p:pic>
        <p:nvPicPr>
          <p:cNvPr id="4" name="Content Placeholder 3" descr="A group of people standing&#10;&#10;Description automatically generated with low confidence">
            <a:extLst>
              <a:ext uri="{FF2B5EF4-FFF2-40B4-BE49-F238E27FC236}">
                <a16:creationId xmlns:a16="http://schemas.microsoft.com/office/drawing/2014/main" id="{DCAD7E9D-C34C-48D3-AD94-89C7631FB1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7545" y="644630"/>
            <a:ext cx="6360086" cy="5568739"/>
          </a:xfrm>
          <a:prstGeom prst="rect">
            <a:avLst/>
          </a:prstGeom>
        </p:spPr>
      </p:pic>
    </p:spTree>
    <p:extLst>
      <p:ext uri="{BB962C8B-B14F-4D97-AF65-F5344CB8AC3E}">
        <p14:creationId xmlns:p14="http://schemas.microsoft.com/office/powerpoint/2010/main" val="29023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FDFC74-CE6D-46F8-9E60-F247E7F07161}"/>
              </a:ext>
            </a:extLst>
          </p:cNvPr>
          <p:cNvSpPr>
            <a:spLocks noGrp="1"/>
          </p:cNvSpPr>
          <p:nvPr>
            <p:ph idx="1"/>
          </p:nvPr>
        </p:nvSpPr>
        <p:spPr>
          <a:xfrm>
            <a:off x="426720" y="1184611"/>
            <a:ext cx="6658595" cy="4835258"/>
          </a:xfrm>
        </p:spPr>
        <p:txBody>
          <a:bodyPr vert="horz" lIns="91440" tIns="45720" rIns="91440" bIns="45720" rtlCol="0">
            <a:normAutofit lnSpcReduction="10000"/>
          </a:bodyPr>
          <a:lstStyle/>
          <a:p>
            <a:endParaRPr lang="en-GB" sz="1300" b="0" i="0" u="none" strike="noStrike" baseline="0" dirty="0">
              <a:latin typeface="Freestyle Script" panose="030804020302050B0404" pitchFamily="66" charset="0"/>
            </a:endParaRPr>
          </a:p>
          <a:p>
            <a:pPr marL="0" indent="0">
              <a:buNone/>
            </a:pPr>
            <a:r>
              <a:rPr lang="en-GB" sz="1800" b="1" i="0" u="none" strike="noStrike" baseline="0" dirty="0">
                <a:latin typeface="Calibri" panose="020F0502020204030204" pitchFamily="34" charset="0"/>
              </a:rPr>
              <a:t>A pre- course contact with practitioner: </a:t>
            </a:r>
            <a:r>
              <a:rPr lang="en-GB" sz="1800" b="0" i="0" u="none" strike="noStrike" baseline="0" dirty="0">
                <a:latin typeface="Calibri" panose="020F0502020204030204" pitchFamily="34" charset="0"/>
              </a:rPr>
              <a:t>- what is involved, expectations, course suitability  </a:t>
            </a:r>
          </a:p>
          <a:p>
            <a:pPr marL="0" indent="0">
              <a:buNone/>
            </a:pPr>
            <a:r>
              <a:rPr lang="en-GB" sz="1800" b="0" i="0" u="none" strike="noStrike" baseline="0" dirty="0">
                <a:latin typeface="Calibri" panose="020F0502020204030204" pitchFamily="34" charset="0"/>
              </a:rPr>
              <a:t>4 weeks </a:t>
            </a:r>
            <a:r>
              <a:rPr lang="en-GB" sz="1800" dirty="0">
                <a:latin typeface="Calibri" panose="020F0502020204030204" pitchFamily="34" charset="0"/>
              </a:rPr>
              <a:t> - Sessions include:</a:t>
            </a:r>
            <a:endParaRPr lang="en-GB" sz="1800" b="0" i="0" u="none" strike="noStrike" baseline="0" dirty="0">
              <a:latin typeface="Freestyle Script" panose="030804020302050B0404" pitchFamily="66" charset="0"/>
            </a:endParaRPr>
          </a:p>
          <a:p>
            <a:pPr>
              <a:buFontTx/>
              <a:buChar char="♥"/>
            </a:pPr>
            <a:r>
              <a:rPr lang="en-GB" sz="1800" b="1" i="0" u="none" strike="noStrike" baseline="0" dirty="0">
                <a:latin typeface="Calibri"/>
                <a:cs typeface="Calibri"/>
              </a:rPr>
              <a:t>Effects of conflict on parents and children </a:t>
            </a:r>
            <a:r>
              <a:rPr lang="en-GB" sz="1800" b="0" i="0" u="none" strike="noStrike" baseline="0" dirty="0">
                <a:latin typeface="Calibri"/>
                <a:cs typeface="Calibri"/>
              </a:rPr>
              <a:t>– Causes of conflict</a:t>
            </a:r>
            <a:r>
              <a:rPr lang="en-GB" sz="1800" dirty="0">
                <a:latin typeface="Calibri"/>
                <a:cs typeface="Calibri"/>
              </a:rPr>
              <a:t>  - Why do we need to argue less? Why does it matter?</a:t>
            </a:r>
            <a:endParaRPr lang="en-GB" sz="1800" b="0" i="0" u="none" strike="noStrike" baseline="0" dirty="0">
              <a:latin typeface="Freestyle Script" panose="030804020302050B0404" pitchFamily="66" charset="0"/>
            </a:endParaRPr>
          </a:p>
          <a:p>
            <a:pPr>
              <a:buFontTx/>
              <a:buChar char="♥"/>
            </a:pPr>
            <a:r>
              <a:rPr lang="en-GB" sz="1800" b="1" i="0" u="none" strike="noStrike" baseline="0" dirty="0">
                <a:latin typeface="Calibri" panose="020F0502020204030204" pitchFamily="34" charset="0"/>
              </a:rPr>
              <a:t>The stages of relationship development </a:t>
            </a:r>
            <a:r>
              <a:rPr lang="en-GB" sz="1800" b="0" i="0" u="none" strike="noStrike" baseline="0" dirty="0">
                <a:latin typeface="Calibri" panose="020F0502020204030204" pitchFamily="34" charset="0"/>
              </a:rPr>
              <a:t>- What we bring and how we manage stress in a relationship </a:t>
            </a:r>
            <a:endParaRPr lang="en-GB" sz="1800" b="0" i="0" u="none" strike="noStrike" baseline="0" dirty="0">
              <a:latin typeface="Freestyle Script" panose="030804020302050B0404" pitchFamily="66" charset="0"/>
            </a:endParaRPr>
          </a:p>
          <a:p>
            <a:pPr>
              <a:buFontTx/>
              <a:buChar char="♥"/>
            </a:pPr>
            <a:r>
              <a:rPr lang="en-GB" sz="1800" b="1" i="0" u="none" strike="noStrike" baseline="0" dirty="0">
                <a:latin typeface="Calibri"/>
                <a:cs typeface="Calibri"/>
              </a:rPr>
              <a:t>Constructive and Destructive Communication </a:t>
            </a:r>
            <a:r>
              <a:rPr lang="en-GB" sz="1800" b="0" i="0" u="none" strike="noStrike" baseline="0" dirty="0">
                <a:latin typeface="Calibri"/>
                <a:cs typeface="Calibri"/>
              </a:rPr>
              <a:t>– Types of conflict styles </a:t>
            </a:r>
            <a:r>
              <a:rPr lang="en-GB" sz="1800" dirty="0">
                <a:latin typeface="Calibri"/>
                <a:cs typeface="Calibri"/>
              </a:rPr>
              <a:t>and how this impacts on communication</a:t>
            </a:r>
            <a:endParaRPr lang="en-GB" sz="1800" b="0" i="0" u="none" strike="noStrike" baseline="0" dirty="0">
              <a:latin typeface="Freestyle Script" panose="030804020302050B0404" pitchFamily="66" charset="0"/>
            </a:endParaRPr>
          </a:p>
          <a:p>
            <a:pPr>
              <a:buFontTx/>
              <a:buChar char="♥"/>
            </a:pPr>
            <a:r>
              <a:rPr lang="en-GB" sz="1800" b="1" i="0" u="none" strike="noStrike" baseline="0" dirty="0">
                <a:latin typeface="Calibri"/>
                <a:cs typeface="Calibri"/>
              </a:rPr>
              <a:t>Thoughts, Feelings and Behaviours </a:t>
            </a:r>
            <a:r>
              <a:rPr lang="en-GB" sz="1800" b="0" i="0" u="none" strike="noStrike" baseline="0" dirty="0">
                <a:latin typeface="Calibri"/>
                <a:cs typeface="Calibri"/>
              </a:rPr>
              <a:t>– </a:t>
            </a:r>
            <a:r>
              <a:rPr lang="en-GB" sz="1800" dirty="0">
                <a:latin typeface="Calibri"/>
                <a:cs typeface="Calibri"/>
              </a:rPr>
              <a:t>Identifying how communication can drift into negative behaviours and how to turn this around</a:t>
            </a:r>
            <a:endParaRPr lang="en-GB" sz="1800" b="0" i="0" u="none" strike="noStrike" baseline="0" dirty="0">
              <a:latin typeface="Freestyle Script" panose="030804020302050B0404" pitchFamily="66" charset="0"/>
            </a:endParaRPr>
          </a:p>
          <a:p>
            <a:pPr>
              <a:buFontTx/>
              <a:buChar char="♥"/>
            </a:pPr>
            <a:r>
              <a:rPr lang="en-GB" sz="1800" b="1" i="0" u="none" strike="noStrike" baseline="0" dirty="0">
                <a:latin typeface="Calibri"/>
                <a:cs typeface="Calibri"/>
              </a:rPr>
              <a:t>The Feelings Wheel </a:t>
            </a:r>
            <a:r>
              <a:rPr lang="en-GB" sz="1800" b="0" i="0" u="none" strike="noStrike" baseline="0" dirty="0">
                <a:latin typeface="Calibri"/>
                <a:cs typeface="Calibri"/>
              </a:rPr>
              <a:t>– Problems and Issues</a:t>
            </a:r>
            <a:r>
              <a:rPr lang="en-GB" sz="1800" dirty="0">
                <a:latin typeface="Calibri"/>
                <a:cs typeface="Calibri"/>
              </a:rPr>
              <a:t>  - What's really going on?</a:t>
            </a:r>
            <a:endParaRPr lang="en-GB" sz="1800" b="0" i="0" u="none" strike="noStrike" baseline="0" dirty="0">
              <a:latin typeface="Freestyle Script" panose="030804020302050B0404" pitchFamily="66" charset="0"/>
            </a:endParaRPr>
          </a:p>
          <a:p>
            <a:pPr>
              <a:buFontTx/>
              <a:buChar char="♥"/>
            </a:pPr>
            <a:r>
              <a:rPr lang="en-GB" sz="1800" b="1" dirty="0">
                <a:latin typeface="Calibri"/>
                <a:cs typeface="Calibri"/>
              </a:rPr>
              <a:t>Strategies to enable better communication when under stress </a:t>
            </a:r>
            <a:r>
              <a:rPr lang="en-GB" sz="1800" dirty="0">
                <a:latin typeface="Calibri"/>
                <a:cs typeface="Calibri"/>
              </a:rPr>
              <a:t> </a:t>
            </a:r>
            <a:endParaRPr lang="en-GB" sz="1800" b="0" i="0" u="none" strike="noStrike" baseline="0" dirty="0">
              <a:latin typeface="Freestyle Script" panose="030804020302050B0404" pitchFamily="66" charset="0"/>
            </a:endParaRPr>
          </a:p>
        </p:txBody>
      </p:sp>
      <p:pic>
        <p:nvPicPr>
          <p:cNvPr id="11" name="Picture 10" descr="A picture containing chart&#10;&#10;Description automatically generated">
            <a:extLst>
              <a:ext uri="{FF2B5EF4-FFF2-40B4-BE49-F238E27FC236}">
                <a16:creationId xmlns:a16="http://schemas.microsoft.com/office/drawing/2014/main" id="{2F2B4275-E2A1-4A3C-B6E4-692E1A28C1A5}"/>
              </a:ext>
            </a:extLst>
          </p:cNvPr>
          <p:cNvPicPr>
            <a:picLocks noChangeAspect="1"/>
          </p:cNvPicPr>
          <p:nvPr/>
        </p:nvPicPr>
        <p:blipFill rotWithShape="1">
          <a:blip r:embed="rId2">
            <a:extLst>
              <a:ext uri="{28A0092B-C50C-407E-A947-70E740481C1C}">
                <a14:useLocalDpi xmlns:a14="http://schemas.microsoft.com/office/drawing/2010/main" val="0"/>
              </a:ext>
            </a:extLst>
          </a:blip>
          <a:srcRect r="8897" b="1"/>
          <a:stretch/>
        </p:blipFill>
        <p:spPr>
          <a:xfrm>
            <a:off x="6963668" y="562854"/>
            <a:ext cx="5118402" cy="5110535"/>
          </a:xfrm>
          <a:custGeom>
            <a:avLst/>
            <a:gdLst/>
            <a:ahLst/>
            <a:cxnLst/>
            <a:rect l="l" t="t" r="r" b="b"/>
            <a:pathLst>
              <a:path w="4221597" h="4303912">
                <a:moveTo>
                  <a:pt x="126986" y="0"/>
                </a:moveTo>
                <a:lnTo>
                  <a:pt x="4094611" y="0"/>
                </a:lnTo>
                <a:cubicBezTo>
                  <a:pt x="4164743" y="0"/>
                  <a:pt x="4221597" y="56854"/>
                  <a:pt x="4221597" y="126986"/>
                </a:cubicBezTo>
                <a:lnTo>
                  <a:pt x="4221597" y="4176926"/>
                </a:lnTo>
                <a:cubicBezTo>
                  <a:pt x="4221597" y="4247058"/>
                  <a:pt x="4164743" y="4303912"/>
                  <a:pt x="4094611" y="4303912"/>
                </a:cubicBezTo>
                <a:lnTo>
                  <a:pt x="126986" y="4303912"/>
                </a:lnTo>
                <a:cubicBezTo>
                  <a:pt x="56854" y="4303912"/>
                  <a:pt x="0" y="4247058"/>
                  <a:pt x="0" y="4176926"/>
                </a:cubicBezTo>
                <a:lnTo>
                  <a:pt x="0" y="126986"/>
                </a:lnTo>
                <a:cubicBezTo>
                  <a:pt x="0" y="56854"/>
                  <a:pt x="56854" y="0"/>
                  <a:pt x="126986" y="0"/>
                </a:cubicBezTo>
                <a:close/>
              </a:path>
            </a:pathLst>
          </a:custGeom>
        </p:spPr>
      </p:pic>
      <p:sp>
        <p:nvSpPr>
          <p:cNvPr id="5" name="Title 4">
            <a:extLst>
              <a:ext uri="{FF2B5EF4-FFF2-40B4-BE49-F238E27FC236}">
                <a16:creationId xmlns:a16="http://schemas.microsoft.com/office/drawing/2014/main" id="{BADF24B5-4BE2-FE35-8DC0-18747B078C81}"/>
              </a:ext>
            </a:extLst>
          </p:cNvPr>
          <p:cNvSpPr>
            <a:spLocks noGrp="1"/>
          </p:cNvSpPr>
          <p:nvPr>
            <p:ph type="title"/>
          </p:nvPr>
        </p:nvSpPr>
        <p:spPr>
          <a:xfrm>
            <a:off x="574766" y="365125"/>
            <a:ext cx="10779034" cy="819485"/>
          </a:xfrm>
        </p:spPr>
        <p:txBody>
          <a:bodyPr>
            <a:normAutofit/>
          </a:bodyPr>
          <a:lstStyle/>
          <a:p>
            <a:r>
              <a:rPr lang="en-GB" sz="3200" b="1" dirty="0"/>
              <a:t>Course Content</a:t>
            </a:r>
          </a:p>
        </p:txBody>
      </p:sp>
    </p:spTree>
    <p:extLst>
      <p:ext uri="{BB962C8B-B14F-4D97-AF65-F5344CB8AC3E}">
        <p14:creationId xmlns:p14="http://schemas.microsoft.com/office/powerpoint/2010/main" val="348487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5">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Freeform: Shape 27">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Arc 29">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6AD7B7-2819-4F68-A19B-72179CAE6979}"/>
              </a:ext>
            </a:extLst>
          </p:cNvPr>
          <p:cNvSpPr>
            <a:spLocks noGrp="1"/>
          </p:cNvSpPr>
          <p:nvPr>
            <p:ph type="title"/>
          </p:nvPr>
        </p:nvSpPr>
        <p:spPr>
          <a:xfrm>
            <a:off x="838200" y="479493"/>
            <a:ext cx="9301479" cy="1325563"/>
          </a:xfrm>
        </p:spPr>
        <p:txBody>
          <a:bodyPr vert="horz" lIns="91440" tIns="45720" rIns="91440" bIns="45720" rtlCol="0" anchor="ctr">
            <a:normAutofit/>
          </a:bodyPr>
          <a:lstStyle/>
          <a:p>
            <a:r>
              <a:rPr lang="en-US" b="1" kern="1200" dirty="0">
                <a:solidFill>
                  <a:schemeClr val="tx1"/>
                </a:solidFill>
                <a:latin typeface="+mj-lt"/>
                <a:ea typeface="+mj-ea"/>
                <a:cs typeface="+mj-cs"/>
              </a:rPr>
              <a:t>Parental Conflict or Domestic Abuse?</a:t>
            </a:r>
          </a:p>
        </p:txBody>
      </p:sp>
      <p:sp>
        <p:nvSpPr>
          <p:cNvPr id="3" name="Content Placeholder 2">
            <a:extLst>
              <a:ext uri="{FF2B5EF4-FFF2-40B4-BE49-F238E27FC236}">
                <a16:creationId xmlns:a16="http://schemas.microsoft.com/office/drawing/2014/main" id="{4811C4C4-E973-4B8F-BC4F-4A58AD118A74}"/>
              </a:ext>
            </a:extLst>
          </p:cNvPr>
          <p:cNvSpPr>
            <a:spLocks/>
          </p:cNvSpPr>
          <p:nvPr/>
        </p:nvSpPr>
        <p:spPr>
          <a:xfrm>
            <a:off x="488272" y="1805056"/>
            <a:ext cx="6063447" cy="4192520"/>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endParaRPr lang="en-US" dirty="0"/>
          </a:p>
          <a:p>
            <a:pPr indent="-228600">
              <a:lnSpc>
                <a:spcPct val="90000"/>
              </a:lnSpc>
              <a:spcAft>
                <a:spcPts val="600"/>
              </a:spcAft>
              <a:buFont typeface="Arial" panose="020B0604020202020204" pitchFamily="34" charset="0"/>
              <a:buChar char="•"/>
            </a:pPr>
            <a:r>
              <a:rPr lang="en-US" dirty="0"/>
              <a:t>Parental conflict is not low level domestic abuse, or something that is escalating towards domestic abuse</a:t>
            </a:r>
          </a:p>
          <a:p>
            <a:pPr indent="-228600">
              <a:lnSpc>
                <a:spcPct val="90000"/>
              </a:lnSpc>
              <a:spcAft>
                <a:spcPts val="600"/>
              </a:spcAft>
              <a:buFont typeface="Arial" panose="020B0604020202020204" pitchFamily="34" charset="0"/>
              <a:buChar char="•"/>
            </a:pPr>
            <a:r>
              <a:rPr lang="en-US" dirty="0"/>
              <a:t>Domestic abuse involves a victim and a perpetrator. There is a power imbalance in a relationship and can lead to violence but not always – one person is usually living in fear </a:t>
            </a:r>
          </a:p>
          <a:p>
            <a:pPr indent="-228600">
              <a:lnSpc>
                <a:spcPct val="90000"/>
              </a:lnSpc>
              <a:spcAft>
                <a:spcPts val="600"/>
              </a:spcAft>
              <a:buFont typeface="Arial" panose="020B0604020202020204" pitchFamily="34" charset="0"/>
              <a:buChar char="•"/>
            </a:pPr>
            <a:r>
              <a:rPr lang="en-US" dirty="0"/>
              <a:t>Parental conflict is caused by a breakdown in healthy communication that can turn toxic</a:t>
            </a:r>
          </a:p>
          <a:p>
            <a:pPr indent="-228600">
              <a:lnSpc>
                <a:spcPct val="90000"/>
              </a:lnSpc>
              <a:spcAft>
                <a:spcPts val="600"/>
              </a:spcAft>
              <a:buFont typeface="Arial" panose="020B0604020202020204" pitchFamily="34" charset="0"/>
              <a:buChar char="•"/>
            </a:pPr>
            <a:r>
              <a:rPr lang="en-US" dirty="0"/>
              <a:t>Parental conflict when it is harmful can be defined as </a:t>
            </a:r>
            <a:r>
              <a:rPr lang="en-US" u="sng" dirty="0"/>
              <a:t>frequent, intense and poorly resolved </a:t>
            </a:r>
          </a:p>
          <a:p>
            <a:pPr indent="-228600">
              <a:lnSpc>
                <a:spcPct val="90000"/>
              </a:lnSpc>
              <a:spcAft>
                <a:spcPts val="600"/>
              </a:spcAft>
              <a:buFont typeface="Arial" panose="020B0604020202020204" pitchFamily="34" charset="0"/>
              <a:buChar char="•"/>
            </a:pPr>
            <a:r>
              <a:rPr lang="en-US" dirty="0"/>
              <a:t>The impact on children is often the same for both</a:t>
            </a:r>
            <a:endParaRPr lang="en-US" b="0" i="0" dirty="0">
              <a:effectLst/>
            </a:endParaRPr>
          </a:p>
          <a:p>
            <a:pPr indent="-228600">
              <a:lnSpc>
                <a:spcPct val="90000"/>
              </a:lnSpc>
              <a:spcAft>
                <a:spcPts val="600"/>
              </a:spcAft>
              <a:buFont typeface="Arial" panose="020B0604020202020204" pitchFamily="34" charset="0"/>
              <a:buChar char="•"/>
            </a:pPr>
            <a:endParaRPr lang="en-US" dirty="0"/>
          </a:p>
          <a:p>
            <a:pPr>
              <a:lnSpc>
                <a:spcPct val="90000"/>
              </a:lnSpc>
              <a:spcAft>
                <a:spcPts val="600"/>
              </a:spcAft>
            </a:pPr>
            <a:r>
              <a:rPr lang="en-US" b="1" dirty="0"/>
              <a:t>This course is inappropriate where Domestic Abuse is present  -our Freedom course would be more appropriate</a:t>
            </a:r>
          </a:p>
        </p:txBody>
      </p:sp>
      <p:graphicFrame>
        <p:nvGraphicFramePr>
          <p:cNvPr id="5" name="Table 5">
            <a:extLst>
              <a:ext uri="{FF2B5EF4-FFF2-40B4-BE49-F238E27FC236}">
                <a16:creationId xmlns:a16="http://schemas.microsoft.com/office/drawing/2014/main" id="{DBB452B7-2F45-9707-0C0E-990AC38ACD35}"/>
              </a:ext>
            </a:extLst>
          </p:cNvPr>
          <p:cNvGraphicFramePr>
            <a:graphicFrameLocks noGrp="1"/>
          </p:cNvGraphicFramePr>
          <p:nvPr>
            <p:extLst>
              <p:ext uri="{D42A27DB-BD31-4B8C-83A1-F6EECF244321}">
                <p14:modId xmlns:p14="http://schemas.microsoft.com/office/powerpoint/2010/main" val="2661985337"/>
              </p:ext>
            </p:extLst>
          </p:nvPr>
        </p:nvGraphicFramePr>
        <p:xfrm>
          <a:off x="6934202" y="2056590"/>
          <a:ext cx="4997386" cy="3504272"/>
        </p:xfrm>
        <a:graphic>
          <a:graphicData uri="http://schemas.openxmlformats.org/drawingml/2006/table">
            <a:tbl>
              <a:tblPr firstRow="1" bandRow="1">
                <a:tableStyleId>{5C22544A-7EE6-4342-B048-85BDC9FD1C3A}</a:tableStyleId>
              </a:tblPr>
              <a:tblGrid>
                <a:gridCol w="2496643">
                  <a:extLst>
                    <a:ext uri="{9D8B030D-6E8A-4147-A177-3AD203B41FA5}">
                      <a16:colId xmlns:a16="http://schemas.microsoft.com/office/drawing/2014/main" val="580180373"/>
                    </a:ext>
                  </a:extLst>
                </a:gridCol>
                <a:gridCol w="2500743">
                  <a:extLst>
                    <a:ext uri="{9D8B030D-6E8A-4147-A177-3AD203B41FA5}">
                      <a16:colId xmlns:a16="http://schemas.microsoft.com/office/drawing/2014/main" val="284441169"/>
                    </a:ext>
                  </a:extLst>
                </a:gridCol>
              </a:tblGrid>
              <a:tr h="3266779">
                <a:tc>
                  <a:txBody>
                    <a:bodyPr/>
                    <a:lstStyle/>
                    <a:p>
                      <a:pPr algn="l"/>
                      <a:r>
                        <a:rPr lang="en-GB" sz="1500" b="1" i="0" dirty="0">
                          <a:solidFill>
                            <a:srgbClr val="212529"/>
                          </a:solidFill>
                          <a:effectLst/>
                          <a:latin typeface="Lato" panose="020F0502020204030203" pitchFamily="34" charset="0"/>
                        </a:rPr>
                        <a:t>Conflict</a:t>
                      </a:r>
                    </a:p>
                    <a:p>
                      <a:pPr algn="l"/>
                      <a:endParaRPr lang="en-GB" sz="1500" b="1" i="0" dirty="0">
                        <a:solidFill>
                          <a:srgbClr val="212529"/>
                        </a:solidFill>
                        <a:effectLst/>
                        <a:latin typeface="Lato" panose="020F0502020204030203" pitchFamily="34" charset="0"/>
                      </a:endParaRPr>
                    </a:p>
                    <a:p>
                      <a:pPr algn="l"/>
                      <a:r>
                        <a:rPr lang="en-GB" sz="1500" b="0" i="0" dirty="0">
                          <a:solidFill>
                            <a:srgbClr val="212529"/>
                          </a:solidFill>
                          <a:effectLst/>
                          <a:latin typeface="Open Sans" panose="020B0606030504020204" pitchFamily="34" charset="0"/>
                        </a:rPr>
                        <a:t>shouting or loud arguments</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stuck in a pattern of arguing over the same things and never sorting them out</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not speaking to each other regularly or for long periods of time</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sulking or walking away</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struggling to apologise or being disrespectful</a:t>
                      </a:r>
                    </a:p>
                    <a:p>
                      <a:endParaRPr lang="en-GB" sz="1500" dirty="0"/>
                    </a:p>
                  </a:txBody>
                  <a:tcPr marL="75271" marR="75271" marT="37636" marB="37636">
                    <a:solidFill>
                      <a:schemeClr val="accent1">
                        <a:lumMod val="20000"/>
                        <a:lumOff val="80000"/>
                      </a:schemeClr>
                    </a:solidFill>
                  </a:tcPr>
                </a:tc>
                <a:tc>
                  <a:txBody>
                    <a:bodyPr/>
                    <a:lstStyle/>
                    <a:p>
                      <a:pPr algn="l"/>
                      <a:r>
                        <a:rPr lang="en-GB" sz="1500" b="1" i="0" dirty="0">
                          <a:solidFill>
                            <a:srgbClr val="212529"/>
                          </a:solidFill>
                          <a:effectLst/>
                          <a:latin typeface="Lato" panose="020F0502020204030203" pitchFamily="34" charset="0"/>
                        </a:rPr>
                        <a:t>Abuse</a:t>
                      </a:r>
                    </a:p>
                    <a:p>
                      <a:pPr algn="l"/>
                      <a:endParaRPr lang="en-GB" sz="1500" b="1" i="0" dirty="0">
                        <a:solidFill>
                          <a:srgbClr val="212529"/>
                        </a:solidFill>
                        <a:effectLst/>
                        <a:latin typeface="Lato" panose="020F0502020204030203" pitchFamily="34" charset="0"/>
                      </a:endParaRPr>
                    </a:p>
                    <a:p>
                      <a:pPr algn="l"/>
                      <a:r>
                        <a:rPr lang="en-GB" sz="1500" b="0" i="0" dirty="0">
                          <a:solidFill>
                            <a:srgbClr val="212529"/>
                          </a:solidFill>
                          <a:effectLst/>
                          <a:latin typeface="Open Sans" panose="020B0606030504020204" pitchFamily="34" charset="0"/>
                        </a:rPr>
                        <a:t>Does your partner ever:</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threaten, intimidate or make you feel fearful?</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physically hurt you?</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pressure you or make unwanted sexual demands?</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isolate you from friends &amp; family?</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tell you what to wear or think?</a:t>
                      </a:r>
                    </a:p>
                    <a:p>
                      <a:pPr algn="l">
                        <a:buFont typeface="Arial" panose="020B0604020202020204" pitchFamily="34" charset="0"/>
                        <a:buChar char="•"/>
                      </a:pPr>
                      <a:r>
                        <a:rPr lang="en-GB" sz="1500" b="0" i="0" dirty="0">
                          <a:solidFill>
                            <a:srgbClr val="212529"/>
                          </a:solidFill>
                          <a:effectLst/>
                          <a:latin typeface="Open Sans" panose="020B0606030504020204" pitchFamily="34" charset="0"/>
                        </a:rPr>
                        <a:t>control the money</a:t>
                      </a:r>
                      <a:endParaRPr lang="en-GB" sz="1500" dirty="0"/>
                    </a:p>
                  </a:txBody>
                  <a:tcPr marL="75271" marR="75271" marT="37636" marB="37636">
                    <a:solidFill>
                      <a:schemeClr val="accent1">
                        <a:lumMod val="20000"/>
                        <a:lumOff val="80000"/>
                      </a:schemeClr>
                    </a:solidFill>
                  </a:tcPr>
                </a:tc>
                <a:extLst>
                  <a:ext uri="{0D108BD9-81ED-4DB2-BD59-A6C34878D82A}">
                    <a16:rowId xmlns:a16="http://schemas.microsoft.com/office/drawing/2014/main" val="88934488"/>
                  </a:ext>
                </a:extLst>
              </a:tr>
            </a:tbl>
          </a:graphicData>
        </a:graphic>
      </p:graphicFrame>
    </p:spTree>
    <p:extLst>
      <p:ext uri="{BB962C8B-B14F-4D97-AF65-F5344CB8AC3E}">
        <p14:creationId xmlns:p14="http://schemas.microsoft.com/office/powerpoint/2010/main" val="2895682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89C71-CC95-45F0-930D-59B769DC6609}"/>
              </a:ext>
            </a:extLst>
          </p:cNvPr>
          <p:cNvSpPr>
            <a:spLocks noGrp="1"/>
          </p:cNvSpPr>
          <p:nvPr>
            <p:ph type="title"/>
          </p:nvPr>
        </p:nvSpPr>
        <p:spPr>
          <a:xfrm>
            <a:off x="838199" y="994299"/>
            <a:ext cx="7828281" cy="4815951"/>
          </a:xfrm>
        </p:spPr>
        <p:txBody>
          <a:bodyPr>
            <a:normAutofit/>
          </a:bodyPr>
          <a:lstStyle/>
          <a:p>
            <a:r>
              <a:rPr lang="en-US" sz="2000" kern="1200" dirty="0">
                <a:solidFill>
                  <a:schemeClr val="tx1"/>
                </a:solidFill>
                <a:latin typeface="+mn-lt"/>
                <a:ea typeface="+mj-ea"/>
                <a:cs typeface="+mj-cs"/>
              </a:rPr>
              <a:t>Are  you aware of a child who may be suffering because there are frequent arguments at home?</a:t>
            </a:r>
            <a:br>
              <a:rPr lang="en-US" sz="2000" kern="1200" dirty="0">
                <a:solidFill>
                  <a:schemeClr val="tx1"/>
                </a:solidFill>
                <a:latin typeface="+mn-lt"/>
                <a:ea typeface="+mj-ea"/>
                <a:cs typeface="+mj-cs"/>
              </a:rPr>
            </a:br>
            <a:br>
              <a:rPr lang="en-US" sz="2000" kern="1200" dirty="0">
                <a:solidFill>
                  <a:schemeClr val="tx1"/>
                </a:solidFill>
                <a:latin typeface="+mn-lt"/>
                <a:ea typeface="+mj-ea"/>
                <a:cs typeface="+mj-cs"/>
              </a:rPr>
            </a:br>
            <a:r>
              <a:rPr lang="en-US" sz="2000" kern="1200" dirty="0">
                <a:solidFill>
                  <a:schemeClr val="tx1"/>
                </a:solidFill>
                <a:latin typeface="+mn-lt"/>
                <a:ea typeface="+mj-ea"/>
                <a:cs typeface="+mj-cs"/>
              </a:rPr>
              <a:t>Do you see evidence that parents are fighting and openly hostile towards each other?</a:t>
            </a:r>
            <a:br>
              <a:rPr lang="en-US" sz="2000" kern="1200" dirty="0">
                <a:solidFill>
                  <a:schemeClr val="tx1"/>
                </a:solidFill>
                <a:latin typeface="+mn-lt"/>
                <a:ea typeface="+mj-ea"/>
                <a:cs typeface="+mj-cs"/>
              </a:rPr>
            </a:br>
            <a:br>
              <a:rPr lang="en-US" sz="2000" kern="1200" dirty="0">
                <a:solidFill>
                  <a:schemeClr val="tx1"/>
                </a:solidFill>
                <a:latin typeface="+mn-lt"/>
                <a:ea typeface="+mj-ea"/>
                <a:cs typeface="+mj-cs"/>
              </a:rPr>
            </a:br>
            <a:r>
              <a:rPr lang="en-US" sz="2000" kern="1200" dirty="0">
                <a:solidFill>
                  <a:schemeClr val="tx1"/>
                </a:solidFill>
                <a:latin typeface="+mn-lt"/>
                <a:ea typeface="+mj-ea"/>
                <a:cs typeface="+mj-cs"/>
              </a:rPr>
              <a:t>Do you get embroiled in arguments and differences between parents that are impacting negatively on their child(ren)?</a:t>
            </a:r>
            <a:br>
              <a:rPr lang="en-US" sz="2000" kern="1200" dirty="0">
                <a:solidFill>
                  <a:schemeClr val="tx1"/>
                </a:solidFill>
                <a:latin typeface="+mn-lt"/>
                <a:ea typeface="+mj-ea"/>
                <a:cs typeface="+mj-cs"/>
              </a:rPr>
            </a:br>
            <a:br>
              <a:rPr lang="en-US" sz="2000" kern="1200" dirty="0">
                <a:solidFill>
                  <a:schemeClr val="tx1"/>
                </a:solidFill>
                <a:latin typeface="+mn-lt"/>
                <a:ea typeface="+mj-ea"/>
                <a:cs typeface="+mj-cs"/>
              </a:rPr>
            </a:br>
            <a:r>
              <a:rPr lang="en-US" sz="2000" kern="1200" dirty="0">
                <a:solidFill>
                  <a:schemeClr val="tx1"/>
                </a:solidFill>
                <a:latin typeface="+mn-lt"/>
                <a:ea typeface="+mj-ea"/>
                <a:cs typeface="+mj-cs"/>
              </a:rPr>
              <a:t>Are you supporting a family where </a:t>
            </a:r>
            <a:r>
              <a:rPr lang="en-US" sz="2000" b="1" kern="1200" dirty="0">
                <a:solidFill>
                  <a:schemeClr val="tx1"/>
                </a:solidFill>
                <a:latin typeface="+mn-lt"/>
                <a:ea typeface="+mj-ea"/>
                <a:cs typeface="+mj-cs"/>
              </a:rPr>
              <a:t>frequent, intense and unresolved </a:t>
            </a:r>
            <a:r>
              <a:rPr lang="en-US" sz="2000" kern="1200" dirty="0">
                <a:solidFill>
                  <a:schemeClr val="tx1"/>
                </a:solidFill>
                <a:latin typeface="+mn-lt"/>
                <a:ea typeface="+mj-ea"/>
                <a:cs typeface="+mj-cs"/>
              </a:rPr>
              <a:t>conflict is impacting on their ability to parent.  </a:t>
            </a:r>
            <a:br>
              <a:rPr lang="en-US" sz="2000" kern="1200" dirty="0">
                <a:solidFill>
                  <a:schemeClr val="tx1"/>
                </a:solidFill>
                <a:latin typeface="+mn-lt"/>
                <a:ea typeface="+mj-ea"/>
                <a:cs typeface="+mj-cs"/>
              </a:rPr>
            </a:br>
            <a:br>
              <a:rPr lang="en-US" sz="2000" kern="1200" dirty="0">
                <a:solidFill>
                  <a:schemeClr val="tx1"/>
                </a:solidFill>
                <a:latin typeface="+mn-lt"/>
                <a:ea typeface="+mj-ea"/>
                <a:cs typeface="+mj-cs"/>
              </a:rPr>
            </a:br>
            <a:r>
              <a:rPr lang="en-US" sz="2000" kern="1200" dirty="0">
                <a:solidFill>
                  <a:schemeClr val="tx1"/>
                </a:solidFill>
                <a:latin typeface="+mn-lt"/>
                <a:ea typeface="+mj-ea"/>
                <a:cs typeface="+mj-cs"/>
              </a:rPr>
              <a:t>Or are yo</a:t>
            </a:r>
            <a:r>
              <a:rPr lang="en-US" sz="2000" dirty="0">
                <a:latin typeface="+mn-lt"/>
              </a:rPr>
              <a:t>u </a:t>
            </a:r>
            <a:r>
              <a:rPr lang="en-US" sz="2000" kern="1200" dirty="0">
                <a:solidFill>
                  <a:schemeClr val="tx1"/>
                </a:solidFill>
                <a:latin typeface="+mn-lt"/>
                <a:ea typeface="+mj-ea"/>
                <a:cs typeface="+mj-cs"/>
              </a:rPr>
              <a:t>working with a family that needs help to communicate in a more healthy way…</a:t>
            </a:r>
            <a:endParaRPr lang="en-GB" sz="2000" dirty="0">
              <a:latin typeface="+mn-lt"/>
            </a:endParaRPr>
          </a:p>
        </p:txBody>
      </p:sp>
      <p:sp>
        <p:nvSpPr>
          <p:cNvPr id="6" name="TextBox 5">
            <a:extLst>
              <a:ext uri="{FF2B5EF4-FFF2-40B4-BE49-F238E27FC236}">
                <a16:creationId xmlns:a16="http://schemas.microsoft.com/office/drawing/2014/main" id="{C16DC72E-CB6F-4A40-A10C-FA885E91E345}"/>
              </a:ext>
            </a:extLst>
          </p:cNvPr>
          <p:cNvSpPr txBox="1"/>
          <p:nvPr/>
        </p:nvSpPr>
        <p:spPr>
          <a:xfrm>
            <a:off x="2029601" y="5672983"/>
            <a:ext cx="9646285" cy="523220"/>
          </a:xfrm>
          <a:prstGeom prst="rect">
            <a:avLst/>
          </a:prstGeom>
          <a:noFill/>
        </p:spPr>
        <p:txBody>
          <a:bodyPr wrap="square" lIns="91440" tIns="45720" rIns="91440" bIns="45720" rtlCol="0" anchor="t">
            <a:spAutoFit/>
          </a:bodyPr>
          <a:lstStyle/>
          <a:p>
            <a:r>
              <a:rPr lang="en-GB" sz="2800" dirty="0"/>
              <a:t>…Consider referring to CFW Healthy Relationship Course</a:t>
            </a:r>
            <a:endParaRPr lang="en-GB" sz="2800" dirty="0">
              <a:cs typeface="Calibri"/>
            </a:endParaRPr>
          </a:p>
        </p:txBody>
      </p:sp>
      <p:pic>
        <p:nvPicPr>
          <p:cNvPr id="3" name="Picture 2" descr="A picture containing tattoo&#10;&#10;Description automatically generated">
            <a:extLst>
              <a:ext uri="{FF2B5EF4-FFF2-40B4-BE49-F238E27FC236}">
                <a16:creationId xmlns:a16="http://schemas.microsoft.com/office/drawing/2014/main" id="{08E9DD08-46BB-D77B-8CC8-5383A00BC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4933" y="2241163"/>
            <a:ext cx="2755902" cy="1910164"/>
          </a:xfrm>
          <a:prstGeom prst="rect">
            <a:avLst/>
          </a:prstGeom>
        </p:spPr>
      </p:pic>
    </p:spTree>
    <p:extLst>
      <p:ext uri="{BB962C8B-B14F-4D97-AF65-F5344CB8AC3E}">
        <p14:creationId xmlns:p14="http://schemas.microsoft.com/office/powerpoint/2010/main" val="3583297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extBox 1">
            <a:extLst>
              <a:ext uri="{FF2B5EF4-FFF2-40B4-BE49-F238E27FC236}">
                <a16:creationId xmlns:a16="http://schemas.microsoft.com/office/drawing/2014/main" id="{029D0401-4421-68D5-D4AE-84598FCE729B}"/>
              </a:ext>
            </a:extLst>
          </p:cNvPr>
          <p:cNvGraphicFramePr/>
          <p:nvPr>
            <p:extLst>
              <p:ext uri="{D42A27DB-BD31-4B8C-83A1-F6EECF244321}">
                <p14:modId xmlns:p14="http://schemas.microsoft.com/office/powerpoint/2010/main" val="2992146868"/>
              </p:ext>
            </p:extLst>
          </p:nvPr>
        </p:nvGraphicFramePr>
        <p:xfrm>
          <a:off x="374342" y="864542"/>
          <a:ext cx="11443316" cy="538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9939ED18-7CF8-5EC0-4BA5-74E3AFACFFED}"/>
              </a:ext>
            </a:extLst>
          </p:cNvPr>
          <p:cNvSpPr>
            <a:spLocks noGrp="1"/>
          </p:cNvSpPr>
          <p:nvPr>
            <p:ph idx="1"/>
          </p:nvPr>
        </p:nvSpPr>
        <p:spPr>
          <a:xfrm>
            <a:off x="493704" y="312995"/>
            <a:ext cx="10515600" cy="783064"/>
          </a:xfrm>
        </p:spPr>
        <p:txBody>
          <a:bodyPr/>
          <a:lstStyle/>
          <a:p>
            <a:pPr marL="0" indent="0" algn="ctr">
              <a:buNone/>
            </a:pPr>
            <a:r>
              <a:rPr lang="en-GB" b="1" dirty="0"/>
              <a:t>Healthy Relationships support offer</a:t>
            </a:r>
          </a:p>
        </p:txBody>
      </p:sp>
    </p:spTree>
    <p:extLst>
      <p:ext uri="{BB962C8B-B14F-4D97-AF65-F5344CB8AC3E}">
        <p14:creationId xmlns:p14="http://schemas.microsoft.com/office/powerpoint/2010/main" val="3366590"/>
      </p:ext>
    </p:extLst>
  </p:cSld>
  <p:clrMapOvr>
    <a:masterClrMapping/>
  </p:clrMapOvr>
</p:sld>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142804346D284F988E82D5BA63A3D4" ma:contentTypeVersion="18" ma:contentTypeDescription="Create a new document." ma:contentTypeScope="" ma:versionID="9c453950a08605c10423751f7542da2e">
  <xsd:schema xmlns:xsd="http://www.w3.org/2001/XMLSchema" xmlns:xs="http://www.w3.org/2001/XMLSchema" xmlns:p="http://schemas.microsoft.com/office/2006/metadata/properties" xmlns:ns2="bc6c0341-a0df-4ae6-a569-88929d6d5a28" xmlns:ns3="439479c6-6b1a-4ef5-8c45-e30e5b486ca7" targetNamespace="http://schemas.microsoft.com/office/2006/metadata/properties" ma:root="true" ma:fieldsID="d3f5faa749c6938244a5f615bdf9b49e" ns2:_="" ns3:_="">
    <xsd:import namespace="bc6c0341-a0df-4ae6-a569-88929d6d5a28"/>
    <xsd:import namespace="439479c6-6b1a-4ef5-8c45-e30e5b486ca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3:MediaLengthInSeconds" minOccurs="0"/>
                <xsd:element ref="ns3:lcf76f155ced4ddcb4097134ff3c332f" minOccurs="0"/>
                <xsd:element ref="ns2:TaxCatchAll" minOccurs="0"/>
                <xsd:element ref="ns3:MediaServiceObjectDetectorVersions" minOccurs="0"/>
                <xsd:element ref="ns3:MediaServiceOCR"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6c0341-a0df-4ae6-a569-88929d6d5a2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48575cd-7e13-446c-a51a-574a3885ad83}" ma:internalName="TaxCatchAll" ma:showField="CatchAllData" ma:web="bc6c0341-a0df-4ae6-a569-88929d6d5a2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39479c6-6b1a-4ef5-8c45-e30e5b486ca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232604e-ded1-4d87-9fd1-5b1610c5f5e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39479c6-6b1a-4ef5-8c45-e30e5b486ca7">
      <Terms xmlns="http://schemas.microsoft.com/office/infopath/2007/PartnerControls"/>
    </lcf76f155ced4ddcb4097134ff3c332f>
    <TaxCatchAll xmlns="bc6c0341-a0df-4ae6-a569-88929d6d5a28" xsi:nil="true"/>
    <SharedWithUsers xmlns="bc6c0341-a0df-4ae6-a569-88929d6d5a28">
      <UserInfo>
        <DisplayName/>
        <AccountId xsi:nil="true"/>
        <AccountType/>
      </UserInfo>
    </SharedWithUsers>
  </documentManagement>
</p:properties>
</file>

<file path=customXml/itemProps1.xml><?xml version="1.0" encoding="utf-8"?>
<ds:datastoreItem xmlns:ds="http://schemas.openxmlformats.org/officeDocument/2006/customXml" ds:itemID="{C74BA4A6-EFA0-41A0-B592-5D0C7E03941C}"/>
</file>

<file path=customXml/itemProps2.xml><?xml version="1.0" encoding="utf-8"?>
<ds:datastoreItem xmlns:ds="http://schemas.openxmlformats.org/officeDocument/2006/customXml" ds:itemID="{63D943A8-0F9B-4A34-96AA-E5C89F09F330}">
  <ds:schemaRefs>
    <ds:schemaRef ds:uri="http://schemas.microsoft.com/sharepoint/v3/contenttype/forms"/>
  </ds:schemaRefs>
</ds:datastoreItem>
</file>

<file path=customXml/itemProps3.xml><?xml version="1.0" encoding="utf-8"?>
<ds:datastoreItem xmlns:ds="http://schemas.openxmlformats.org/officeDocument/2006/customXml" ds:itemID="{5417B8DA-4BD2-4E6E-B83A-37E7793B8C9F}">
  <ds:schemaRef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b09e761-34fb-48ab-a1f8-e468f4924035"/>
    <ds:schemaRef ds:uri="http://purl.org/dc/terms/"/>
    <ds:schemaRef ds:uri="5cc125b1-0565-4aa2-923e-2c96921ae48a"/>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Shapes</Template>
  <TotalTime>17744</TotalTime>
  <Words>688</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Avenir Next LT Pro</vt:lpstr>
      <vt:lpstr>Calibri</vt:lpstr>
      <vt:lpstr>Freestyle Script</vt:lpstr>
      <vt:lpstr>Lato</vt:lpstr>
      <vt:lpstr>Open Sans</vt:lpstr>
      <vt:lpstr>Tw Cen MT</vt:lpstr>
      <vt:lpstr>ShapesVTI</vt:lpstr>
      <vt:lpstr>Healthy  Relationships A course that helps parents/ carers in conflict improve communication</vt:lpstr>
      <vt:lpstr>Course Content</vt:lpstr>
      <vt:lpstr>Parental Conflict or Domestic Abuse?</vt:lpstr>
      <vt:lpstr>Are  you aware of a child who may be suffering because there are frequent arguments at home?  Do you see evidence that parents are fighting and openly hostile towards each other?  Do you get embroiled in arguments and differences between parents that are impacting negatively on their child(ren)?  Are you supporting a family where frequent, intense and unresolved conflict is impacting on their ability to parent.    Or are you working with a family that needs help to communicate in a more healthy way…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Norris, Rachel</dc:creator>
  <cp:lastModifiedBy>Miss A Gribbin</cp:lastModifiedBy>
  <cp:revision>3</cp:revision>
  <dcterms:created xsi:type="dcterms:W3CDTF">2024-01-18T10:22:01Z</dcterms:created>
  <dcterms:modified xsi:type="dcterms:W3CDTF">2024-02-23T15:52:10Z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0x01010018142804346D284F988E82D5BA63A3D4</vt:lpwstr>
  </property>
  <property fmtid="{D5CDD505-2E9C-101B-9397-08002B2CF9AE}" pid="3" name="Order">
    <vt:r8>2700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