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9" r:id="rId5"/>
    <p:sldId id="278" r:id="rId6"/>
    <p:sldId id="284" r:id="rId7"/>
    <p:sldId id="285" r:id="rId8"/>
    <p:sldId id="286" r:id="rId9"/>
    <p:sldId id="287" r:id="rId10"/>
    <p:sldId id="288" r:id="rId11"/>
    <p:sldId id="272" r:id="rId12"/>
    <p:sldId id="280" r:id="rId13"/>
    <p:sldId id="281" r:id="rId14"/>
    <p:sldId id="283" r:id="rId15"/>
    <p:sldId id="261"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5F6F8-447A-4A78-9B47-D73F7032AADB}" v="66" dt="2022-01-10T19:51:07.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1" d="100"/>
          <a:sy n="61" d="100"/>
        </p:scale>
        <p:origin x="88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CC92-78E5-4852-8155-685D22088F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5918F5-5BC8-4E24-B816-0F06533DDD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5EC89B-123B-4379-8B68-50A8BB016E0E}"/>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5" name="Footer Placeholder 4">
            <a:extLst>
              <a:ext uri="{FF2B5EF4-FFF2-40B4-BE49-F238E27FC236}">
                <a16:creationId xmlns:a16="http://schemas.microsoft.com/office/drawing/2014/main" id="{0EBC0FE9-0F50-4826-B34E-CC578A52F3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8BE941-C099-425B-993E-4E32AB770E45}"/>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412432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2C50-E7E7-4D80-8ABD-388D32D87D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07A773-5B0F-4F56-BE59-64E76B590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F611B-37C6-42F4-854D-B4488B3AB694}"/>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5" name="Footer Placeholder 4">
            <a:extLst>
              <a:ext uri="{FF2B5EF4-FFF2-40B4-BE49-F238E27FC236}">
                <a16:creationId xmlns:a16="http://schemas.microsoft.com/office/drawing/2014/main" id="{C7C7C410-9542-4696-8BC6-59BAE2232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AF6FDF-8888-429D-9084-2BAB3DB29EBE}"/>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282528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533C8-52C9-45FC-B67E-96AADF79AD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C93605-B7B3-496D-9492-8796403162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0DD90F-6A29-4F0F-89C2-52AF69C8A021}"/>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5" name="Footer Placeholder 4">
            <a:extLst>
              <a:ext uri="{FF2B5EF4-FFF2-40B4-BE49-F238E27FC236}">
                <a16:creationId xmlns:a16="http://schemas.microsoft.com/office/drawing/2014/main" id="{4574FFEF-4EED-45C3-BFB3-BE66C2C9C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02C27-CFCB-4C83-8232-C20D4D08D338}"/>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344760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17AB-D1B2-489A-B6DB-21BDE6086D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198784-2562-4AE7-BCE9-520E13ABC1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E65C67-CEBD-4BB1-A979-7A84E9B9DA95}"/>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5" name="Footer Placeholder 4">
            <a:extLst>
              <a:ext uri="{FF2B5EF4-FFF2-40B4-BE49-F238E27FC236}">
                <a16:creationId xmlns:a16="http://schemas.microsoft.com/office/drawing/2014/main" id="{24545379-A3AB-4C59-80E5-87B6407BF4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8A0422-18AA-49AF-9967-95167FC756B6}"/>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282463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894-F591-4505-82D6-5AB68F5CCA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3DA172F-E89B-4A62-8C81-D0E01746DE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CCA187-C81A-4539-B95E-2B68D1640875}"/>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5" name="Footer Placeholder 4">
            <a:extLst>
              <a:ext uri="{FF2B5EF4-FFF2-40B4-BE49-F238E27FC236}">
                <a16:creationId xmlns:a16="http://schemas.microsoft.com/office/drawing/2014/main" id="{52E3AF7B-861C-442D-AD26-1C7BB11C1A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95137F-A573-4F99-AE8B-149286872680}"/>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423093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1734-991E-468F-A6EF-1D86C877F5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10478F-E885-4566-A039-6CD6F44FBC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0E51ED-24E7-455C-ACAD-0162E3F5C2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FB4179-FCA0-4CE9-9EA2-ABA9E916E816}"/>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6" name="Footer Placeholder 5">
            <a:extLst>
              <a:ext uri="{FF2B5EF4-FFF2-40B4-BE49-F238E27FC236}">
                <a16:creationId xmlns:a16="http://schemas.microsoft.com/office/drawing/2014/main" id="{C17B0D58-4632-4D27-87FF-393C6319E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194B3F-5C70-4601-84DB-0B54811BA761}"/>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422041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6160-DB92-43C0-9A54-A78DFDC152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2C297C-9273-494C-8666-45CB999CC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8989CD-9E1B-4434-84BB-C3005FF8A1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510196-43D8-4CBE-B7BA-D92920CB12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087B5A-85A4-4D15-B6A2-60F94A0259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958C875-0A7A-4276-8743-C14CA167F2D3}"/>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8" name="Footer Placeholder 7">
            <a:extLst>
              <a:ext uri="{FF2B5EF4-FFF2-40B4-BE49-F238E27FC236}">
                <a16:creationId xmlns:a16="http://schemas.microsoft.com/office/drawing/2014/main" id="{BD145E86-7A3B-4C1C-831C-91D5991D84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9CA077-1A18-4312-9BC6-2C52B40BEC8F}"/>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164728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F618-CE97-4011-9F65-7F4E947E10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736604-F2D7-4E1C-9844-D46065D2FF9E}"/>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4" name="Footer Placeholder 3">
            <a:extLst>
              <a:ext uri="{FF2B5EF4-FFF2-40B4-BE49-F238E27FC236}">
                <a16:creationId xmlns:a16="http://schemas.microsoft.com/office/drawing/2014/main" id="{902CB076-0AA5-4201-B919-25AFD514A7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EAFDBA-CA93-4CF1-960D-F420B8B1EA7E}"/>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18011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65188-0705-4FE3-A3FA-B01384F908A8}"/>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3" name="Footer Placeholder 2">
            <a:extLst>
              <a:ext uri="{FF2B5EF4-FFF2-40B4-BE49-F238E27FC236}">
                <a16:creationId xmlns:a16="http://schemas.microsoft.com/office/drawing/2014/main" id="{605DA9AB-FE61-497A-A5A6-2D87DF852C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ED4F70-5FA4-47CC-9932-912DE4D38513}"/>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155914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5013-54B2-4A0F-890B-0DE47DE21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784165-48B4-4C35-B60E-6AB4EA196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95A501-4711-482B-9D63-625355B27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02C2AF-E0E4-44C0-B350-7DBF1482732E}"/>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6" name="Footer Placeholder 5">
            <a:extLst>
              <a:ext uri="{FF2B5EF4-FFF2-40B4-BE49-F238E27FC236}">
                <a16:creationId xmlns:a16="http://schemas.microsoft.com/office/drawing/2014/main" id="{1E20E80F-CF44-4E2C-9240-A0B4DDDFDF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57CDBE-FA66-4E2D-A3E9-978BD2DDEF38}"/>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105274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9F04-B973-4A62-A4AD-36C687180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F623A2-7812-41DB-B2F2-1813B62A5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251084-A947-45D4-972A-461690DAF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4035C2-4818-47EF-A8E4-AF60790AE8CA}"/>
              </a:ext>
            </a:extLst>
          </p:cNvPr>
          <p:cNvSpPr>
            <a:spLocks noGrp="1"/>
          </p:cNvSpPr>
          <p:nvPr>
            <p:ph type="dt" sz="half" idx="10"/>
          </p:nvPr>
        </p:nvSpPr>
        <p:spPr/>
        <p:txBody>
          <a:bodyPr/>
          <a:lstStyle/>
          <a:p>
            <a:fld id="{6EC89320-1D5F-404F-88B0-07744E731C77}" type="datetimeFigureOut">
              <a:rPr lang="en-GB" smtClean="0"/>
              <a:t>26/01/2026</a:t>
            </a:fld>
            <a:endParaRPr lang="en-GB"/>
          </a:p>
        </p:txBody>
      </p:sp>
      <p:sp>
        <p:nvSpPr>
          <p:cNvPr id="6" name="Footer Placeholder 5">
            <a:extLst>
              <a:ext uri="{FF2B5EF4-FFF2-40B4-BE49-F238E27FC236}">
                <a16:creationId xmlns:a16="http://schemas.microsoft.com/office/drawing/2014/main" id="{D2201F04-1537-44CE-9B8C-0AA03344B7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416A6C-32BE-4709-BAA9-BB41A876F3F5}"/>
              </a:ext>
            </a:extLst>
          </p:cNvPr>
          <p:cNvSpPr>
            <a:spLocks noGrp="1"/>
          </p:cNvSpPr>
          <p:nvPr>
            <p:ph type="sldNum" sz="quarter" idx="12"/>
          </p:nvPr>
        </p:nvSpPr>
        <p:spPr/>
        <p:txBody>
          <a:bodyPr/>
          <a:lstStyle/>
          <a:p>
            <a:fld id="{115BD470-5AC7-455C-B7E0-89D7E4D8A51C}" type="slidenum">
              <a:rPr lang="en-GB" smtClean="0"/>
              <a:t>‹#›</a:t>
            </a:fld>
            <a:endParaRPr lang="en-GB"/>
          </a:p>
        </p:txBody>
      </p:sp>
    </p:spTree>
    <p:extLst>
      <p:ext uri="{BB962C8B-B14F-4D97-AF65-F5344CB8AC3E}">
        <p14:creationId xmlns:p14="http://schemas.microsoft.com/office/powerpoint/2010/main" val="148722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BBB23-6C4D-4F56-B362-BECE359DD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6FD6E3-FB95-4D22-9837-65089EDFB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68842F-A95D-44F9-863E-F3E7C9074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C89320-1D5F-404F-88B0-07744E731C77}" type="datetimeFigureOut">
              <a:rPr lang="en-GB" smtClean="0"/>
              <a:t>26/01/2026</a:t>
            </a:fld>
            <a:endParaRPr lang="en-GB"/>
          </a:p>
        </p:txBody>
      </p:sp>
      <p:sp>
        <p:nvSpPr>
          <p:cNvPr id="5" name="Footer Placeholder 4">
            <a:extLst>
              <a:ext uri="{FF2B5EF4-FFF2-40B4-BE49-F238E27FC236}">
                <a16:creationId xmlns:a16="http://schemas.microsoft.com/office/drawing/2014/main" id="{7114AD40-3BB5-4EFE-8F35-F287B6E8F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B9A279-A70E-41C7-8302-D9B9B5D10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BD470-5AC7-455C-B7E0-89D7E4D8A51C}" type="slidenum">
              <a:rPr lang="en-GB" smtClean="0"/>
              <a:t>‹#›</a:t>
            </a:fld>
            <a:endParaRPr lang="en-GB"/>
          </a:p>
        </p:txBody>
      </p:sp>
    </p:spTree>
    <p:extLst>
      <p:ext uri="{BB962C8B-B14F-4D97-AF65-F5344CB8AC3E}">
        <p14:creationId xmlns:p14="http://schemas.microsoft.com/office/powerpoint/2010/main" val="1096590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mailto:jparsons@lancasterhigh.lancs,sch.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7F9B89-BB0B-4FDE-BF27-E8357EDAD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AA849A4-430C-4D57-BAC0-C5EB034267A0}"/>
              </a:ext>
            </a:extLst>
          </p:cNvPr>
          <p:cNvSpPr/>
          <p:nvPr/>
        </p:nvSpPr>
        <p:spPr>
          <a:xfrm>
            <a:off x="838200" y="2695873"/>
            <a:ext cx="10537826" cy="1387304"/>
          </a:xfrm>
          <a:prstGeom prst="rect">
            <a:avLst/>
          </a:prstGeom>
        </p:spPr>
        <p:txBody>
          <a:bodyPr vert="horz" wrap="square" lIns="91440" tIns="45720" rIns="91440" bIns="45720" rtlCol="0" anchor="b">
            <a:normAutofit/>
          </a:bodyPr>
          <a:lstStyle/>
          <a:p>
            <a:pPr algn="ctr">
              <a:lnSpc>
                <a:spcPct val="90000"/>
              </a:lnSpc>
              <a:spcBef>
                <a:spcPct val="0"/>
              </a:spcBef>
              <a:spcAft>
                <a:spcPts val="600"/>
              </a:spcAft>
            </a:pPr>
            <a:r>
              <a:rPr lang="en-US" sz="3200" kern="1200" dirty="0">
                <a:ln w="0"/>
                <a:solidFill>
                  <a:schemeClr val="bg1"/>
                </a:solidFill>
                <a:effectLst>
                  <a:outerShdw blurRad="38100" dist="19050" dir="2700000" algn="tl" rotWithShape="0">
                    <a:schemeClr val="dk1">
                      <a:alpha val="40000"/>
                    </a:schemeClr>
                  </a:outerShdw>
                </a:effectLst>
                <a:latin typeface="+mj-lt"/>
                <a:ea typeface="+mj-ea"/>
                <a:cs typeface="+mj-cs"/>
              </a:rPr>
              <a:t>Yr. 9 - Welcome </a:t>
            </a:r>
            <a:r>
              <a:rPr lang="en-US" sz="32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rPr>
              <a:t>to</a:t>
            </a:r>
            <a:r>
              <a:rPr lang="en-US" sz="3200" kern="1200" dirty="0">
                <a:ln w="0"/>
                <a:solidFill>
                  <a:schemeClr val="bg1"/>
                </a:solidFill>
                <a:effectLst>
                  <a:outerShdw blurRad="38100" dist="19050" dir="2700000" algn="tl" rotWithShape="0">
                    <a:schemeClr val="dk1">
                      <a:alpha val="40000"/>
                    </a:schemeClr>
                  </a:outerShdw>
                </a:effectLst>
                <a:latin typeface="+mj-lt"/>
                <a:ea typeface="+mj-ea"/>
                <a:cs typeface="+mj-cs"/>
              </a:rPr>
              <a:t> </a:t>
            </a:r>
            <a:endParaRPr lang="en-US" sz="32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endParaRPr>
          </a:p>
          <a:p>
            <a:pPr algn="ctr">
              <a:lnSpc>
                <a:spcPct val="90000"/>
              </a:lnSpc>
              <a:spcBef>
                <a:spcPct val="0"/>
              </a:spcBef>
              <a:spcAft>
                <a:spcPts val="600"/>
              </a:spcAft>
            </a:pPr>
            <a:r>
              <a:rPr lang="en-US" sz="3200" b="0" kern="1200" cap="none" spc="0" dirty="0">
                <a:ln w="0"/>
                <a:solidFill>
                  <a:schemeClr val="bg1"/>
                </a:solidFill>
                <a:effectLst>
                  <a:outerShdw blurRad="38100" dist="19050" dir="2700000" algn="tl" rotWithShape="0">
                    <a:schemeClr val="dk1">
                      <a:alpha val="40000"/>
                    </a:schemeClr>
                  </a:outerShdw>
                </a:effectLst>
                <a:latin typeface="+mj-lt"/>
                <a:ea typeface="+mj-ea"/>
                <a:cs typeface="+mj-cs"/>
              </a:rPr>
              <a:t>GCSE History</a:t>
            </a:r>
            <a:endParaRPr lang="en-US" sz="3200" b="0" kern="1200" cap="none" spc="0" dirty="0">
              <a:ln w="0"/>
              <a:solidFill>
                <a:schemeClr val="bg1"/>
              </a:solidFill>
              <a:effectLst>
                <a:outerShdw blurRad="38100" dist="19050" dir="2700000" algn="tl" rotWithShape="0">
                  <a:prstClr val="black">
                    <a:alpha val="40000"/>
                  </a:prstClr>
                </a:outerShdw>
              </a:effectLst>
              <a:latin typeface="+mj-lt"/>
              <a:ea typeface="+mj-ea"/>
              <a:cs typeface="+mj-cs"/>
            </a:endParaRPr>
          </a:p>
        </p:txBody>
      </p:sp>
      <p:pic>
        <p:nvPicPr>
          <p:cNvPr id="15" name="Picture 2" descr="Martin Luther King Jr. and 8 Black Activists Who Led the Civil Rights  Movement - Biography">
            <a:extLst>
              <a:ext uri="{FF2B5EF4-FFF2-40B4-BE49-F238E27FC236}">
                <a16:creationId xmlns:a16="http://schemas.microsoft.com/office/drawing/2014/main" id="{15C324BF-CDB0-4427-AA08-54A53AF95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99" r="1" b="17700"/>
          <a:stretch/>
        </p:blipFill>
        <p:spPr bwMode="auto">
          <a:xfrm>
            <a:off x="7" y="-3"/>
            <a:ext cx="6000749" cy="2180602"/>
          </a:xfrm>
          <a:custGeom>
            <a:avLst/>
            <a:gdLst/>
            <a:ahLst/>
            <a:cxnLst/>
            <a:rect l="l" t="t" r="r" b="b"/>
            <a:pathLst>
              <a:path w="6000749" h="2180602">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13" descr="A painting of people riding horses&#10;&#10;Description automatically generated">
            <a:extLst>
              <a:ext uri="{FF2B5EF4-FFF2-40B4-BE49-F238E27FC236}">
                <a16:creationId xmlns:a16="http://schemas.microsoft.com/office/drawing/2014/main" id="{4A49787A-898C-4234-802A-940B50742BDF}"/>
              </a:ext>
            </a:extLst>
          </p:cNvPr>
          <p:cNvPicPr>
            <a:picLocks noChangeAspect="1"/>
          </p:cNvPicPr>
          <p:nvPr/>
        </p:nvPicPr>
        <p:blipFill rotWithShape="1">
          <a:blip r:embed="rId3">
            <a:extLst>
              <a:ext uri="{28A0092B-C50C-407E-A947-70E740481C1C}">
                <a14:useLocalDpi xmlns:a14="http://schemas.microsoft.com/office/drawing/2010/main" val="0"/>
              </a:ext>
            </a:extLst>
          </a:blip>
          <a:srcRect t="4951" r="1" b="2831"/>
          <a:stretch/>
        </p:blipFill>
        <p:spPr>
          <a:xfrm>
            <a:off x="6191243" y="4"/>
            <a:ext cx="6000750" cy="1867659"/>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p:spPr>
      </p:pic>
      <p:sp>
        <p:nvSpPr>
          <p:cNvPr id="22" name="Freeform: Shape 21">
            <a:extLst>
              <a:ext uri="{FF2B5EF4-FFF2-40B4-BE49-F238E27FC236}">
                <a16:creationId xmlns:a16="http://schemas.microsoft.com/office/drawing/2014/main" id="{974AA512-0626-46EA-9229-571D9AF08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12192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0CC1FDC-60B1-49C3-861C-17B43B8F4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12192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solidFill>
            <a:srgbClr val="FFFFFF"/>
          </a:solidFill>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drawing of a building&#10;&#10;Description automatically generated">
            <a:extLst>
              <a:ext uri="{FF2B5EF4-FFF2-40B4-BE49-F238E27FC236}">
                <a16:creationId xmlns:a16="http://schemas.microsoft.com/office/drawing/2014/main" id="{CBEC9A87-DD36-4F1C-BC76-D181E55E6C8B}"/>
              </a:ext>
            </a:extLst>
          </p:cNvPr>
          <p:cNvPicPr>
            <a:picLocks noChangeAspect="1"/>
          </p:cNvPicPr>
          <p:nvPr/>
        </p:nvPicPr>
        <p:blipFill rotWithShape="1">
          <a:blip r:embed="rId5"/>
          <a:srcRect t="33271" b="23745"/>
          <a:stretch/>
        </p:blipFill>
        <p:spPr>
          <a:xfrm>
            <a:off x="7" y="4626672"/>
            <a:ext cx="6000749" cy="2231333"/>
          </a:xfrm>
          <a:custGeom>
            <a:avLst/>
            <a:gdLst/>
            <a:ahLst/>
            <a:cxnLst/>
            <a:rect l="l" t="t" r="r" b="b"/>
            <a:pathLst>
              <a:path w="6000749" h="2231333">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p:spPr>
      </p:pic>
      <p:pic>
        <p:nvPicPr>
          <p:cNvPr id="12" name="Picture 11" descr="A group of men in uniform&#10;&#10;Description automatically generated">
            <a:extLst>
              <a:ext uri="{FF2B5EF4-FFF2-40B4-BE49-F238E27FC236}">
                <a16:creationId xmlns:a16="http://schemas.microsoft.com/office/drawing/2014/main" id="{90F984D5-72CE-4D1C-8322-E76ECA0C5629}"/>
              </a:ext>
            </a:extLst>
          </p:cNvPr>
          <p:cNvPicPr>
            <a:picLocks noChangeAspect="1"/>
          </p:cNvPicPr>
          <p:nvPr/>
        </p:nvPicPr>
        <p:blipFill rotWithShape="1">
          <a:blip r:embed="rId6">
            <a:extLst>
              <a:ext uri="{28A0092B-C50C-407E-A947-70E740481C1C}">
                <a14:useLocalDpi xmlns:a14="http://schemas.microsoft.com/office/drawing/2010/main" val="0"/>
              </a:ext>
            </a:extLst>
          </a:blip>
          <a:srcRect t="16874" r="1" b="24766"/>
          <a:stretch/>
        </p:blipFill>
        <p:spPr>
          <a:xfrm>
            <a:off x="6191243" y="4546610"/>
            <a:ext cx="6000750" cy="2311390"/>
          </a:xfrm>
          <a:custGeom>
            <a:avLst/>
            <a:gdLst/>
            <a:ahLst/>
            <a:cxnLst/>
            <a:rect l="l" t="t" r="r" b="b"/>
            <a:pathLst>
              <a:path w="6000750" h="231139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p:spPr>
      </p:pic>
      <p:grpSp>
        <p:nvGrpSpPr>
          <p:cNvPr id="26" name="Group 25">
            <a:extLst>
              <a:ext uri="{FF2B5EF4-FFF2-40B4-BE49-F238E27FC236}">
                <a16:creationId xmlns:a16="http://schemas.microsoft.com/office/drawing/2014/main" id="{9B2319FA-B636-4971-BA3D-EA448709D9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083182"/>
            <a:ext cx="12192000" cy="1203823"/>
            <a:chOff x="0" y="4083182"/>
            <a:chExt cx="12192000" cy="1203823"/>
          </a:xfrm>
          <a:effectLst>
            <a:outerShdw blurRad="381000" dist="152400" dir="16200000" rotWithShape="0">
              <a:prstClr val="black">
                <a:alpha val="10000"/>
              </a:prstClr>
            </a:outerShdw>
          </a:effectLst>
        </p:grpSpPr>
        <p:sp>
          <p:nvSpPr>
            <p:cNvPr id="27" name="Freeform: Shape 26">
              <a:extLst>
                <a:ext uri="{FF2B5EF4-FFF2-40B4-BE49-F238E27FC236}">
                  <a16:creationId xmlns:a16="http://schemas.microsoft.com/office/drawing/2014/main" id="{E88A025D-FBC9-4004-BFA0-5E3DC3E9B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D088221B-C76B-4ADD-99AA-26982E3E7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076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FE95D-EE36-4075-8434-4A62078EE663}"/>
              </a:ext>
            </a:extLst>
          </p:cNvPr>
          <p:cNvSpPr txBox="1"/>
          <p:nvPr/>
        </p:nvSpPr>
        <p:spPr>
          <a:xfrm>
            <a:off x="1922216" y="164648"/>
            <a:ext cx="5416062" cy="584775"/>
          </a:xfrm>
          <a:prstGeom prst="rect">
            <a:avLst/>
          </a:prstGeom>
          <a:noFill/>
        </p:spPr>
        <p:txBody>
          <a:bodyPr wrap="square" rtlCol="0">
            <a:spAutoFit/>
          </a:bodyPr>
          <a:lstStyle/>
          <a:p>
            <a:pPr algn="ctr"/>
            <a:r>
              <a:rPr lang="en-GB" sz="3200" dirty="0">
                <a:ln w="0"/>
                <a:effectLst>
                  <a:outerShdw blurRad="38100" dist="19050" dir="2700000" algn="tl" rotWithShape="0">
                    <a:schemeClr val="dk1">
                      <a:alpha val="40000"/>
                    </a:schemeClr>
                  </a:outerShdw>
                </a:effectLst>
              </a:rPr>
              <a:t>Where can GCSE History lead?</a:t>
            </a:r>
          </a:p>
        </p:txBody>
      </p:sp>
      <p:sp>
        <p:nvSpPr>
          <p:cNvPr id="3" name="TextBox 2">
            <a:extLst>
              <a:ext uri="{FF2B5EF4-FFF2-40B4-BE49-F238E27FC236}">
                <a16:creationId xmlns:a16="http://schemas.microsoft.com/office/drawing/2014/main" id="{180C9328-F9A7-408F-A974-BE9EE6B231E1}"/>
              </a:ext>
            </a:extLst>
          </p:cNvPr>
          <p:cNvSpPr txBox="1"/>
          <p:nvPr/>
        </p:nvSpPr>
        <p:spPr>
          <a:xfrm>
            <a:off x="1335044" y="1839889"/>
            <a:ext cx="6003234" cy="4247317"/>
          </a:xfrm>
          <a:prstGeom prst="rect">
            <a:avLst/>
          </a:prstGeom>
          <a:noFill/>
        </p:spPr>
        <p:txBody>
          <a:bodyPr wrap="square" rtlCol="0">
            <a:spAutoFit/>
          </a:bodyPr>
          <a:lstStyle/>
          <a:p>
            <a:pPr marL="285750" indent="-285750">
              <a:buFont typeface="Wingdings" panose="05000000000000000000" pitchFamily="2" charset="2"/>
              <a:buChar char="q"/>
            </a:pPr>
            <a:r>
              <a:rPr lang="en-GB" dirty="0"/>
              <a:t>Academia</a:t>
            </a:r>
          </a:p>
          <a:p>
            <a:pPr marL="285750" indent="-285750">
              <a:buFont typeface="Wingdings" panose="05000000000000000000" pitchFamily="2" charset="2"/>
              <a:buChar char="q"/>
            </a:pPr>
            <a:r>
              <a:rPr lang="en-GB" dirty="0"/>
              <a:t>Research</a:t>
            </a:r>
          </a:p>
          <a:p>
            <a:pPr marL="285750" indent="-285750">
              <a:buFont typeface="Wingdings" panose="05000000000000000000" pitchFamily="2" charset="2"/>
              <a:buChar char="q"/>
            </a:pPr>
            <a:r>
              <a:rPr lang="en-GB" dirty="0"/>
              <a:t>Civil Service</a:t>
            </a:r>
          </a:p>
          <a:p>
            <a:pPr marL="285750" indent="-285750">
              <a:buFont typeface="Wingdings" panose="05000000000000000000" pitchFamily="2" charset="2"/>
              <a:buChar char="q"/>
            </a:pPr>
            <a:r>
              <a:rPr lang="en-GB" dirty="0"/>
              <a:t>Media</a:t>
            </a:r>
          </a:p>
          <a:p>
            <a:pPr marL="285750" indent="-285750">
              <a:buFont typeface="Wingdings" panose="05000000000000000000" pitchFamily="2" charset="2"/>
              <a:buChar char="q"/>
            </a:pPr>
            <a:r>
              <a:rPr lang="en-GB" dirty="0"/>
              <a:t>Journalism</a:t>
            </a:r>
          </a:p>
          <a:p>
            <a:pPr marL="285750" indent="-285750">
              <a:buFont typeface="Wingdings" panose="05000000000000000000" pitchFamily="2" charset="2"/>
              <a:buChar char="q"/>
            </a:pPr>
            <a:r>
              <a:rPr lang="en-GB" dirty="0"/>
              <a:t>Law</a:t>
            </a:r>
          </a:p>
          <a:p>
            <a:pPr marL="285750" indent="-285750">
              <a:buFont typeface="Wingdings" panose="05000000000000000000" pitchFamily="2" charset="2"/>
              <a:buChar char="q"/>
            </a:pPr>
            <a:r>
              <a:rPr lang="en-GB" dirty="0"/>
              <a:t>Politics</a:t>
            </a:r>
          </a:p>
          <a:p>
            <a:pPr marL="285750" indent="-285750">
              <a:buFont typeface="Wingdings" panose="05000000000000000000" pitchFamily="2" charset="2"/>
              <a:buChar char="q"/>
            </a:pPr>
            <a:r>
              <a:rPr lang="en-GB" dirty="0"/>
              <a:t>Playwrights</a:t>
            </a:r>
          </a:p>
          <a:p>
            <a:pPr marL="285750" indent="-285750">
              <a:buFont typeface="Wingdings" panose="05000000000000000000" pitchFamily="2" charset="2"/>
              <a:buChar char="q"/>
            </a:pPr>
            <a:r>
              <a:rPr lang="en-GB" dirty="0"/>
              <a:t>Police</a:t>
            </a:r>
          </a:p>
          <a:p>
            <a:pPr marL="285750" indent="-285750">
              <a:buFont typeface="Wingdings" panose="05000000000000000000" pitchFamily="2" charset="2"/>
              <a:buChar char="q"/>
            </a:pPr>
            <a:r>
              <a:rPr lang="en-GB" dirty="0"/>
              <a:t>Consultancy</a:t>
            </a:r>
          </a:p>
          <a:p>
            <a:pPr marL="285750" indent="-285750">
              <a:buFont typeface="Wingdings" panose="05000000000000000000" pitchFamily="2" charset="2"/>
              <a:buChar char="q"/>
            </a:pPr>
            <a:r>
              <a:rPr lang="en-GB" dirty="0"/>
              <a:t>Business and Finance</a:t>
            </a:r>
          </a:p>
          <a:p>
            <a:pPr marL="285750" indent="-285750">
              <a:buFont typeface="Wingdings" panose="05000000000000000000" pitchFamily="2" charset="2"/>
              <a:buChar char="q"/>
            </a:pPr>
            <a:r>
              <a:rPr lang="en-GB" dirty="0"/>
              <a:t>Prison Officers</a:t>
            </a:r>
          </a:p>
          <a:p>
            <a:pPr marL="285750" indent="-285750">
              <a:buFont typeface="Wingdings" panose="05000000000000000000" pitchFamily="2" charset="2"/>
              <a:buChar char="q"/>
            </a:pPr>
            <a:r>
              <a:rPr lang="en-GB" dirty="0"/>
              <a:t>Security Services</a:t>
            </a:r>
          </a:p>
          <a:p>
            <a:pPr marL="285750" indent="-285750">
              <a:buFont typeface="Wingdings" panose="05000000000000000000" pitchFamily="2" charset="2"/>
              <a:buChar char="q"/>
            </a:pPr>
            <a:r>
              <a:rPr lang="en-GB" dirty="0"/>
              <a:t>Marketing</a:t>
            </a:r>
          </a:p>
          <a:p>
            <a:pPr marL="285750" indent="-285750">
              <a:buFont typeface="Wingdings" panose="05000000000000000000" pitchFamily="2" charset="2"/>
              <a:buChar char="q"/>
            </a:pPr>
            <a:r>
              <a:rPr lang="en-GB" dirty="0"/>
              <a:t>Accountancy </a:t>
            </a:r>
          </a:p>
        </p:txBody>
      </p:sp>
      <p:sp>
        <p:nvSpPr>
          <p:cNvPr id="4" name="Rectangle 3">
            <a:extLst>
              <a:ext uri="{FF2B5EF4-FFF2-40B4-BE49-F238E27FC236}">
                <a16:creationId xmlns:a16="http://schemas.microsoft.com/office/drawing/2014/main" id="{6D6453B8-734D-4898-8E76-E33345971CE3}"/>
              </a:ext>
            </a:extLst>
          </p:cNvPr>
          <p:cNvSpPr/>
          <p:nvPr/>
        </p:nvSpPr>
        <p:spPr>
          <a:xfrm>
            <a:off x="427922" y="854363"/>
            <a:ext cx="9444948" cy="646331"/>
          </a:xfrm>
          <a:prstGeom prst="rect">
            <a:avLst/>
          </a:prstGeom>
        </p:spPr>
        <p:txBody>
          <a:bodyPr wrap="square">
            <a:spAutoFit/>
          </a:bodyPr>
          <a:lstStyle/>
          <a:p>
            <a:r>
              <a:rPr lang="en-GB" dirty="0"/>
              <a:t>History develops knowledge and transferable skills which can lead to the</a:t>
            </a:r>
          </a:p>
          <a:p>
            <a:r>
              <a:rPr lang="en-GB" dirty="0"/>
              <a:t> most varied career paths……..</a:t>
            </a:r>
          </a:p>
        </p:txBody>
      </p:sp>
      <p:pic>
        <p:nvPicPr>
          <p:cNvPr id="5" name="Picture 4">
            <a:extLst>
              <a:ext uri="{FF2B5EF4-FFF2-40B4-BE49-F238E27FC236}">
                <a16:creationId xmlns:a16="http://schemas.microsoft.com/office/drawing/2014/main" id="{4D89C661-F051-442A-8378-55350FCFA348}"/>
              </a:ext>
            </a:extLst>
          </p:cNvPr>
          <p:cNvPicPr>
            <a:picLocks noChangeAspect="1"/>
          </p:cNvPicPr>
          <p:nvPr/>
        </p:nvPicPr>
        <p:blipFill>
          <a:blip r:embed="rId2"/>
          <a:stretch>
            <a:fillRect/>
          </a:stretch>
        </p:blipFill>
        <p:spPr>
          <a:xfrm>
            <a:off x="8554153" y="164648"/>
            <a:ext cx="3209925" cy="1428750"/>
          </a:xfrm>
          <a:prstGeom prst="rect">
            <a:avLst/>
          </a:prstGeom>
        </p:spPr>
      </p:pic>
      <p:pic>
        <p:nvPicPr>
          <p:cNvPr id="6" name="Picture 5">
            <a:extLst>
              <a:ext uri="{FF2B5EF4-FFF2-40B4-BE49-F238E27FC236}">
                <a16:creationId xmlns:a16="http://schemas.microsoft.com/office/drawing/2014/main" id="{DC7F04FF-C2B9-49AE-BCA3-0293240E4E60}"/>
              </a:ext>
            </a:extLst>
          </p:cNvPr>
          <p:cNvPicPr>
            <a:picLocks noChangeAspect="1"/>
          </p:cNvPicPr>
          <p:nvPr/>
        </p:nvPicPr>
        <p:blipFill rotWithShape="1">
          <a:blip r:embed="rId3"/>
          <a:srcRect l="27065" t="27640" r="39811" b="7131"/>
          <a:stretch/>
        </p:blipFill>
        <p:spPr>
          <a:xfrm>
            <a:off x="4336661" y="1613759"/>
            <a:ext cx="4038488" cy="4473447"/>
          </a:xfrm>
          <a:prstGeom prst="rect">
            <a:avLst/>
          </a:prstGeom>
        </p:spPr>
      </p:pic>
    </p:spTree>
    <p:extLst>
      <p:ext uri="{BB962C8B-B14F-4D97-AF65-F5344CB8AC3E}">
        <p14:creationId xmlns:p14="http://schemas.microsoft.com/office/powerpoint/2010/main" val="50450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C51698-F8D3-47F0-909A-E8FA51F0D035}"/>
              </a:ext>
            </a:extLst>
          </p:cNvPr>
          <p:cNvSpPr txBox="1"/>
          <p:nvPr/>
        </p:nvSpPr>
        <p:spPr>
          <a:xfrm>
            <a:off x="3464909" y="69153"/>
            <a:ext cx="5416062" cy="1077218"/>
          </a:xfrm>
          <a:prstGeom prst="rect">
            <a:avLst/>
          </a:prstGeom>
          <a:noFill/>
        </p:spPr>
        <p:txBody>
          <a:bodyPr wrap="square" rtlCol="0">
            <a:spAutoFit/>
          </a:bodyPr>
          <a:lstStyle/>
          <a:p>
            <a:pPr algn="ctr"/>
            <a:r>
              <a:rPr lang="en-GB" sz="3200" dirty="0">
                <a:ln w="0"/>
                <a:effectLst>
                  <a:outerShdw blurRad="38100" dist="19050" dir="2700000" algn="tl" rotWithShape="0">
                    <a:schemeClr val="dk1">
                      <a:alpha val="40000"/>
                    </a:schemeClr>
                  </a:outerShdw>
                </a:effectLst>
              </a:rPr>
              <a:t>People who studied History at university include…</a:t>
            </a:r>
          </a:p>
        </p:txBody>
      </p:sp>
      <p:pic>
        <p:nvPicPr>
          <p:cNvPr id="3" name="Picture 2">
            <a:extLst>
              <a:ext uri="{FF2B5EF4-FFF2-40B4-BE49-F238E27FC236}">
                <a16:creationId xmlns:a16="http://schemas.microsoft.com/office/drawing/2014/main" id="{032BBC70-9D64-4252-8DB9-DDA7FBAE3441}"/>
              </a:ext>
            </a:extLst>
          </p:cNvPr>
          <p:cNvPicPr>
            <a:picLocks noChangeAspect="1"/>
          </p:cNvPicPr>
          <p:nvPr/>
        </p:nvPicPr>
        <p:blipFill>
          <a:blip r:embed="rId2"/>
          <a:stretch>
            <a:fillRect/>
          </a:stretch>
        </p:blipFill>
        <p:spPr>
          <a:xfrm>
            <a:off x="10515366" y="4036931"/>
            <a:ext cx="1437866" cy="1927037"/>
          </a:xfrm>
          <a:prstGeom prst="rect">
            <a:avLst/>
          </a:prstGeom>
        </p:spPr>
      </p:pic>
      <p:sp>
        <p:nvSpPr>
          <p:cNvPr id="4" name="TextBox 3">
            <a:extLst>
              <a:ext uri="{FF2B5EF4-FFF2-40B4-BE49-F238E27FC236}">
                <a16:creationId xmlns:a16="http://schemas.microsoft.com/office/drawing/2014/main" id="{8D4E65E2-0D3C-488D-961A-336B82B5206C}"/>
              </a:ext>
            </a:extLst>
          </p:cNvPr>
          <p:cNvSpPr txBox="1"/>
          <p:nvPr/>
        </p:nvSpPr>
        <p:spPr>
          <a:xfrm>
            <a:off x="10454284" y="5963968"/>
            <a:ext cx="1757238" cy="923330"/>
          </a:xfrm>
          <a:prstGeom prst="rect">
            <a:avLst/>
          </a:prstGeom>
          <a:noFill/>
        </p:spPr>
        <p:txBody>
          <a:bodyPr wrap="square" rtlCol="0">
            <a:spAutoFit/>
          </a:bodyPr>
          <a:lstStyle/>
          <a:p>
            <a:pPr algn="ctr"/>
            <a:r>
              <a:rPr lang="en-GB" dirty="0"/>
              <a:t>Chris Hughes – co-founder of Facebook.</a:t>
            </a:r>
          </a:p>
        </p:txBody>
      </p:sp>
      <p:pic>
        <p:nvPicPr>
          <p:cNvPr id="1026" name="Picture 2" descr="Joe Biden on cabinet nominees: This team reflects America is back - CNN  Video">
            <a:extLst>
              <a:ext uri="{FF2B5EF4-FFF2-40B4-BE49-F238E27FC236}">
                <a16:creationId xmlns:a16="http://schemas.microsoft.com/office/drawing/2014/main" id="{EDB183C4-8363-4A5D-846E-E2985A0C0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947" y="4133555"/>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78246-2D4D-4E0F-94D6-4D7AAF42DED2}"/>
              </a:ext>
            </a:extLst>
          </p:cNvPr>
          <p:cNvSpPr txBox="1"/>
          <p:nvPr/>
        </p:nvSpPr>
        <p:spPr>
          <a:xfrm>
            <a:off x="7253479" y="5836805"/>
            <a:ext cx="2847975" cy="646331"/>
          </a:xfrm>
          <a:prstGeom prst="rect">
            <a:avLst/>
          </a:prstGeom>
          <a:noFill/>
        </p:spPr>
        <p:txBody>
          <a:bodyPr wrap="square" rtlCol="0">
            <a:spAutoFit/>
          </a:bodyPr>
          <a:lstStyle/>
          <a:p>
            <a:pPr algn="ctr"/>
            <a:r>
              <a:rPr lang="en-GB" dirty="0"/>
              <a:t>Joe Biden – US President Elect</a:t>
            </a:r>
          </a:p>
        </p:txBody>
      </p:sp>
      <p:pic>
        <p:nvPicPr>
          <p:cNvPr id="5" name="Picture 4">
            <a:extLst>
              <a:ext uri="{FF2B5EF4-FFF2-40B4-BE49-F238E27FC236}">
                <a16:creationId xmlns:a16="http://schemas.microsoft.com/office/drawing/2014/main" id="{6F22EC0C-4B5C-4646-A111-1763EBD7EA70}"/>
              </a:ext>
            </a:extLst>
          </p:cNvPr>
          <p:cNvPicPr>
            <a:picLocks noChangeAspect="1"/>
          </p:cNvPicPr>
          <p:nvPr/>
        </p:nvPicPr>
        <p:blipFill>
          <a:blip r:embed="rId4"/>
          <a:stretch>
            <a:fillRect/>
          </a:stretch>
        </p:blipFill>
        <p:spPr>
          <a:xfrm>
            <a:off x="257019" y="4175131"/>
            <a:ext cx="2398644" cy="1348966"/>
          </a:xfrm>
          <a:prstGeom prst="rect">
            <a:avLst/>
          </a:prstGeom>
        </p:spPr>
      </p:pic>
      <p:sp>
        <p:nvSpPr>
          <p:cNvPr id="8" name="TextBox 7">
            <a:extLst>
              <a:ext uri="{FF2B5EF4-FFF2-40B4-BE49-F238E27FC236}">
                <a16:creationId xmlns:a16="http://schemas.microsoft.com/office/drawing/2014/main" id="{9ED43852-A59C-4A66-AFDF-E415FCE731F1}"/>
              </a:ext>
            </a:extLst>
          </p:cNvPr>
          <p:cNvSpPr txBox="1"/>
          <p:nvPr/>
        </p:nvSpPr>
        <p:spPr>
          <a:xfrm>
            <a:off x="498558" y="5467473"/>
            <a:ext cx="1757238" cy="369332"/>
          </a:xfrm>
          <a:prstGeom prst="rect">
            <a:avLst/>
          </a:prstGeom>
          <a:noFill/>
        </p:spPr>
        <p:txBody>
          <a:bodyPr wrap="square" rtlCol="0">
            <a:spAutoFit/>
          </a:bodyPr>
          <a:lstStyle/>
          <a:p>
            <a:pPr algn="ctr"/>
            <a:r>
              <a:rPr lang="en-GB" dirty="0"/>
              <a:t>Prince Charles.</a:t>
            </a:r>
          </a:p>
        </p:txBody>
      </p:sp>
      <p:pic>
        <p:nvPicPr>
          <p:cNvPr id="7" name="Picture 6">
            <a:extLst>
              <a:ext uri="{FF2B5EF4-FFF2-40B4-BE49-F238E27FC236}">
                <a16:creationId xmlns:a16="http://schemas.microsoft.com/office/drawing/2014/main" id="{28A5F32F-B940-4687-B800-C596BE2103DA}"/>
              </a:ext>
            </a:extLst>
          </p:cNvPr>
          <p:cNvPicPr>
            <a:picLocks noChangeAspect="1"/>
          </p:cNvPicPr>
          <p:nvPr/>
        </p:nvPicPr>
        <p:blipFill>
          <a:blip r:embed="rId5"/>
          <a:stretch>
            <a:fillRect/>
          </a:stretch>
        </p:blipFill>
        <p:spPr>
          <a:xfrm>
            <a:off x="10396125" y="975351"/>
            <a:ext cx="1188472" cy="1663861"/>
          </a:xfrm>
          <a:prstGeom prst="rect">
            <a:avLst/>
          </a:prstGeom>
        </p:spPr>
      </p:pic>
      <p:sp>
        <p:nvSpPr>
          <p:cNvPr id="10" name="TextBox 9">
            <a:extLst>
              <a:ext uri="{FF2B5EF4-FFF2-40B4-BE49-F238E27FC236}">
                <a16:creationId xmlns:a16="http://schemas.microsoft.com/office/drawing/2014/main" id="{640ED397-CB12-447F-B467-D4A6E53CF599}"/>
              </a:ext>
            </a:extLst>
          </p:cNvPr>
          <p:cNvSpPr txBox="1"/>
          <p:nvPr/>
        </p:nvSpPr>
        <p:spPr>
          <a:xfrm>
            <a:off x="10101454" y="2597339"/>
            <a:ext cx="2077045" cy="1200329"/>
          </a:xfrm>
          <a:prstGeom prst="rect">
            <a:avLst/>
          </a:prstGeom>
          <a:noFill/>
        </p:spPr>
        <p:txBody>
          <a:bodyPr wrap="square" rtlCol="0">
            <a:spAutoFit/>
          </a:bodyPr>
          <a:lstStyle/>
          <a:p>
            <a:pPr algn="ctr"/>
            <a:r>
              <a:rPr lang="en-GB" dirty="0"/>
              <a:t>Louis Theroux – Filmmaker, author, broadcaster and journalist.</a:t>
            </a:r>
          </a:p>
        </p:txBody>
      </p:sp>
      <p:pic>
        <p:nvPicPr>
          <p:cNvPr id="9" name="Picture 8">
            <a:extLst>
              <a:ext uri="{FF2B5EF4-FFF2-40B4-BE49-F238E27FC236}">
                <a16:creationId xmlns:a16="http://schemas.microsoft.com/office/drawing/2014/main" id="{AA73E807-461D-4A82-BB23-E24E4806DFFB}"/>
              </a:ext>
            </a:extLst>
          </p:cNvPr>
          <p:cNvPicPr>
            <a:picLocks noChangeAspect="1"/>
          </p:cNvPicPr>
          <p:nvPr/>
        </p:nvPicPr>
        <p:blipFill>
          <a:blip r:embed="rId6"/>
          <a:stretch>
            <a:fillRect/>
          </a:stretch>
        </p:blipFill>
        <p:spPr>
          <a:xfrm>
            <a:off x="240766" y="1333903"/>
            <a:ext cx="2306225" cy="1291486"/>
          </a:xfrm>
          <a:prstGeom prst="rect">
            <a:avLst/>
          </a:prstGeom>
        </p:spPr>
      </p:pic>
      <p:sp>
        <p:nvSpPr>
          <p:cNvPr id="12" name="TextBox 11">
            <a:extLst>
              <a:ext uri="{FF2B5EF4-FFF2-40B4-BE49-F238E27FC236}">
                <a16:creationId xmlns:a16="http://schemas.microsoft.com/office/drawing/2014/main" id="{43FCB276-471C-4D14-84A0-6ACBA0F81D8B}"/>
              </a:ext>
            </a:extLst>
          </p:cNvPr>
          <p:cNvSpPr txBox="1"/>
          <p:nvPr/>
        </p:nvSpPr>
        <p:spPr>
          <a:xfrm>
            <a:off x="129247" y="2614366"/>
            <a:ext cx="2468179" cy="923330"/>
          </a:xfrm>
          <a:prstGeom prst="rect">
            <a:avLst/>
          </a:prstGeom>
          <a:noFill/>
        </p:spPr>
        <p:txBody>
          <a:bodyPr wrap="square" lIns="91440" tIns="45720" rIns="91440" bIns="45720" rtlCol="0" anchor="t">
            <a:spAutoFit/>
          </a:bodyPr>
          <a:lstStyle/>
          <a:p>
            <a:pPr algn="ctr"/>
            <a:r>
              <a:rPr lang="en-GB" dirty="0"/>
              <a:t>Sasha Baron Cohen – actor, comedian, writer and producer.</a:t>
            </a:r>
          </a:p>
        </p:txBody>
      </p:sp>
      <p:pic>
        <p:nvPicPr>
          <p:cNvPr id="11" name="Picture 10">
            <a:extLst>
              <a:ext uri="{FF2B5EF4-FFF2-40B4-BE49-F238E27FC236}">
                <a16:creationId xmlns:a16="http://schemas.microsoft.com/office/drawing/2014/main" id="{5DC9F880-020E-4C18-86D3-74B44F3F8658}"/>
              </a:ext>
            </a:extLst>
          </p:cNvPr>
          <p:cNvPicPr>
            <a:picLocks noChangeAspect="1"/>
          </p:cNvPicPr>
          <p:nvPr/>
        </p:nvPicPr>
        <p:blipFill>
          <a:blip r:embed="rId7"/>
          <a:stretch>
            <a:fillRect/>
          </a:stretch>
        </p:blipFill>
        <p:spPr>
          <a:xfrm>
            <a:off x="5712751" y="1312160"/>
            <a:ext cx="1653065" cy="1185216"/>
          </a:xfrm>
          <a:prstGeom prst="rect">
            <a:avLst/>
          </a:prstGeom>
        </p:spPr>
      </p:pic>
      <p:pic>
        <p:nvPicPr>
          <p:cNvPr id="13" name="Picture 12">
            <a:extLst>
              <a:ext uri="{FF2B5EF4-FFF2-40B4-BE49-F238E27FC236}">
                <a16:creationId xmlns:a16="http://schemas.microsoft.com/office/drawing/2014/main" id="{EEF7287E-4572-472D-9254-2CA8896E3F83}"/>
              </a:ext>
            </a:extLst>
          </p:cNvPr>
          <p:cNvPicPr>
            <a:picLocks noChangeAspect="1"/>
          </p:cNvPicPr>
          <p:nvPr/>
        </p:nvPicPr>
        <p:blipFill>
          <a:blip r:embed="rId8"/>
          <a:stretch>
            <a:fillRect/>
          </a:stretch>
        </p:blipFill>
        <p:spPr>
          <a:xfrm>
            <a:off x="5179228" y="3999128"/>
            <a:ext cx="1746046" cy="1746046"/>
          </a:xfrm>
          <a:prstGeom prst="rect">
            <a:avLst/>
          </a:prstGeom>
        </p:spPr>
      </p:pic>
      <p:sp>
        <p:nvSpPr>
          <p:cNvPr id="15" name="TextBox 14">
            <a:extLst>
              <a:ext uri="{FF2B5EF4-FFF2-40B4-BE49-F238E27FC236}">
                <a16:creationId xmlns:a16="http://schemas.microsoft.com/office/drawing/2014/main" id="{FC387A1E-1855-43DA-B9C7-85156420850E}"/>
              </a:ext>
            </a:extLst>
          </p:cNvPr>
          <p:cNvSpPr txBox="1"/>
          <p:nvPr/>
        </p:nvSpPr>
        <p:spPr>
          <a:xfrm>
            <a:off x="5273931" y="5779302"/>
            <a:ext cx="1757238" cy="646331"/>
          </a:xfrm>
          <a:prstGeom prst="rect">
            <a:avLst/>
          </a:prstGeom>
          <a:noFill/>
        </p:spPr>
        <p:txBody>
          <a:bodyPr wrap="square" rtlCol="0">
            <a:spAutoFit/>
          </a:bodyPr>
          <a:lstStyle/>
          <a:p>
            <a:pPr algn="ctr"/>
            <a:r>
              <a:rPr lang="en-GB" dirty="0"/>
              <a:t>Lauryn Hill - Musician</a:t>
            </a:r>
          </a:p>
        </p:txBody>
      </p:sp>
      <p:sp>
        <p:nvSpPr>
          <p:cNvPr id="16" name="TextBox 15">
            <a:extLst>
              <a:ext uri="{FF2B5EF4-FFF2-40B4-BE49-F238E27FC236}">
                <a16:creationId xmlns:a16="http://schemas.microsoft.com/office/drawing/2014/main" id="{12D818CD-15BB-42A7-A6C5-51DD1AEF2803}"/>
              </a:ext>
            </a:extLst>
          </p:cNvPr>
          <p:cNvSpPr txBox="1"/>
          <p:nvPr/>
        </p:nvSpPr>
        <p:spPr>
          <a:xfrm>
            <a:off x="5712751" y="2497376"/>
            <a:ext cx="1950812" cy="369332"/>
          </a:xfrm>
          <a:prstGeom prst="rect">
            <a:avLst/>
          </a:prstGeom>
          <a:noFill/>
        </p:spPr>
        <p:txBody>
          <a:bodyPr wrap="square" rtlCol="0">
            <a:spAutoFit/>
          </a:bodyPr>
          <a:lstStyle/>
          <a:p>
            <a:pPr algn="ctr"/>
            <a:r>
              <a:rPr lang="en-GB" dirty="0"/>
              <a:t>Ed Norton - Actor</a:t>
            </a:r>
          </a:p>
        </p:txBody>
      </p:sp>
      <p:pic>
        <p:nvPicPr>
          <p:cNvPr id="14" name="Picture 13">
            <a:extLst>
              <a:ext uri="{FF2B5EF4-FFF2-40B4-BE49-F238E27FC236}">
                <a16:creationId xmlns:a16="http://schemas.microsoft.com/office/drawing/2014/main" id="{6FE7FF95-8129-4ECD-909D-F352AE771482}"/>
              </a:ext>
            </a:extLst>
          </p:cNvPr>
          <p:cNvPicPr>
            <a:picLocks noChangeAspect="1"/>
          </p:cNvPicPr>
          <p:nvPr/>
        </p:nvPicPr>
        <p:blipFill>
          <a:blip r:embed="rId9"/>
          <a:stretch>
            <a:fillRect/>
          </a:stretch>
        </p:blipFill>
        <p:spPr>
          <a:xfrm>
            <a:off x="3096101" y="1278831"/>
            <a:ext cx="1950813" cy="1298177"/>
          </a:xfrm>
          <a:prstGeom prst="rect">
            <a:avLst/>
          </a:prstGeom>
        </p:spPr>
      </p:pic>
      <p:sp>
        <p:nvSpPr>
          <p:cNvPr id="18" name="TextBox 17">
            <a:extLst>
              <a:ext uri="{FF2B5EF4-FFF2-40B4-BE49-F238E27FC236}">
                <a16:creationId xmlns:a16="http://schemas.microsoft.com/office/drawing/2014/main" id="{E3A9AA16-3372-4E9C-8D2E-9F96554B92A8}"/>
              </a:ext>
            </a:extLst>
          </p:cNvPr>
          <p:cNvSpPr txBox="1"/>
          <p:nvPr/>
        </p:nvSpPr>
        <p:spPr>
          <a:xfrm>
            <a:off x="3016734" y="2588767"/>
            <a:ext cx="2276708" cy="923330"/>
          </a:xfrm>
          <a:prstGeom prst="rect">
            <a:avLst/>
          </a:prstGeom>
          <a:noFill/>
        </p:spPr>
        <p:txBody>
          <a:bodyPr wrap="square" rtlCol="0">
            <a:spAutoFit/>
          </a:bodyPr>
          <a:lstStyle/>
          <a:p>
            <a:pPr algn="ctr"/>
            <a:r>
              <a:rPr lang="en-GB" dirty="0"/>
              <a:t>Anita Roddick – Founder of the Body Shop</a:t>
            </a:r>
          </a:p>
        </p:txBody>
      </p:sp>
      <p:pic>
        <p:nvPicPr>
          <p:cNvPr id="17" name="Picture 16">
            <a:extLst>
              <a:ext uri="{FF2B5EF4-FFF2-40B4-BE49-F238E27FC236}">
                <a16:creationId xmlns:a16="http://schemas.microsoft.com/office/drawing/2014/main" id="{576E0763-E6F0-4372-8A2A-7B2827E04BAD}"/>
              </a:ext>
            </a:extLst>
          </p:cNvPr>
          <p:cNvPicPr>
            <a:picLocks noChangeAspect="1"/>
          </p:cNvPicPr>
          <p:nvPr/>
        </p:nvPicPr>
        <p:blipFill rotWithShape="1">
          <a:blip r:embed="rId10"/>
          <a:srcRect b="11798"/>
          <a:stretch/>
        </p:blipFill>
        <p:spPr>
          <a:xfrm>
            <a:off x="8122040" y="1333903"/>
            <a:ext cx="1296138" cy="1644525"/>
          </a:xfrm>
          <a:prstGeom prst="rect">
            <a:avLst/>
          </a:prstGeom>
        </p:spPr>
      </p:pic>
      <p:sp>
        <p:nvSpPr>
          <p:cNvPr id="20" name="TextBox 19">
            <a:extLst>
              <a:ext uri="{FF2B5EF4-FFF2-40B4-BE49-F238E27FC236}">
                <a16:creationId xmlns:a16="http://schemas.microsoft.com/office/drawing/2014/main" id="{4CF62760-071A-4B49-9C2B-20AA78658F15}"/>
              </a:ext>
            </a:extLst>
          </p:cNvPr>
          <p:cNvSpPr txBox="1"/>
          <p:nvPr/>
        </p:nvSpPr>
        <p:spPr>
          <a:xfrm>
            <a:off x="7874393" y="3026781"/>
            <a:ext cx="2004885" cy="646331"/>
          </a:xfrm>
          <a:prstGeom prst="rect">
            <a:avLst/>
          </a:prstGeom>
          <a:noFill/>
        </p:spPr>
        <p:txBody>
          <a:bodyPr wrap="square" rtlCol="0">
            <a:spAutoFit/>
          </a:bodyPr>
          <a:lstStyle/>
          <a:p>
            <a:pPr algn="ctr"/>
            <a:r>
              <a:rPr lang="en-GB" dirty="0"/>
              <a:t>Michael Atherton - Cricketer</a:t>
            </a:r>
          </a:p>
        </p:txBody>
      </p:sp>
      <p:pic>
        <p:nvPicPr>
          <p:cNvPr id="19" name="Picture 18">
            <a:extLst>
              <a:ext uri="{FF2B5EF4-FFF2-40B4-BE49-F238E27FC236}">
                <a16:creationId xmlns:a16="http://schemas.microsoft.com/office/drawing/2014/main" id="{A5302084-7CF6-471D-9174-A7518BD198F4}"/>
              </a:ext>
            </a:extLst>
          </p:cNvPr>
          <p:cNvPicPr>
            <a:picLocks noChangeAspect="1"/>
          </p:cNvPicPr>
          <p:nvPr/>
        </p:nvPicPr>
        <p:blipFill>
          <a:blip r:embed="rId11"/>
          <a:stretch>
            <a:fillRect/>
          </a:stretch>
        </p:blipFill>
        <p:spPr>
          <a:xfrm>
            <a:off x="3026160" y="4214565"/>
            <a:ext cx="1935125" cy="1287738"/>
          </a:xfrm>
          <a:prstGeom prst="rect">
            <a:avLst/>
          </a:prstGeom>
        </p:spPr>
      </p:pic>
      <p:sp>
        <p:nvSpPr>
          <p:cNvPr id="22" name="TextBox 21">
            <a:extLst>
              <a:ext uri="{FF2B5EF4-FFF2-40B4-BE49-F238E27FC236}">
                <a16:creationId xmlns:a16="http://schemas.microsoft.com/office/drawing/2014/main" id="{0E26CD11-4A86-4D01-9EE7-82040D459019}"/>
              </a:ext>
            </a:extLst>
          </p:cNvPr>
          <p:cNvSpPr txBox="1"/>
          <p:nvPr/>
        </p:nvSpPr>
        <p:spPr>
          <a:xfrm>
            <a:off x="2939336" y="5524097"/>
            <a:ext cx="2157446" cy="1200329"/>
          </a:xfrm>
          <a:prstGeom prst="rect">
            <a:avLst/>
          </a:prstGeom>
          <a:noFill/>
        </p:spPr>
        <p:txBody>
          <a:bodyPr wrap="square" rtlCol="0">
            <a:spAutoFit/>
          </a:bodyPr>
          <a:lstStyle/>
          <a:p>
            <a:pPr algn="ctr"/>
            <a:r>
              <a:rPr lang="en-GB" dirty="0"/>
              <a:t>Elena </a:t>
            </a:r>
            <a:r>
              <a:rPr lang="en-GB" dirty="0" err="1"/>
              <a:t>Kagan</a:t>
            </a:r>
            <a:r>
              <a:rPr lang="en-GB" dirty="0"/>
              <a:t> – Dean of Harvard Law School and Supreme Court Justice</a:t>
            </a:r>
          </a:p>
        </p:txBody>
      </p:sp>
    </p:spTree>
    <p:extLst>
      <p:ext uri="{BB962C8B-B14F-4D97-AF65-F5344CB8AC3E}">
        <p14:creationId xmlns:p14="http://schemas.microsoft.com/office/powerpoint/2010/main" val="41797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7244429-6082-453A-8FB5-C9CA6927744C}"/>
              </a:ext>
            </a:extLst>
          </p:cNvPr>
          <p:cNvPicPr>
            <a:picLocks noChangeAspect="1"/>
          </p:cNvPicPr>
          <p:nvPr/>
        </p:nvPicPr>
        <p:blipFill rotWithShape="1">
          <a:blip r:embed="rId2"/>
          <a:srcRect l="11408" r="934" b="1"/>
          <a:stretch/>
        </p:blipFill>
        <p:spPr>
          <a:xfrm>
            <a:off x="5202117" y="1116699"/>
            <a:ext cx="6978915" cy="5118109"/>
          </a:xfrm>
          <a:prstGeom prst="rect">
            <a:avLst/>
          </a:prstGeom>
        </p:spPr>
      </p:pic>
      <p:pic>
        <p:nvPicPr>
          <p:cNvPr id="6" name="Picture 9">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7" name="TextBox 6">
            <a:extLst>
              <a:ext uri="{FF2B5EF4-FFF2-40B4-BE49-F238E27FC236}">
                <a16:creationId xmlns:a16="http://schemas.microsoft.com/office/drawing/2014/main" id="{798F2C0D-87D3-4FF8-BB86-C12A689B7E7C}"/>
              </a:ext>
            </a:extLst>
          </p:cNvPr>
          <p:cNvSpPr txBox="1"/>
          <p:nvPr/>
        </p:nvSpPr>
        <p:spPr>
          <a:xfrm>
            <a:off x="267286" y="35769"/>
            <a:ext cx="5416062" cy="584775"/>
          </a:xfrm>
          <a:prstGeom prst="rect">
            <a:avLst/>
          </a:prstGeom>
          <a:noFill/>
        </p:spPr>
        <p:txBody>
          <a:bodyPr wrap="square" rtlCol="0">
            <a:spAutoFit/>
          </a:bodyPr>
          <a:lstStyle/>
          <a:p>
            <a:r>
              <a:rPr lang="en-GB" sz="3200" dirty="0">
                <a:ln w="0"/>
                <a:effectLst>
                  <a:outerShdw blurRad="38100" dist="19050" dir="2700000" algn="tl" rotWithShape="0">
                    <a:schemeClr val="dk1">
                      <a:alpha val="40000"/>
                    </a:schemeClr>
                  </a:outerShdw>
                </a:effectLst>
              </a:rPr>
              <a:t>Further Details</a:t>
            </a:r>
          </a:p>
        </p:txBody>
      </p:sp>
      <p:sp>
        <p:nvSpPr>
          <p:cNvPr id="8" name="Rectangle 7">
            <a:extLst>
              <a:ext uri="{FF2B5EF4-FFF2-40B4-BE49-F238E27FC236}">
                <a16:creationId xmlns:a16="http://schemas.microsoft.com/office/drawing/2014/main" id="{90C1D173-481B-4E23-9D57-39D29F48AD2B}"/>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0" name="TextBox 9">
            <a:extLst>
              <a:ext uri="{FF2B5EF4-FFF2-40B4-BE49-F238E27FC236}">
                <a16:creationId xmlns:a16="http://schemas.microsoft.com/office/drawing/2014/main" id="{83C2AA73-B185-4A47-830C-A6D3ADDB291F}"/>
              </a:ext>
            </a:extLst>
          </p:cNvPr>
          <p:cNvSpPr txBox="1"/>
          <p:nvPr/>
        </p:nvSpPr>
        <p:spPr>
          <a:xfrm>
            <a:off x="100313" y="1605706"/>
            <a:ext cx="5134708" cy="3970318"/>
          </a:xfrm>
          <a:prstGeom prst="rect">
            <a:avLst/>
          </a:prstGeom>
          <a:noFill/>
        </p:spPr>
        <p:txBody>
          <a:bodyPr wrap="square" rtlCol="0">
            <a:spAutoFit/>
          </a:bodyPr>
          <a:lstStyle/>
          <a:p>
            <a:r>
              <a:rPr lang="en-GB" sz="2800" dirty="0"/>
              <a:t>If you have any further questions about the course then please contact:</a:t>
            </a:r>
          </a:p>
          <a:p>
            <a:r>
              <a:rPr lang="en-GB" sz="2800" dirty="0">
                <a:hlinkClick r:id="rId4"/>
              </a:rPr>
              <a:t>jwhite@lancasterhigh.lancs.sch.uk</a:t>
            </a:r>
            <a:endParaRPr lang="en-GB" sz="2800" dirty="0"/>
          </a:p>
          <a:p>
            <a:endParaRPr lang="en-GB" sz="2800" dirty="0"/>
          </a:p>
          <a:p>
            <a:endParaRPr lang="en-GB" sz="2800" dirty="0"/>
          </a:p>
          <a:p>
            <a:r>
              <a:rPr lang="en-GB" sz="2800" dirty="0"/>
              <a:t>Alternatively, feel free to speak to your History teacher in lesson.</a:t>
            </a:r>
          </a:p>
        </p:txBody>
      </p:sp>
    </p:spTree>
    <p:extLst>
      <p:ext uri="{BB962C8B-B14F-4D97-AF65-F5344CB8AC3E}">
        <p14:creationId xmlns:p14="http://schemas.microsoft.com/office/powerpoint/2010/main" val="20341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2CCF4-7983-4E83-8FBB-BB6E782B1131}"/>
              </a:ext>
            </a:extLst>
          </p:cNvPr>
          <p:cNvSpPr txBox="1"/>
          <p:nvPr/>
        </p:nvSpPr>
        <p:spPr>
          <a:xfrm>
            <a:off x="3545874" y="89546"/>
            <a:ext cx="5416062" cy="584775"/>
          </a:xfrm>
          <a:prstGeom prst="rect">
            <a:avLst/>
          </a:prstGeom>
          <a:noFill/>
        </p:spPr>
        <p:txBody>
          <a:bodyPr wrap="square" rtlCol="0">
            <a:spAutoFit/>
          </a:bodyPr>
          <a:lstStyle/>
          <a:p>
            <a:pPr algn="ctr"/>
            <a:r>
              <a:rPr lang="en-GB" sz="3200" dirty="0">
                <a:ln w="0"/>
                <a:effectLst>
                  <a:outerShdw blurRad="38100" dist="19050" dir="2700000" algn="tl" rotWithShape="0">
                    <a:schemeClr val="dk1">
                      <a:alpha val="40000"/>
                    </a:schemeClr>
                  </a:outerShdw>
                </a:effectLst>
              </a:rPr>
              <a:t>Why study History?</a:t>
            </a:r>
          </a:p>
        </p:txBody>
      </p:sp>
      <p:sp>
        <p:nvSpPr>
          <p:cNvPr id="7" name="Speech Bubble: Rectangle with Corners Rounded 6">
            <a:extLst>
              <a:ext uri="{FF2B5EF4-FFF2-40B4-BE49-F238E27FC236}">
                <a16:creationId xmlns:a16="http://schemas.microsoft.com/office/drawing/2014/main" id="{67E5E652-58F4-4C83-83F7-B18E7E07E5D4}"/>
              </a:ext>
            </a:extLst>
          </p:cNvPr>
          <p:cNvSpPr/>
          <p:nvPr/>
        </p:nvSpPr>
        <p:spPr>
          <a:xfrm>
            <a:off x="259949" y="4902997"/>
            <a:ext cx="4149969" cy="872197"/>
          </a:xfrm>
          <a:prstGeom prst="wedgeRoundRectCallout">
            <a:avLst>
              <a:gd name="adj1" fmla="val 4355"/>
              <a:gd name="adj2" fmla="val 114113"/>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‘A people without the knowledge of their past history, origin and culture is alike a tree without roots’. Marcus Garvey</a:t>
            </a:r>
          </a:p>
        </p:txBody>
      </p:sp>
      <p:sp>
        <p:nvSpPr>
          <p:cNvPr id="8" name="Speech Bubble: Oval 7">
            <a:extLst>
              <a:ext uri="{FF2B5EF4-FFF2-40B4-BE49-F238E27FC236}">
                <a16:creationId xmlns:a16="http://schemas.microsoft.com/office/drawing/2014/main" id="{62F7AC4B-F2FD-45BF-BFCD-537DAE1E9733}"/>
              </a:ext>
            </a:extLst>
          </p:cNvPr>
          <p:cNvSpPr/>
          <p:nvPr/>
        </p:nvSpPr>
        <p:spPr>
          <a:xfrm>
            <a:off x="4765279" y="5030042"/>
            <a:ext cx="3390314" cy="1602904"/>
          </a:xfrm>
          <a:prstGeom prst="wedgeEllipse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dirty="0">
                <a:latin typeface="Times New Roman" panose="02020603050405020304" pitchFamily="18" charset="0"/>
                <a:cs typeface="Times New Roman" panose="02020603050405020304" pitchFamily="18" charset="0"/>
              </a:rPr>
              <a:t>‘I believe that the more you know about the past, the better you are prepared to study the future’. President Roosevelt.</a:t>
            </a:r>
          </a:p>
        </p:txBody>
      </p:sp>
      <p:sp>
        <p:nvSpPr>
          <p:cNvPr id="9" name="Speech Bubble: Rectangle 8">
            <a:extLst>
              <a:ext uri="{FF2B5EF4-FFF2-40B4-BE49-F238E27FC236}">
                <a16:creationId xmlns:a16="http://schemas.microsoft.com/office/drawing/2014/main" id="{8DD666E6-3800-4901-9B0E-A27A43ADA88D}"/>
              </a:ext>
            </a:extLst>
          </p:cNvPr>
          <p:cNvSpPr/>
          <p:nvPr/>
        </p:nvSpPr>
        <p:spPr>
          <a:xfrm>
            <a:off x="8541737" y="4170559"/>
            <a:ext cx="3390314" cy="1809078"/>
          </a:xfrm>
          <a:prstGeom prst="wedgeRect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latin typeface="Comic Sans MS" panose="030F0702030302020204" pitchFamily="66" charset="0"/>
              </a:rPr>
              <a:t>‘To be ignorant of what occurred before you were born is to remain always a child. For what is the worth of human life, unless it is woven into the life or our ancestors by the records of History.’     Cicero</a:t>
            </a:r>
          </a:p>
        </p:txBody>
      </p:sp>
      <p:sp>
        <p:nvSpPr>
          <p:cNvPr id="10" name="TextBox 9">
            <a:extLst>
              <a:ext uri="{FF2B5EF4-FFF2-40B4-BE49-F238E27FC236}">
                <a16:creationId xmlns:a16="http://schemas.microsoft.com/office/drawing/2014/main" id="{0BEF5D0E-0232-4271-8CAA-EDA693385E4E}"/>
              </a:ext>
            </a:extLst>
          </p:cNvPr>
          <p:cNvSpPr txBox="1"/>
          <p:nvPr/>
        </p:nvSpPr>
        <p:spPr>
          <a:xfrm>
            <a:off x="356382" y="597163"/>
            <a:ext cx="11479235" cy="397031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FF0000"/>
                </a:solidFill>
              </a:rPr>
              <a:t>WHY NOT? </a:t>
            </a:r>
            <a:r>
              <a:rPr lang="en-GB" dirty="0"/>
              <a:t>If you enjoy studying History then continue those studies. Plus, it is a well-respected and traditional academic subject!</a:t>
            </a:r>
            <a:br>
              <a:rPr lang="en-GB" dirty="0"/>
            </a:br>
            <a:endParaRPr lang="en-GB" dirty="0"/>
          </a:p>
          <a:p>
            <a:pPr marL="285750" indent="-285750">
              <a:buFont typeface="Arial" panose="020B0604020202020204" pitchFamily="34" charset="0"/>
              <a:buChar char="•"/>
            </a:pPr>
            <a:r>
              <a:rPr lang="en-GB" dirty="0">
                <a:solidFill>
                  <a:srgbClr val="00B0F0"/>
                </a:solidFill>
              </a:rPr>
              <a:t>SKILLS</a:t>
            </a:r>
            <a:r>
              <a:rPr lang="en-GB" dirty="0"/>
              <a:t>: History demands you to think, evaluate, analyse and make judgements about causes, situations and people. It equips you with the ability to select and compare information, to understand why things happened and why others should never be allowed to happen.</a:t>
            </a:r>
            <a:br>
              <a:rPr lang="en-GB" dirty="0"/>
            </a:br>
            <a:endParaRPr lang="en-GB" dirty="0"/>
          </a:p>
          <a:p>
            <a:pPr marL="285750" indent="-285750">
              <a:buFont typeface="Arial" panose="020B0604020202020204" pitchFamily="34" charset="0"/>
              <a:buChar char="•"/>
            </a:pPr>
            <a:r>
              <a:rPr lang="en-GB" dirty="0">
                <a:solidFill>
                  <a:srgbClr val="00B050"/>
                </a:solidFill>
              </a:rPr>
              <a:t>TOLERANCE &amp; UNDERSTANDING: </a:t>
            </a:r>
            <a:r>
              <a:rPr lang="en-GB" dirty="0"/>
              <a:t>It gives you the opportunity to understand others and to appreciate the challenges faced by those who have gone before us. It also allows you to make sense of the world today!</a:t>
            </a:r>
            <a:br>
              <a:rPr lang="en-GB" dirty="0"/>
            </a:br>
            <a:endParaRPr lang="en-GB" dirty="0"/>
          </a:p>
          <a:p>
            <a:pPr marL="285750" indent="-285750">
              <a:buFont typeface="Arial" panose="020B0604020202020204" pitchFamily="34" charset="0"/>
              <a:buChar char="•"/>
            </a:pPr>
            <a:r>
              <a:rPr lang="en-GB" dirty="0">
                <a:solidFill>
                  <a:srgbClr val="7030A0"/>
                </a:solidFill>
              </a:rPr>
              <a:t>SUCCESS: </a:t>
            </a:r>
            <a:r>
              <a:rPr lang="en-GB" dirty="0"/>
              <a:t> We have a strong record of academic success. Our last examination results </a:t>
            </a:r>
            <a:r>
              <a:rPr lang="en-GB" dirty="0">
                <a:solidFill>
                  <a:srgbClr val="7030A0"/>
                </a:solidFill>
              </a:rPr>
              <a:t>saw over 50% of students achieving a grade 7-9! This was the highest performance of any subject.</a:t>
            </a:r>
            <a:br>
              <a:rPr lang="en-GB" dirty="0">
                <a:solidFill>
                  <a:srgbClr val="7030A0"/>
                </a:solidFill>
              </a:rPr>
            </a:br>
            <a:endParaRPr lang="en-GB" dirty="0">
              <a:solidFill>
                <a:srgbClr val="7030A0"/>
              </a:solidFill>
            </a:endParaRPr>
          </a:p>
          <a:p>
            <a:pPr marL="285750" indent="-285750">
              <a:buFont typeface="Arial" panose="020B0604020202020204" pitchFamily="34" charset="0"/>
              <a:buChar char="•"/>
            </a:pPr>
            <a:r>
              <a:rPr lang="en-GB" dirty="0"/>
              <a:t>It is </a:t>
            </a:r>
            <a:r>
              <a:rPr lang="en-GB" dirty="0">
                <a:solidFill>
                  <a:schemeClr val="accent2"/>
                </a:solidFill>
              </a:rPr>
              <a:t>ENJOYABLE</a:t>
            </a:r>
            <a:r>
              <a:rPr lang="en-GB" dirty="0"/>
              <a:t> and </a:t>
            </a:r>
            <a:r>
              <a:rPr lang="en-GB" dirty="0">
                <a:solidFill>
                  <a:schemeClr val="accent2"/>
                </a:solidFill>
              </a:rPr>
              <a:t>INTERESTING</a:t>
            </a:r>
            <a:r>
              <a:rPr lang="en-GB" dirty="0"/>
              <a:t> as a subject in its own right!</a:t>
            </a:r>
          </a:p>
        </p:txBody>
      </p:sp>
    </p:spTree>
    <p:extLst>
      <p:ext uri="{BB962C8B-B14F-4D97-AF65-F5344CB8AC3E}">
        <p14:creationId xmlns:p14="http://schemas.microsoft.com/office/powerpoint/2010/main" val="291105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BCA9-F188-E3E3-05B4-8BFD1C5914E8}"/>
              </a:ext>
            </a:extLst>
          </p:cNvPr>
          <p:cNvSpPr txBox="1"/>
          <p:nvPr/>
        </p:nvSpPr>
        <p:spPr>
          <a:xfrm>
            <a:off x="0" y="175893"/>
            <a:ext cx="12192000" cy="1200329"/>
          </a:xfrm>
          <a:prstGeom prst="rect">
            <a:avLst/>
          </a:prstGeom>
          <a:noFill/>
        </p:spPr>
        <p:txBody>
          <a:bodyPr wrap="square">
            <a:spAutoFit/>
          </a:bodyPr>
          <a:lstStyle/>
          <a:p>
            <a:pPr algn="ctr"/>
            <a:r>
              <a:rPr lang="en-GB" altLang="en-US" sz="3600" b="1" dirty="0">
                <a:solidFill>
                  <a:srgbClr val="0070C0"/>
                </a:solidFill>
                <a:latin typeface="Calibri" pitchFamily="34" charset="0"/>
              </a:rPr>
              <a:t>Paper 1:</a:t>
            </a:r>
          </a:p>
          <a:p>
            <a:pPr algn="ctr"/>
            <a:r>
              <a:rPr lang="en-GB" altLang="en-US" sz="3600" b="1" dirty="0">
                <a:solidFill>
                  <a:srgbClr val="0070C0"/>
                </a:solidFill>
                <a:latin typeface="Calibri" pitchFamily="34" charset="0"/>
              </a:rPr>
              <a:t>Crime and Punishment 1000 – Present</a:t>
            </a:r>
          </a:p>
        </p:txBody>
      </p:sp>
      <p:pic>
        <p:nvPicPr>
          <p:cNvPr id="5" name="Picture 4">
            <a:extLst>
              <a:ext uri="{FF2B5EF4-FFF2-40B4-BE49-F238E27FC236}">
                <a16:creationId xmlns:a16="http://schemas.microsoft.com/office/drawing/2014/main" id="{3D7DDA4D-239A-67A8-456E-B8046185CD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7942" y="1696741"/>
            <a:ext cx="4584058" cy="2765715"/>
          </a:xfrm>
          <a:prstGeom prst="rect">
            <a:avLst/>
          </a:prstGeom>
        </p:spPr>
      </p:pic>
      <p:pic>
        <p:nvPicPr>
          <p:cNvPr id="7" name="Picture 6">
            <a:extLst>
              <a:ext uri="{FF2B5EF4-FFF2-40B4-BE49-F238E27FC236}">
                <a16:creationId xmlns:a16="http://schemas.microsoft.com/office/drawing/2014/main" id="{E221D940-443B-7D78-A66B-CD3460B13DDC}"/>
              </a:ext>
            </a:extLst>
          </p:cNvPr>
          <p:cNvPicPr>
            <a:picLocks noChangeAspect="1"/>
          </p:cNvPicPr>
          <p:nvPr/>
        </p:nvPicPr>
        <p:blipFill rotWithShape="1">
          <a:blip r:embed="rId3"/>
          <a:srcRect l="8802"/>
          <a:stretch/>
        </p:blipFill>
        <p:spPr>
          <a:xfrm>
            <a:off x="0" y="1723881"/>
            <a:ext cx="3819829" cy="2521951"/>
          </a:xfrm>
          <a:prstGeom prst="rect">
            <a:avLst/>
          </a:prstGeom>
        </p:spPr>
      </p:pic>
      <p:pic>
        <p:nvPicPr>
          <p:cNvPr id="8" name="Picture 7">
            <a:extLst>
              <a:ext uri="{FF2B5EF4-FFF2-40B4-BE49-F238E27FC236}">
                <a16:creationId xmlns:a16="http://schemas.microsoft.com/office/drawing/2014/main" id="{F282BDCF-699D-11F4-E8D9-468B5C0AC81A}"/>
              </a:ext>
            </a:extLst>
          </p:cNvPr>
          <p:cNvPicPr>
            <a:picLocks noChangeAspect="1"/>
          </p:cNvPicPr>
          <p:nvPr/>
        </p:nvPicPr>
        <p:blipFill>
          <a:blip r:embed="rId4"/>
          <a:stretch>
            <a:fillRect/>
          </a:stretch>
        </p:blipFill>
        <p:spPr>
          <a:xfrm>
            <a:off x="3788113" y="1723881"/>
            <a:ext cx="3873932" cy="3746500"/>
          </a:xfrm>
          <a:prstGeom prst="rect">
            <a:avLst/>
          </a:prstGeom>
        </p:spPr>
      </p:pic>
      <p:pic>
        <p:nvPicPr>
          <p:cNvPr id="9" name="Picture 8">
            <a:extLst>
              <a:ext uri="{FF2B5EF4-FFF2-40B4-BE49-F238E27FC236}">
                <a16:creationId xmlns:a16="http://schemas.microsoft.com/office/drawing/2014/main" id="{C15C2E1F-D7E8-3202-5F31-7EED4174E4C4}"/>
              </a:ext>
            </a:extLst>
          </p:cNvPr>
          <p:cNvPicPr>
            <a:picLocks noChangeAspect="1"/>
          </p:cNvPicPr>
          <p:nvPr/>
        </p:nvPicPr>
        <p:blipFill rotWithShape="1">
          <a:blip r:embed="rId5"/>
          <a:srcRect l="8502" t="3378" r="4170" b="31580"/>
          <a:stretch/>
        </p:blipFill>
        <p:spPr>
          <a:xfrm>
            <a:off x="0" y="4149198"/>
            <a:ext cx="4612427" cy="2765715"/>
          </a:xfrm>
          <a:prstGeom prst="rect">
            <a:avLst/>
          </a:prstGeom>
        </p:spPr>
      </p:pic>
      <p:pic>
        <p:nvPicPr>
          <p:cNvPr id="10" name="Picture 9">
            <a:extLst>
              <a:ext uri="{FF2B5EF4-FFF2-40B4-BE49-F238E27FC236}">
                <a16:creationId xmlns:a16="http://schemas.microsoft.com/office/drawing/2014/main" id="{9F037D9D-2681-DFDB-4CAF-0AF982399B56}"/>
              </a:ext>
            </a:extLst>
          </p:cNvPr>
          <p:cNvPicPr>
            <a:picLocks noChangeAspect="1"/>
          </p:cNvPicPr>
          <p:nvPr/>
        </p:nvPicPr>
        <p:blipFill rotWithShape="1">
          <a:blip r:embed="rId6"/>
          <a:srcRect l="5163" t="3568" r="5696"/>
          <a:stretch/>
        </p:blipFill>
        <p:spPr>
          <a:xfrm>
            <a:off x="4612427" y="4163505"/>
            <a:ext cx="1791401" cy="2751408"/>
          </a:xfrm>
          <a:prstGeom prst="rect">
            <a:avLst/>
          </a:prstGeom>
        </p:spPr>
      </p:pic>
      <p:pic>
        <p:nvPicPr>
          <p:cNvPr id="11" name="Picture 10">
            <a:extLst>
              <a:ext uri="{FF2B5EF4-FFF2-40B4-BE49-F238E27FC236}">
                <a16:creationId xmlns:a16="http://schemas.microsoft.com/office/drawing/2014/main" id="{0349D0E4-6AE0-3C8E-1866-164831B12DB8}"/>
              </a:ext>
            </a:extLst>
          </p:cNvPr>
          <p:cNvPicPr>
            <a:picLocks noChangeAspect="1"/>
          </p:cNvPicPr>
          <p:nvPr/>
        </p:nvPicPr>
        <p:blipFill>
          <a:blip r:embed="rId7"/>
          <a:stretch>
            <a:fillRect/>
          </a:stretch>
        </p:blipFill>
        <p:spPr>
          <a:xfrm>
            <a:off x="8592000" y="3800627"/>
            <a:ext cx="3600000" cy="3114286"/>
          </a:xfrm>
          <a:prstGeom prst="rect">
            <a:avLst/>
          </a:prstGeom>
        </p:spPr>
      </p:pic>
      <p:pic>
        <p:nvPicPr>
          <p:cNvPr id="12" name="Picture 11">
            <a:extLst>
              <a:ext uri="{FF2B5EF4-FFF2-40B4-BE49-F238E27FC236}">
                <a16:creationId xmlns:a16="http://schemas.microsoft.com/office/drawing/2014/main" id="{92866E10-51D0-FA8B-D7A1-80739707A96B}"/>
              </a:ext>
            </a:extLst>
          </p:cNvPr>
          <p:cNvPicPr>
            <a:picLocks noChangeAspect="1"/>
          </p:cNvPicPr>
          <p:nvPr/>
        </p:nvPicPr>
        <p:blipFill>
          <a:blip r:embed="rId8"/>
          <a:stretch>
            <a:fillRect/>
          </a:stretch>
        </p:blipFill>
        <p:spPr>
          <a:xfrm>
            <a:off x="6403828" y="3800627"/>
            <a:ext cx="2188172" cy="3114286"/>
          </a:xfrm>
          <a:prstGeom prst="rect">
            <a:avLst/>
          </a:prstGeom>
        </p:spPr>
      </p:pic>
      <p:pic>
        <p:nvPicPr>
          <p:cNvPr id="13" name="Picture 12">
            <a:extLst>
              <a:ext uri="{FF2B5EF4-FFF2-40B4-BE49-F238E27FC236}">
                <a16:creationId xmlns:a16="http://schemas.microsoft.com/office/drawing/2014/main" id="{BED48969-8E88-B2B1-3F40-BF732219AB1F}"/>
              </a:ext>
            </a:extLst>
          </p:cNvPr>
          <p:cNvPicPr>
            <a:picLocks noChangeAspect="1"/>
          </p:cNvPicPr>
          <p:nvPr/>
        </p:nvPicPr>
        <p:blipFill>
          <a:blip r:embed="rId9"/>
          <a:stretch>
            <a:fillRect/>
          </a:stretch>
        </p:blipFill>
        <p:spPr>
          <a:xfrm>
            <a:off x="10392000" y="143298"/>
            <a:ext cx="1549029" cy="1553443"/>
          </a:xfrm>
          <a:prstGeom prst="rect">
            <a:avLst/>
          </a:prstGeom>
        </p:spPr>
      </p:pic>
      <p:pic>
        <p:nvPicPr>
          <p:cNvPr id="15" name="Picture 4" descr="Lancaster High School">
            <a:extLst>
              <a:ext uri="{FF2B5EF4-FFF2-40B4-BE49-F238E27FC236}">
                <a16:creationId xmlns:a16="http://schemas.microsoft.com/office/drawing/2014/main" id="{7AACA937-FF22-4D10-9F13-9DA27E3620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9909" y="171579"/>
            <a:ext cx="1700407" cy="84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FD2CF-FAEA-D3E1-AB5B-5E91AD605613}"/>
              </a:ext>
            </a:extLst>
          </p:cNvPr>
          <p:cNvPicPr>
            <a:picLocks noChangeAspect="1"/>
          </p:cNvPicPr>
          <p:nvPr/>
        </p:nvPicPr>
        <p:blipFill>
          <a:blip r:embed="rId2"/>
          <a:stretch>
            <a:fillRect/>
          </a:stretch>
        </p:blipFill>
        <p:spPr>
          <a:xfrm>
            <a:off x="10392000" y="143298"/>
            <a:ext cx="1549029" cy="1553443"/>
          </a:xfrm>
          <a:prstGeom prst="rect">
            <a:avLst/>
          </a:prstGeom>
        </p:spPr>
      </p:pic>
      <p:sp>
        <p:nvSpPr>
          <p:cNvPr id="4" name="TextBox 3">
            <a:extLst>
              <a:ext uri="{FF2B5EF4-FFF2-40B4-BE49-F238E27FC236}">
                <a16:creationId xmlns:a16="http://schemas.microsoft.com/office/drawing/2014/main" id="{0B32E26B-7EC7-3215-5349-E8230EF001C7}"/>
              </a:ext>
            </a:extLst>
          </p:cNvPr>
          <p:cNvSpPr txBox="1"/>
          <p:nvPr/>
        </p:nvSpPr>
        <p:spPr>
          <a:xfrm>
            <a:off x="1451533" y="202973"/>
            <a:ext cx="9108632" cy="1754326"/>
          </a:xfrm>
          <a:prstGeom prst="rect">
            <a:avLst/>
          </a:prstGeom>
          <a:noFill/>
        </p:spPr>
        <p:txBody>
          <a:bodyPr wrap="square">
            <a:spAutoFit/>
          </a:bodyPr>
          <a:lstStyle/>
          <a:p>
            <a:pPr algn="ctr"/>
            <a:r>
              <a:rPr lang="en-GB" altLang="en-US" sz="3600" b="1" dirty="0">
                <a:solidFill>
                  <a:srgbClr val="0070C0"/>
                </a:solidFill>
                <a:latin typeface="Calibri" pitchFamily="34" charset="0"/>
              </a:rPr>
              <a:t>Paper 1:</a:t>
            </a:r>
          </a:p>
          <a:p>
            <a:pPr algn="ctr"/>
            <a:r>
              <a:rPr lang="en-GB" altLang="en-US" sz="3600" b="1" dirty="0">
                <a:solidFill>
                  <a:srgbClr val="0070C0"/>
                </a:solidFill>
                <a:latin typeface="Calibri" pitchFamily="34" charset="0"/>
              </a:rPr>
              <a:t>Historic environment: Whitechapel, c.1870-1900: Crime and policing and the inner city. </a:t>
            </a:r>
          </a:p>
        </p:txBody>
      </p:sp>
      <p:pic>
        <p:nvPicPr>
          <p:cNvPr id="1026" name="Picture 2" descr="Jack the Ripper - Identity, Victims &amp; Suspects | HISTORY">
            <a:extLst>
              <a:ext uri="{FF2B5EF4-FFF2-40B4-BE49-F238E27FC236}">
                <a16:creationId xmlns:a16="http://schemas.microsoft.com/office/drawing/2014/main" id="{344D53B4-5F26-4072-BE91-4B8D9139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66534"/>
            <a:ext cx="8390021" cy="4719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im Realities of Life in London's 19th Century Slums |">
            <a:extLst>
              <a:ext uri="{FF2B5EF4-FFF2-40B4-BE49-F238E27FC236}">
                <a16:creationId xmlns:a16="http://schemas.microsoft.com/office/drawing/2014/main" id="{FCFAE88E-9EF1-8564-F71A-F484CEBF6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004" y="4849178"/>
            <a:ext cx="3879996" cy="20367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chapel | Anglophenia | BBC America">
            <a:extLst>
              <a:ext uri="{FF2B5EF4-FFF2-40B4-BE49-F238E27FC236}">
                <a16:creationId xmlns:a16="http://schemas.microsoft.com/office/drawing/2014/main" id="{8EEA8D4E-97BF-F984-EFE4-C61FCBE6D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013" y="2676381"/>
            <a:ext cx="3879995" cy="21727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70A3F34-2271-2EA9-F18C-8E3F74EBE32D}"/>
              </a:ext>
            </a:extLst>
          </p:cNvPr>
          <p:cNvSpPr/>
          <p:nvPr/>
        </p:nvSpPr>
        <p:spPr>
          <a:xfrm>
            <a:off x="8309013" y="2166534"/>
            <a:ext cx="3882987" cy="5098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4" descr="Lancaster High School">
            <a:extLst>
              <a:ext uri="{FF2B5EF4-FFF2-40B4-BE49-F238E27FC236}">
                <a16:creationId xmlns:a16="http://schemas.microsoft.com/office/drawing/2014/main" id="{B52008F5-5380-429F-87D4-0ED6C9D9DD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438" y="175893"/>
            <a:ext cx="1797446" cy="89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5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CE303-806C-8A97-66FE-2B2A8638AE29}"/>
              </a:ext>
            </a:extLst>
          </p:cNvPr>
          <p:cNvPicPr>
            <a:picLocks noChangeAspect="1"/>
          </p:cNvPicPr>
          <p:nvPr/>
        </p:nvPicPr>
        <p:blipFill>
          <a:blip r:embed="rId2"/>
          <a:stretch>
            <a:fillRect/>
          </a:stretch>
        </p:blipFill>
        <p:spPr>
          <a:xfrm>
            <a:off x="10221685" y="96310"/>
            <a:ext cx="1700406" cy="1700406"/>
          </a:xfrm>
          <a:prstGeom prst="rect">
            <a:avLst/>
          </a:prstGeom>
        </p:spPr>
      </p:pic>
      <p:sp>
        <p:nvSpPr>
          <p:cNvPr id="4" name="Rectangle 3">
            <a:extLst>
              <a:ext uri="{FF2B5EF4-FFF2-40B4-BE49-F238E27FC236}">
                <a16:creationId xmlns:a16="http://schemas.microsoft.com/office/drawing/2014/main" id="{427FCC08-C940-08E2-239B-393D2B9B9256}"/>
              </a:ext>
            </a:extLst>
          </p:cNvPr>
          <p:cNvSpPr/>
          <p:nvPr/>
        </p:nvSpPr>
        <p:spPr>
          <a:xfrm>
            <a:off x="0" y="414061"/>
            <a:ext cx="11723914" cy="1200329"/>
          </a:xfrm>
          <a:prstGeom prst="rect">
            <a:avLst/>
          </a:prstGeom>
        </p:spPr>
        <p:txBody>
          <a:bodyPr wrap="square">
            <a:spAutoFit/>
          </a:bodyPr>
          <a:lstStyle/>
          <a:p>
            <a:pPr algn="ctr"/>
            <a:r>
              <a:rPr lang="en-GB" altLang="en-US" sz="3600" b="1" dirty="0">
                <a:solidFill>
                  <a:srgbClr val="0070C0"/>
                </a:solidFill>
                <a:latin typeface="Calibri" pitchFamily="34" charset="0"/>
              </a:rPr>
              <a:t>Paper 2:</a:t>
            </a:r>
          </a:p>
          <a:p>
            <a:pPr algn="ctr"/>
            <a:r>
              <a:rPr lang="en-GB" altLang="en-US" sz="3600" b="1" dirty="0">
                <a:solidFill>
                  <a:srgbClr val="0070C0"/>
                </a:solidFill>
                <a:latin typeface="Calibri" pitchFamily="34" charset="0"/>
              </a:rPr>
              <a:t>Anglo-Saxon and Norman England 1060-1088. </a:t>
            </a:r>
          </a:p>
        </p:txBody>
      </p:sp>
      <p:pic>
        <p:nvPicPr>
          <p:cNvPr id="5" name="Picture 4">
            <a:extLst>
              <a:ext uri="{FF2B5EF4-FFF2-40B4-BE49-F238E27FC236}">
                <a16:creationId xmlns:a16="http://schemas.microsoft.com/office/drawing/2014/main" id="{36FC1D86-41C9-CFFA-C11E-8F9C4C26401A}"/>
              </a:ext>
            </a:extLst>
          </p:cNvPr>
          <p:cNvPicPr>
            <a:picLocks noChangeAspect="1"/>
          </p:cNvPicPr>
          <p:nvPr/>
        </p:nvPicPr>
        <p:blipFill rotWithShape="1">
          <a:blip r:embed="rId3">
            <a:extLst>
              <a:ext uri="{28A0092B-C50C-407E-A947-70E740481C1C}">
                <a14:useLocalDpi xmlns:a14="http://schemas.microsoft.com/office/drawing/2010/main" val="0"/>
              </a:ext>
            </a:extLst>
          </a:blip>
          <a:srcRect l="8940" r="23143"/>
          <a:stretch/>
        </p:blipFill>
        <p:spPr>
          <a:xfrm>
            <a:off x="0" y="1977050"/>
            <a:ext cx="9845010" cy="4875142"/>
          </a:xfrm>
          <a:prstGeom prst="rect">
            <a:avLst/>
          </a:prstGeom>
        </p:spPr>
      </p:pic>
      <p:pic>
        <p:nvPicPr>
          <p:cNvPr id="6" name="Picture 5">
            <a:extLst>
              <a:ext uri="{FF2B5EF4-FFF2-40B4-BE49-F238E27FC236}">
                <a16:creationId xmlns:a16="http://schemas.microsoft.com/office/drawing/2014/main" id="{B8A8F9D1-32D1-0011-ED38-31D8B7173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542" y="4395537"/>
            <a:ext cx="3786457" cy="2516316"/>
          </a:xfrm>
          <a:prstGeom prst="rect">
            <a:avLst/>
          </a:prstGeom>
        </p:spPr>
      </p:pic>
      <p:pic>
        <p:nvPicPr>
          <p:cNvPr id="7" name="Picture 6">
            <a:extLst>
              <a:ext uri="{FF2B5EF4-FFF2-40B4-BE49-F238E27FC236}">
                <a16:creationId xmlns:a16="http://schemas.microsoft.com/office/drawing/2014/main" id="{0D309505-0D34-0C77-D463-CB9FF56108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85" r="11382"/>
          <a:stretch/>
        </p:blipFill>
        <p:spPr>
          <a:xfrm>
            <a:off x="10221685" y="1992781"/>
            <a:ext cx="1970314" cy="2440609"/>
          </a:xfrm>
          <a:prstGeom prst="rect">
            <a:avLst/>
          </a:prstGeom>
        </p:spPr>
      </p:pic>
      <p:pic>
        <p:nvPicPr>
          <p:cNvPr id="8" name="Picture 7">
            <a:extLst>
              <a:ext uri="{FF2B5EF4-FFF2-40B4-BE49-F238E27FC236}">
                <a16:creationId xmlns:a16="http://schemas.microsoft.com/office/drawing/2014/main" id="{8F7F5C74-FD96-AE42-AF18-02B128C8D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5542" y="1974012"/>
            <a:ext cx="1816143" cy="2421525"/>
          </a:xfrm>
          <a:prstGeom prst="rect">
            <a:avLst/>
          </a:prstGeom>
        </p:spPr>
      </p:pic>
      <p:pic>
        <p:nvPicPr>
          <p:cNvPr id="9" name="Picture 4" descr="Lancaster High School">
            <a:extLst>
              <a:ext uri="{FF2B5EF4-FFF2-40B4-BE49-F238E27FC236}">
                <a16:creationId xmlns:a16="http://schemas.microsoft.com/office/drawing/2014/main" id="{BC8A0741-0560-4EB4-A510-285CEE048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09" y="171579"/>
            <a:ext cx="1700407" cy="84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9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D74BA1-E2C2-F084-CC0C-BB6A38D39D56}"/>
              </a:ext>
            </a:extLst>
          </p:cNvPr>
          <p:cNvPicPr>
            <a:picLocks noChangeAspect="1"/>
          </p:cNvPicPr>
          <p:nvPr/>
        </p:nvPicPr>
        <p:blipFill>
          <a:blip r:embed="rId2"/>
          <a:stretch>
            <a:fillRect/>
          </a:stretch>
        </p:blipFill>
        <p:spPr>
          <a:xfrm>
            <a:off x="10491594" y="145254"/>
            <a:ext cx="1700406" cy="1700406"/>
          </a:xfrm>
          <a:prstGeom prst="rect">
            <a:avLst/>
          </a:prstGeom>
        </p:spPr>
      </p:pic>
      <p:sp>
        <p:nvSpPr>
          <p:cNvPr id="4" name="Rectangle 3">
            <a:extLst>
              <a:ext uri="{FF2B5EF4-FFF2-40B4-BE49-F238E27FC236}">
                <a16:creationId xmlns:a16="http://schemas.microsoft.com/office/drawing/2014/main" id="{AE8BD9EA-6E5C-2A7E-FBA6-70B012145EF2}"/>
              </a:ext>
            </a:extLst>
          </p:cNvPr>
          <p:cNvSpPr/>
          <p:nvPr/>
        </p:nvSpPr>
        <p:spPr>
          <a:xfrm>
            <a:off x="1588225" y="331124"/>
            <a:ext cx="8903369" cy="1754326"/>
          </a:xfrm>
          <a:prstGeom prst="rect">
            <a:avLst/>
          </a:prstGeom>
        </p:spPr>
        <p:txBody>
          <a:bodyPr wrap="square">
            <a:spAutoFit/>
          </a:bodyPr>
          <a:lstStyle/>
          <a:p>
            <a:pPr algn="ctr"/>
            <a:r>
              <a:rPr lang="en-GB" altLang="en-US" sz="3600" b="1" dirty="0">
                <a:solidFill>
                  <a:srgbClr val="0070C0"/>
                </a:solidFill>
                <a:latin typeface="Calibri" pitchFamily="34" charset="0"/>
              </a:rPr>
              <a:t>Paper 2:</a:t>
            </a:r>
          </a:p>
          <a:p>
            <a:pPr algn="ctr"/>
            <a:r>
              <a:rPr lang="en-GB" altLang="en-US" sz="3600" b="1" dirty="0">
                <a:solidFill>
                  <a:srgbClr val="0070C0"/>
                </a:solidFill>
                <a:latin typeface="Calibri" pitchFamily="34" charset="0"/>
              </a:rPr>
              <a:t>Superpower relations and the Cold War, 1941-91. </a:t>
            </a:r>
          </a:p>
        </p:txBody>
      </p:sp>
      <p:pic>
        <p:nvPicPr>
          <p:cNvPr id="5" name="Picture 4">
            <a:extLst>
              <a:ext uri="{FF2B5EF4-FFF2-40B4-BE49-F238E27FC236}">
                <a16:creationId xmlns:a16="http://schemas.microsoft.com/office/drawing/2014/main" id="{350BD47A-7E54-E266-8ED2-8D339BFECB7B}"/>
              </a:ext>
            </a:extLst>
          </p:cNvPr>
          <p:cNvPicPr>
            <a:picLocks noChangeAspect="1"/>
          </p:cNvPicPr>
          <p:nvPr/>
        </p:nvPicPr>
        <p:blipFill rotWithShape="1">
          <a:blip r:embed="rId3">
            <a:extLst>
              <a:ext uri="{28A0092B-C50C-407E-A947-70E740481C1C}">
                <a14:useLocalDpi xmlns:a14="http://schemas.microsoft.com/office/drawing/2010/main" val="0"/>
              </a:ext>
            </a:extLst>
          </a:blip>
          <a:srcRect l="6627"/>
          <a:stretch/>
        </p:blipFill>
        <p:spPr>
          <a:xfrm>
            <a:off x="0" y="2271320"/>
            <a:ext cx="5712534" cy="4609304"/>
          </a:xfrm>
          <a:prstGeom prst="rect">
            <a:avLst/>
          </a:prstGeom>
        </p:spPr>
      </p:pic>
      <p:pic>
        <p:nvPicPr>
          <p:cNvPr id="6" name="Picture 5">
            <a:extLst>
              <a:ext uri="{FF2B5EF4-FFF2-40B4-BE49-F238E27FC236}">
                <a16:creationId xmlns:a16="http://schemas.microsoft.com/office/drawing/2014/main" id="{64B5492F-1A00-CF40-459F-9AD799A97484}"/>
              </a:ext>
            </a:extLst>
          </p:cNvPr>
          <p:cNvPicPr>
            <a:picLocks noChangeAspect="1"/>
          </p:cNvPicPr>
          <p:nvPr/>
        </p:nvPicPr>
        <p:blipFill rotWithShape="1">
          <a:blip r:embed="rId4">
            <a:extLst>
              <a:ext uri="{28A0092B-C50C-407E-A947-70E740481C1C}">
                <a14:useLocalDpi xmlns:a14="http://schemas.microsoft.com/office/drawing/2010/main" val="0"/>
              </a:ext>
            </a:extLst>
          </a:blip>
          <a:srcRect r="5627"/>
          <a:stretch/>
        </p:blipFill>
        <p:spPr>
          <a:xfrm>
            <a:off x="5615434" y="2271320"/>
            <a:ext cx="6576566" cy="4597272"/>
          </a:xfrm>
          <a:prstGeom prst="rect">
            <a:avLst/>
          </a:prstGeom>
        </p:spPr>
      </p:pic>
      <p:pic>
        <p:nvPicPr>
          <p:cNvPr id="7" name="Picture 4" descr="Lancaster High School">
            <a:extLst>
              <a:ext uri="{FF2B5EF4-FFF2-40B4-BE49-F238E27FC236}">
                <a16:creationId xmlns:a16="http://schemas.microsoft.com/office/drawing/2014/main" id="{E5DF8B82-FF0E-433A-9B9A-A0001A07F3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09" y="171579"/>
            <a:ext cx="1700407" cy="84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A50CF-6457-EE96-8E0C-7129523F98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05307" y="157979"/>
            <a:ext cx="1410230" cy="1410230"/>
          </a:xfrm>
          <a:prstGeom prst="rect">
            <a:avLst/>
          </a:prstGeom>
        </p:spPr>
      </p:pic>
      <p:sp>
        <p:nvSpPr>
          <p:cNvPr id="5" name="TextBox 4">
            <a:extLst>
              <a:ext uri="{FF2B5EF4-FFF2-40B4-BE49-F238E27FC236}">
                <a16:creationId xmlns:a16="http://schemas.microsoft.com/office/drawing/2014/main" id="{BBB38D26-89B6-28DC-AF39-3AFAC09BBA35}"/>
              </a:ext>
            </a:extLst>
          </p:cNvPr>
          <p:cNvSpPr txBox="1"/>
          <p:nvPr/>
        </p:nvSpPr>
        <p:spPr>
          <a:xfrm>
            <a:off x="1656620" y="262929"/>
            <a:ext cx="8878759" cy="1200329"/>
          </a:xfrm>
          <a:prstGeom prst="rect">
            <a:avLst/>
          </a:prstGeom>
          <a:noFill/>
        </p:spPr>
        <p:txBody>
          <a:bodyPr wrap="square">
            <a:spAutoFit/>
          </a:bodyPr>
          <a:lstStyle/>
          <a:p>
            <a:pPr algn="ctr"/>
            <a:r>
              <a:rPr lang="en-GB" altLang="en-US" sz="3600" b="1" dirty="0">
                <a:solidFill>
                  <a:srgbClr val="0070C0"/>
                </a:solidFill>
                <a:latin typeface="Calibri" pitchFamily="34" charset="0"/>
              </a:rPr>
              <a:t>Paper 3</a:t>
            </a:r>
          </a:p>
          <a:p>
            <a:pPr algn="ctr"/>
            <a:r>
              <a:rPr lang="en-GB" altLang="en-US" sz="3600" b="1" dirty="0">
                <a:solidFill>
                  <a:srgbClr val="0070C0"/>
                </a:solidFill>
                <a:latin typeface="Calibri" pitchFamily="34" charset="0"/>
              </a:rPr>
              <a:t>The USA 1954-75: Conflict home and abroad. </a:t>
            </a:r>
            <a:endParaRPr lang="en-GB" sz="3600" dirty="0"/>
          </a:p>
        </p:txBody>
      </p:sp>
      <p:pic>
        <p:nvPicPr>
          <p:cNvPr id="6" name="Picture 2" descr="Martin Luther King Jr. and 8 Black Activists Who Led the Civil Rights  Movement - Biography">
            <a:extLst>
              <a:ext uri="{FF2B5EF4-FFF2-40B4-BE49-F238E27FC236}">
                <a16:creationId xmlns:a16="http://schemas.microsoft.com/office/drawing/2014/main" id="{C76E86AE-FCAD-9D72-8C38-39F6921BD9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37"/>
          <a:stretch/>
        </p:blipFill>
        <p:spPr bwMode="auto">
          <a:xfrm>
            <a:off x="16302" y="1574923"/>
            <a:ext cx="3601997" cy="3378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it-In Movement – African American Civil Rights Movement">
            <a:extLst>
              <a:ext uri="{FF2B5EF4-FFF2-40B4-BE49-F238E27FC236}">
                <a16:creationId xmlns:a16="http://schemas.microsoft.com/office/drawing/2014/main" id="{631B9668-C861-786B-9C1D-38B33E9E9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997" y="1574913"/>
            <a:ext cx="7547266" cy="5283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Make Art Not War: Watts and the Junk Art Conversation">
            <a:extLst>
              <a:ext uri="{FF2B5EF4-FFF2-40B4-BE49-F238E27FC236}">
                <a16:creationId xmlns:a16="http://schemas.microsoft.com/office/drawing/2014/main" id="{30A6B5B0-7039-B6DF-0C82-30D4E11736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57042"/>
            <a:ext cx="3601997" cy="27009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thematical oddities in memory of President John F. Kennedy - The Beacon">
            <a:extLst>
              <a:ext uri="{FF2B5EF4-FFF2-40B4-BE49-F238E27FC236}">
                <a16:creationId xmlns:a16="http://schemas.microsoft.com/office/drawing/2014/main" id="{9E8DB1BB-BBA0-7841-D65D-0E9D7F055C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8906" y="1574913"/>
            <a:ext cx="2223093" cy="28366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dom Riders' Remembered 50 Years Later | Voice of America - English">
            <a:extLst>
              <a:ext uri="{FF2B5EF4-FFF2-40B4-BE49-F238E27FC236}">
                <a16:creationId xmlns:a16="http://schemas.microsoft.com/office/drawing/2014/main" id="{742BC7D6-C979-D86F-9DBA-691D543F4D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400"/>
          <a:stretch/>
        </p:blipFill>
        <p:spPr bwMode="auto">
          <a:xfrm>
            <a:off x="9968906" y="4283242"/>
            <a:ext cx="2223094" cy="25691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ancaster High School">
            <a:extLst>
              <a:ext uri="{FF2B5EF4-FFF2-40B4-BE49-F238E27FC236}">
                <a16:creationId xmlns:a16="http://schemas.microsoft.com/office/drawing/2014/main" id="{67525C5F-6C9D-48DB-AF0F-A6D5BDA95A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463" y="157979"/>
            <a:ext cx="1700407" cy="84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C5623-4F36-925D-5BD1-68D270F90C7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CCEF9F1-32AE-3A26-10AA-87F2AE415E58}"/>
              </a:ext>
            </a:extLst>
          </p:cNvPr>
          <p:cNvSpPr/>
          <p:nvPr/>
        </p:nvSpPr>
        <p:spPr>
          <a:xfrm>
            <a:off x="2496905" y="-68033"/>
            <a:ext cx="7198189"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What is the course content?</a:t>
            </a:r>
          </a:p>
        </p:txBody>
      </p:sp>
      <p:pic>
        <p:nvPicPr>
          <p:cNvPr id="61" name="Picture 60">
            <a:extLst>
              <a:ext uri="{FF2B5EF4-FFF2-40B4-BE49-F238E27FC236}">
                <a16:creationId xmlns:a16="http://schemas.microsoft.com/office/drawing/2014/main" id="{0F474603-D7B2-3D27-601C-03A7F6B5A10F}"/>
              </a:ext>
            </a:extLst>
          </p:cNvPr>
          <p:cNvPicPr>
            <a:picLocks noChangeAspect="1"/>
          </p:cNvPicPr>
          <p:nvPr/>
        </p:nvPicPr>
        <p:blipFill rotWithShape="1">
          <a:blip r:embed="rId2"/>
          <a:srcRect l="3380" r="6038"/>
          <a:stretch/>
        </p:blipFill>
        <p:spPr>
          <a:xfrm>
            <a:off x="2020333" y="671912"/>
            <a:ext cx="9836572" cy="6264421"/>
          </a:xfrm>
          <a:prstGeom prst="rect">
            <a:avLst/>
          </a:prstGeom>
        </p:spPr>
      </p:pic>
      <p:sp>
        <p:nvSpPr>
          <p:cNvPr id="62" name="TextBox 61">
            <a:extLst>
              <a:ext uri="{FF2B5EF4-FFF2-40B4-BE49-F238E27FC236}">
                <a16:creationId xmlns:a16="http://schemas.microsoft.com/office/drawing/2014/main" id="{D63FC456-3CB9-08B2-D063-2E45430E0F69}"/>
              </a:ext>
            </a:extLst>
          </p:cNvPr>
          <p:cNvSpPr txBox="1"/>
          <p:nvPr/>
        </p:nvSpPr>
        <p:spPr>
          <a:xfrm>
            <a:off x="335095" y="2483832"/>
            <a:ext cx="3429000" cy="830997"/>
          </a:xfrm>
          <a:prstGeom prst="rect">
            <a:avLst/>
          </a:prstGeom>
          <a:noFill/>
        </p:spPr>
        <p:txBody>
          <a:bodyPr wrap="square" rtlCol="0">
            <a:spAutoFit/>
          </a:bodyPr>
          <a:lstStyle/>
          <a:p>
            <a:r>
              <a:rPr lang="en-GB" sz="2400" dirty="0">
                <a:highlight>
                  <a:srgbClr val="00FFFF"/>
                </a:highlight>
              </a:rPr>
              <a:t>Our curriculum at KS4 is interleaved or chunked. </a:t>
            </a:r>
          </a:p>
        </p:txBody>
      </p:sp>
      <p:pic>
        <p:nvPicPr>
          <p:cNvPr id="4" name="Picture 3">
            <a:extLst>
              <a:ext uri="{FF2B5EF4-FFF2-40B4-BE49-F238E27FC236}">
                <a16:creationId xmlns:a16="http://schemas.microsoft.com/office/drawing/2014/main" id="{4B0CC698-4219-4DD3-AD12-2405B33DB09E}"/>
              </a:ext>
            </a:extLst>
          </p:cNvPr>
          <p:cNvPicPr>
            <a:picLocks noChangeAspect="1"/>
          </p:cNvPicPr>
          <p:nvPr/>
        </p:nvPicPr>
        <p:blipFill>
          <a:blip r:embed="rId3"/>
          <a:stretch>
            <a:fillRect/>
          </a:stretch>
        </p:blipFill>
        <p:spPr>
          <a:xfrm>
            <a:off x="424403" y="3804122"/>
            <a:ext cx="3597359" cy="2706412"/>
          </a:xfrm>
          <a:prstGeom prst="rect">
            <a:avLst/>
          </a:prstGeom>
        </p:spPr>
      </p:pic>
    </p:spTree>
    <p:extLst>
      <p:ext uri="{BB962C8B-B14F-4D97-AF65-F5344CB8AC3E}">
        <p14:creationId xmlns:p14="http://schemas.microsoft.com/office/powerpoint/2010/main" val="2280044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47813-84DB-4BE4-905E-360C84DEB932}"/>
              </a:ext>
            </a:extLst>
          </p:cNvPr>
          <p:cNvSpPr txBox="1"/>
          <p:nvPr/>
        </p:nvSpPr>
        <p:spPr>
          <a:xfrm>
            <a:off x="3559126" y="267286"/>
            <a:ext cx="5416062" cy="584775"/>
          </a:xfrm>
          <a:prstGeom prst="rect">
            <a:avLst/>
          </a:prstGeom>
          <a:noFill/>
        </p:spPr>
        <p:txBody>
          <a:bodyPr wrap="square" rtlCol="0">
            <a:spAutoFit/>
          </a:bodyPr>
          <a:lstStyle/>
          <a:p>
            <a:pPr algn="ctr"/>
            <a:r>
              <a:rPr lang="en-GB" sz="3200" dirty="0">
                <a:ln w="0"/>
                <a:effectLst>
                  <a:outerShdw blurRad="38100" dist="19050" dir="2700000" algn="tl" rotWithShape="0">
                    <a:schemeClr val="dk1">
                      <a:alpha val="40000"/>
                    </a:schemeClr>
                  </a:outerShdw>
                </a:effectLst>
              </a:rPr>
              <a:t>How is the course examined?</a:t>
            </a:r>
          </a:p>
        </p:txBody>
      </p:sp>
      <p:pic>
        <p:nvPicPr>
          <p:cNvPr id="4" name="Picture 3">
            <a:extLst>
              <a:ext uri="{FF2B5EF4-FFF2-40B4-BE49-F238E27FC236}">
                <a16:creationId xmlns:a16="http://schemas.microsoft.com/office/drawing/2014/main" id="{DAECB8ED-7831-4B04-A35B-6A9A7DBA61F4}"/>
              </a:ext>
            </a:extLst>
          </p:cNvPr>
          <p:cNvPicPr>
            <a:picLocks noChangeAspect="1"/>
          </p:cNvPicPr>
          <p:nvPr/>
        </p:nvPicPr>
        <p:blipFill>
          <a:blip r:embed="rId2"/>
          <a:stretch>
            <a:fillRect/>
          </a:stretch>
        </p:blipFill>
        <p:spPr>
          <a:xfrm>
            <a:off x="192017" y="30059"/>
            <a:ext cx="2392573" cy="1288751"/>
          </a:xfrm>
          <a:prstGeom prst="rect">
            <a:avLst/>
          </a:prstGeom>
        </p:spPr>
      </p:pic>
      <p:graphicFrame>
        <p:nvGraphicFramePr>
          <p:cNvPr id="5" name="Table 4">
            <a:extLst>
              <a:ext uri="{FF2B5EF4-FFF2-40B4-BE49-F238E27FC236}">
                <a16:creationId xmlns:a16="http://schemas.microsoft.com/office/drawing/2014/main" id="{24219390-7E31-40AE-8ABD-4276FA80258A}"/>
              </a:ext>
            </a:extLst>
          </p:cNvPr>
          <p:cNvGraphicFramePr>
            <a:graphicFrameLocks noGrp="1"/>
          </p:cNvGraphicFramePr>
          <p:nvPr>
            <p:extLst>
              <p:ext uri="{D42A27DB-BD31-4B8C-83A1-F6EECF244321}">
                <p14:modId xmlns:p14="http://schemas.microsoft.com/office/powerpoint/2010/main" val="1078532249"/>
              </p:ext>
            </p:extLst>
          </p:nvPr>
        </p:nvGraphicFramePr>
        <p:xfrm>
          <a:off x="681712" y="1195754"/>
          <a:ext cx="10539012" cy="5394960"/>
        </p:xfrm>
        <a:graphic>
          <a:graphicData uri="http://schemas.openxmlformats.org/drawingml/2006/table">
            <a:tbl>
              <a:tblPr firstRow="1" bandRow="1">
                <a:tableStyleId>{7DF18680-E054-41AD-8BC1-D1AEF772440D}</a:tableStyleId>
              </a:tblPr>
              <a:tblGrid>
                <a:gridCol w="3513004">
                  <a:extLst>
                    <a:ext uri="{9D8B030D-6E8A-4147-A177-3AD203B41FA5}">
                      <a16:colId xmlns:a16="http://schemas.microsoft.com/office/drawing/2014/main" val="1518436687"/>
                    </a:ext>
                  </a:extLst>
                </a:gridCol>
                <a:gridCol w="3513004">
                  <a:extLst>
                    <a:ext uri="{9D8B030D-6E8A-4147-A177-3AD203B41FA5}">
                      <a16:colId xmlns:a16="http://schemas.microsoft.com/office/drawing/2014/main" val="1313926452"/>
                    </a:ext>
                  </a:extLst>
                </a:gridCol>
                <a:gridCol w="3513004">
                  <a:extLst>
                    <a:ext uri="{9D8B030D-6E8A-4147-A177-3AD203B41FA5}">
                      <a16:colId xmlns:a16="http://schemas.microsoft.com/office/drawing/2014/main" val="1824685753"/>
                    </a:ext>
                  </a:extLst>
                </a:gridCol>
              </a:tblGrid>
              <a:tr h="1196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Paper I: </a:t>
                      </a:r>
                      <a:r>
                        <a:rPr lang="en-GB" altLang="en-US" sz="1800" b="1" dirty="0">
                          <a:solidFill>
                            <a:schemeClr val="bg1"/>
                          </a:solidFill>
                          <a:latin typeface="Calibri" pitchFamily="34" charset="0"/>
                        </a:rPr>
                        <a:t>Crime and Punishment 1000 – Present and Historic environment: Whitechapel, c.1870-1900: Crime and policing and the inner city. </a:t>
                      </a:r>
                    </a:p>
                  </a:txBody>
                  <a:tcPr/>
                </a:tc>
                <a:tc>
                  <a:txBody>
                    <a:bodyPr/>
                    <a:lstStyle/>
                    <a:p>
                      <a:r>
                        <a:rPr lang="en-GB" dirty="0"/>
                        <a:t>Paper II: </a:t>
                      </a:r>
                    </a:p>
                    <a:p>
                      <a:pPr algn="l"/>
                      <a:r>
                        <a:rPr lang="en-GB" altLang="en-US" sz="1800" b="1" dirty="0">
                          <a:solidFill>
                            <a:schemeClr val="bg1"/>
                          </a:solidFill>
                          <a:latin typeface="Calibri" pitchFamily="34" charset="0"/>
                        </a:rPr>
                        <a:t>Anglo-Saxon and Norman England 1060-1088. </a:t>
                      </a:r>
                    </a:p>
                    <a:p>
                      <a:pPr algn="l"/>
                      <a:r>
                        <a:rPr lang="en-GB" altLang="en-US" sz="1800" b="1" dirty="0">
                          <a:solidFill>
                            <a:schemeClr val="bg1"/>
                          </a:solidFill>
                          <a:latin typeface="Calibri"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1" dirty="0">
                          <a:solidFill>
                            <a:schemeClr val="bg1"/>
                          </a:solidFill>
                          <a:latin typeface="Calibri" pitchFamily="34" charset="0"/>
                        </a:rPr>
                        <a:t>Superpower relations and the Cold War, 1941-91. </a:t>
                      </a:r>
                    </a:p>
                  </a:txBody>
                  <a:tcPr/>
                </a:tc>
                <a:tc>
                  <a:txBody>
                    <a:bodyPr/>
                    <a:lstStyle/>
                    <a:p>
                      <a:r>
                        <a:rPr lang="en-GB" dirty="0"/>
                        <a:t>Paper III:</a:t>
                      </a:r>
                    </a:p>
                    <a:p>
                      <a:pPr algn="l"/>
                      <a:r>
                        <a:rPr lang="en-GB" altLang="en-US" sz="1800" b="1" dirty="0">
                          <a:solidFill>
                            <a:schemeClr val="bg1"/>
                          </a:solidFill>
                          <a:latin typeface="Calibri" pitchFamily="34" charset="0"/>
                        </a:rPr>
                        <a:t>The USA 1954-75: Conflict home and abroad. </a:t>
                      </a:r>
                      <a:endParaRPr lang="en-GB" sz="1800" dirty="0">
                        <a:solidFill>
                          <a:schemeClr val="bg1"/>
                        </a:solidFill>
                      </a:endParaRPr>
                    </a:p>
                  </a:txBody>
                  <a:tcPr/>
                </a:tc>
                <a:extLst>
                  <a:ext uri="{0D108BD9-81ED-4DB2-BD59-A6C34878D82A}">
                    <a16:rowId xmlns:a16="http://schemas.microsoft.com/office/drawing/2014/main" val="3539798981"/>
                  </a:ext>
                </a:extLst>
              </a:tr>
              <a:tr h="2554320">
                <a:tc>
                  <a:txBody>
                    <a:bodyPr/>
                    <a:lstStyle/>
                    <a:p>
                      <a:r>
                        <a:rPr lang="en-GB" dirty="0"/>
                        <a:t>Weighting: 30%</a:t>
                      </a:r>
                      <a:br>
                        <a:rPr lang="en-GB" dirty="0"/>
                      </a:br>
                      <a:endParaRPr lang="en-GB" dirty="0"/>
                    </a:p>
                    <a:p>
                      <a:r>
                        <a:rPr lang="en-GB" dirty="0"/>
                        <a:t>Exam Duration: 1hr 15 mins</a:t>
                      </a:r>
                      <a:br>
                        <a:rPr lang="en-GB" dirty="0"/>
                      </a:br>
                      <a:endParaRPr lang="en-GB" dirty="0"/>
                    </a:p>
                    <a:p>
                      <a:r>
                        <a:rPr lang="en-GB" dirty="0"/>
                        <a:t>Part A: 3 questions  on Whitechapel. It is largely source-based.</a:t>
                      </a:r>
                      <a:br>
                        <a:rPr lang="en-GB" dirty="0"/>
                      </a:br>
                      <a:endParaRPr lang="en-GB" dirty="0"/>
                    </a:p>
                    <a:p>
                      <a:r>
                        <a:rPr lang="en-GB" dirty="0"/>
                        <a:t>Part B: 3 questions about crime and punishment. Extended writing is required.</a:t>
                      </a:r>
                      <a:br>
                        <a:rPr lang="en-GB" dirty="0"/>
                      </a:br>
                      <a:br>
                        <a:rPr lang="en-GB" dirty="0"/>
                      </a:br>
                      <a:r>
                        <a:rPr lang="en-GB" dirty="0" err="1"/>
                        <a:t>SPaG</a:t>
                      </a:r>
                      <a:r>
                        <a:rPr lang="en-GB" dirty="0"/>
                        <a:t>: 4 marks</a:t>
                      </a:r>
                    </a:p>
                  </a:txBody>
                  <a:tcPr/>
                </a:tc>
                <a:tc>
                  <a:txBody>
                    <a:bodyPr/>
                    <a:lstStyle/>
                    <a:p>
                      <a:r>
                        <a:rPr lang="en-GB" dirty="0"/>
                        <a:t>Weighting: 20% for each topic (40% in total)</a:t>
                      </a:r>
                    </a:p>
                    <a:p>
                      <a:endParaRPr lang="en-GB" dirty="0"/>
                    </a:p>
                    <a:p>
                      <a:r>
                        <a:rPr lang="en-GB" dirty="0"/>
                        <a:t>Exam Duration: 1hr 45 minutes for both papers.</a:t>
                      </a:r>
                    </a:p>
                    <a:p>
                      <a:endParaRPr lang="en-GB" dirty="0"/>
                    </a:p>
                    <a:p>
                      <a:r>
                        <a:rPr lang="en-GB" dirty="0"/>
                        <a:t>Anglo-Saxon and Norman England: 3 questions requiring extended answers.</a:t>
                      </a:r>
                    </a:p>
                    <a:p>
                      <a:endParaRPr lang="en-GB" dirty="0"/>
                    </a:p>
                    <a:p>
                      <a:r>
                        <a:rPr lang="en-GB" dirty="0"/>
                        <a:t>Superpower relations and the cold war: 3 questions requiring extended answers.</a:t>
                      </a:r>
                    </a:p>
                  </a:txBody>
                  <a:tcPr/>
                </a:tc>
                <a:tc>
                  <a:txBody>
                    <a:bodyPr/>
                    <a:lstStyle/>
                    <a:p>
                      <a:r>
                        <a:rPr lang="en-GB" dirty="0"/>
                        <a:t>Weighting: 30%</a:t>
                      </a:r>
                    </a:p>
                    <a:p>
                      <a:endParaRPr lang="en-GB" dirty="0"/>
                    </a:p>
                    <a:p>
                      <a:r>
                        <a:rPr lang="en-GB" dirty="0"/>
                        <a:t>Exam Duration: 1hr 20 minutes.</a:t>
                      </a:r>
                    </a:p>
                    <a:p>
                      <a:endParaRPr lang="en-GB" dirty="0"/>
                    </a:p>
                    <a:p>
                      <a:r>
                        <a:rPr lang="en-GB" dirty="0"/>
                        <a:t>Part A: 1 source based question (inference) and 1 extended answer.</a:t>
                      </a:r>
                    </a:p>
                    <a:p>
                      <a:endParaRPr lang="en-GB" dirty="0"/>
                    </a:p>
                    <a:p>
                      <a:r>
                        <a:rPr lang="en-GB" dirty="0"/>
                        <a:t>Part B: Sources and Interpretations section. 4 questions.</a:t>
                      </a:r>
                    </a:p>
                  </a:txBody>
                  <a:tcPr/>
                </a:tc>
                <a:extLst>
                  <a:ext uri="{0D108BD9-81ED-4DB2-BD59-A6C34878D82A}">
                    <a16:rowId xmlns:a16="http://schemas.microsoft.com/office/drawing/2014/main" val="2232570293"/>
                  </a:ext>
                </a:extLst>
              </a:tr>
            </a:tbl>
          </a:graphicData>
        </a:graphic>
      </p:graphicFrame>
      <p:pic>
        <p:nvPicPr>
          <p:cNvPr id="3" name="Picture 2">
            <a:extLst>
              <a:ext uri="{FF2B5EF4-FFF2-40B4-BE49-F238E27FC236}">
                <a16:creationId xmlns:a16="http://schemas.microsoft.com/office/drawing/2014/main" id="{892B7803-86E8-46BD-B143-25D7A01209AC}"/>
              </a:ext>
            </a:extLst>
          </p:cNvPr>
          <p:cNvPicPr>
            <a:picLocks noChangeAspect="1"/>
          </p:cNvPicPr>
          <p:nvPr/>
        </p:nvPicPr>
        <p:blipFill>
          <a:blip r:embed="rId3"/>
          <a:stretch>
            <a:fillRect/>
          </a:stretch>
        </p:blipFill>
        <p:spPr>
          <a:xfrm>
            <a:off x="11294370" y="0"/>
            <a:ext cx="897630" cy="1617173"/>
          </a:xfrm>
          <a:prstGeom prst="rect">
            <a:avLst/>
          </a:prstGeom>
        </p:spPr>
      </p:pic>
    </p:spTree>
    <p:extLst>
      <p:ext uri="{BB962C8B-B14F-4D97-AF65-F5344CB8AC3E}">
        <p14:creationId xmlns:p14="http://schemas.microsoft.com/office/powerpoint/2010/main" val="4067891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AED9759BF59743839A389AB3D4AB53" ma:contentTypeVersion="12" ma:contentTypeDescription="Create a new document." ma:contentTypeScope="" ma:versionID="48d5c88c633c0320a9b975c09ce1eb70">
  <xsd:schema xmlns:xsd="http://www.w3.org/2001/XMLSchema" xmlns:xs="http://www.w3.org/2001/XMLSchema" xmlns:p="http://schemas.microsoft.com/office/2006/metadata/properties" xmlns:ns3="5f3d6311-85f8-4d96-bc40-d3fa8cce61d5" xmlns:ns4="f4d4e1ee-4e40-46d8-ba06-6d59fdb78b7b" targetNamespace="http://schemas.microsoft.com/office/2006/metadata/properties" ma:root="true" ma:fieldsID="5c9aad7ca0502d7825facf06a5e83bea" ns3:_="" ns4:_="">
    <xsd:import namespace="5f3d6311-85f8-4d96-bc40-d3fa8cce61d5"/>
    <xsd:import namespace="f4d4e1ee-4e40-46d8-ba06-6d59fdb78b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d6311-85f8-4d96-bc40-d3fa8cce6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4e1ee-4e40-46d8-ba06-6d59fdb78b7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3E42D6-F414-45E9-9FE3-6E53B92ABF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d6311-85f8-4d96-bc40-d3fa8cce61d5"/>
    <ds:schemaRef ds:uri="f4d4e1ee-4e40-46d8-ba06-6d59fdb78b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050C80-60C7-4B9D-BA62-C692D0991233}">
  <ds:schemaRefs>
    <ds:schemaRef ds:uri="http://schemas.microsoft.com/sharepoint/v3/contenttype/forms"/>
  </ds:schemaRefs>
</ds:datastoreItem>
</file>

<file path=customXml/itemProps3.xml><?xml version="1.0" encoding="utf-8"?>
<ds:datastoreItem xmlns:ds="http://schemas.openxmlformats.org/officeDocument/2006/customXml" ds:itemID="{13131C69-2B4E-4348-B697-E56D05732B8C}">
  <ds:schemaRefs>
    <ds:schemaRef ds:uri="5f3d6311-85f8-4d96-bc40-d3fa8cce61d5"/>
    <ds:schemaRef ds:uri="http://purl.org/dc/dcmitype/"/>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f4d4e1ee-4e40-46d8-ba06-6d59fdb78b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1020</TotalTime>
  <Words>697</Words>
  <Application>Microsoft Office PowerPoint</Application>
  <PresentationFormat>Widescreen</PresentationFormat>
  <Paragraphs>85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Comic Sans MS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T. Shorrock</dc:creator>
  <cp:lastModifiedBy>Jennifer White</cp:lastModifiedBy>
  <cp:revision>120</cp:revision>
  <cp:lastPrinted>2020-01-14T15:24:20Z</cp:lastPrinted>
  <dcterms:created xsi:type="dcterms:W3CDTF">2020-01-14T15:00:34Z</dcterms:created>
  <dcterms:modified xsi:type="dcterms:W3CDTF">2026-01-26T08:20:39Z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0x01010058AED9759BF59743839A389AB3D4AB53</vt:lpwstr>
  </property>
</Properties>
</file>