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7" r:id="rId4"/>
    <p:sldId id="259" r:id="rId5"/>
    <p:sldId id="260" r:id="rId6"/>
    <p:sldId id="261" r:id="rId7"/>
    <p:sldId id="262" r:id="rId8"/>
    <p:sldId id="263" r:id="rId9"/>
    <p:sldId id="264" r:id="rId10"/>
    <p:sldId id="267" r:id="rId11"/>
    <p:sldId id="266" r:id="rId1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F7E9"/>
    <a:srgbClr val="C9C9C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881988-C3F7-4B02-8EEF-92CB3C3316E0}" v="129" dt="2023-09-20T13:56:54.2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4" d="100"/>
          <a:sy n="44" d="100"/>
        </p:scale>
        <p:origin x="2256"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ifer Parsons" userId="6b5a2eefe2d76318" providerId="LiveId" clId="{2C881988-C3F7-4B02-8EEF-92CB3C3316E0}"/>
    <pc:docChg chg="undo custSel addSld delSld modSld">
      <pc:chgData name="Jennifer Parsons" userId="6b5a2eefe2d76318" providerId="LiveId" clId="{2C881988-C3F7-4B02-8EEF-92CB3C3316E0}" dt="2023-09-20T14:11:45.325" v="5507" actId="20577"/>
      <pc:docMkLst>
        <pc:docMk/>
      </pc:docMkLst>
      <pc:sldChg chg="modSp mod">
        <pc:chgData name="Jennifer Parsons" userId="6b5a2eefe2d76318" providerId="LiveId" clId="{2C881988-C3F7-4B02-8EEF-92CB3C3316E0}" dt="2023-09-20T13:57:36.481" v="5476" actId="1076"/>
        <pc:sldMkLst>
          <pc:docMk/>
          <pc:sldMk cId="1048658435" sldId="256"/>
        </pc:sldMkLst>
        <pc:spChg chg="mod">
          <ac:chgData name="Jennifer Parsons" userId="6b5a2eefe2d76318" providerId="LiveId" clId="{2C881988-C3F7-4B02-8EEF-92CB3C3316E0}" dt="2023-09-20T13:55:23.565" v="5451" actId="1076"/>
          <ac:spMkLst>
            <pc:docMk/>
            <pc:sldMk cId="1048658435" sldId="256"/>
            <ac:spMk id="4" creationId="{AA77BBDE-F9A3-178A-0D1B-96E7F0F01C89}"/>
          </ac:spMkLst>
        </pc:spChg>
        <pc:graphicFrameChg chg="mod modGraphic">
          <ac:chgData name="Jennifer Parsons" userId="6b5a2eefe2d76318" providerId="LiveId" clId="{2C881988-C3F7-4B02-8EEF-92CB3C3316E0}" dt="2023-09-20T13:57:36.481" v="5476" actId="1076"/>
          <ac:graphicFrameMkLst>
            <pc:docMk/>
            <pc:sldMk cId="1048658435" sldId="256"/>
            <ac:graphicFrameMk id="5" creationId="{05FF928C-CD53-D9B9-FA19-31E475EF268E}"/>
          </ac:graphicFrameMkLst>
        </pc:graphicFrameChg>
      </pc:sldChg>
      <pc:sldChg chg="modSp mod">
        <pc:chgData name="Jennifer Parsons" userId="6b5a2eefe2d76318" providerId="LiveId" clId="{2C881988-C3F7-4B02-8EEF-92CB3C3316E0}" dt="2023-09-20T13:57:18.960" v="5474" actId="2710"/>
        <pc:sldMkLst>
          <pc:docMk/>
          <pc:sldMk cId="63649063" sldId="258"/>
        </pc:sldMkLst>
        <pc:graphicFrameChg chg="mod modGraphic">
          <ac:chgData name="Jennifer Parsons" userId="6b5a2eefe2d76318" providerId="LiveId" clId="{2C881988-C3F7-4B02-8EEF-92CB3C3316E0}" dt="2023-09-20T13:57:18.960" v="5474" actId="2710"/>
          <ac:graphicFrameMkLst>
            <pc:docMk/>
            <pc:sldMk cId="63649063" sldId="258"/>
            <ac:graphicFrameMk id="4" creationId="{54193F7E-59E2-4B4D-E7DD-8619565B3E76}"/>
          </ac:graphicFrameMkLst>
        </pc:graphicFrameChg>
      </pc:sldChg>
      <pc:sldChg chg="modSp mod">
        <pc:chgData name="Jennifer Parsons" userId="6b5a2eefe2d76318" providerId="LiveId" clId="{2C881988-C3F7-4B02-8EEF-92CB3C3316E0}" dt="2023-09-20T10:38:18.029" v="3475" actId="1076"/>
        <pc:sldMkLst>
          <pc:docMk/>
          <pc:sldMk cId="3919273425" sldId="259"/>
        </pc:sldMkLst>
        <pc:spChg chg="mod">
          <ac:chgData name="Jennifer Parsons" userId="6b5a2eefe2d76318" providerId="LiveId" clId="{2C881988-C3F7-4B02-8EEF-92CB3C3316E0}" dt="2023-09-20T10:38:18.029" v="3475" actId="1076"/>
          <ac:spMkLst>
            <pc:docMk/>
            <pc:sldMk cId="3919273425" sldId="259"/>
            <ac:spMk id="7" creationId="{498F0BFF-0F17-DC9F-4C54-25F517B7208F}"/>
          </ac:spMkLst>
        </pc:spChg>
        <pc:spChg chg="mod">
          <ac:chgData name="Jennifer Parsons" userId="6b5a2eefe2d76318" providerId="LiveId" clId="{2C881988-C3F7-4B02-8EEF-92CB3C3316E0}" dt="2023-09-18T20:20:36.947" v="7" actId="20577"/>
          <ac:spMkLst>
            <pc:docMk/>
            <pc:sldMk cId="3919273425" sldId="259"/>
            <ac:spMk id="12" creationId="{ECA0ED9B-1ED9-9D4B-A8C9-81E2DCDFC165}"/>
          </ac:spMkLst>
        </pc:spChg>
      </pc:sldChg>
      <pc:sldChg chg="addSp delSp modSp new mod">
        <pc:chgData name="Jennifer Parsons" userId="6b5a2eefe2d76318" providerId="LiveId" clId="{2C881988-C3F7-4B02-8EEF-92CB3C3316E0}" dt="2023-09-19T14:04:51.485" v="698" actId="11529"/>
        <pc:sldMkLst>
          <pc:docMk/>
          <pc:sldMk cId="187706667" sldId="260"/>
        </pc:sldMkLst>
        <pc:spChg chg="del">
          <ac:chgData name="Jennifer Parsons" userId="6b5a2eefe2d76318" providerId="LiveId" clId="{2C881988-C3F7-4B02-8EEF-92CB3C3316E0}" dt="2023-09-19T13:57:38.892" v="289" actId="478"/>
          <ac:spMkLst>
            <pc:docMk/>
            <pc:sldMk cId="187706667" sldId="260"/>
            <ac:spMk id="2" creationId="{F4E02916-99D6-B8E7-925A-1E857D7DAD35}"/>
          </ac:spMkLst>
        </pc:spChg>
        <pc:spChg chg="del">
          <ac:chgData name="Jennifer Parsons" userId="6b5a2eefe2d76318" providerId="LiveId" clId="{2C881988-C3F7-4B02-8EEF-92CB3C3316E0}" dt="2023-09-19T13:57:37.648" v="288" actId="478"/>
          <ac:spMkLst>
            <pc:docMk/>
            <pc:sldMk cId="187706667" sldId="260"/>
            <ac:spMk id="3" creationId="{034325BC-7CDF-957D-8CA7-9B21A7ECAD6C}"/>
          </ac:spMkLst>
        </pc:spChg>
        <pc:spChg chg="add mod">
          <ac:chgData name="Jennifer Parsons" userId="6b5a2eefe2d76318" providerId="LiveId" clId="{2C881988-C3F7-4B02-8EEF-92CB3C3316E0}" dt="2023-09-19T13:58:11.070" v="290"/>
          <ac:spMkLst>
            <pc:docMk/>
            <pc:sldMk cId="187706667" sldId="260"/>
            <ac:spMk id="4" creationId="{18424ABD-CA33-3398-CEE7-4B64D0D04D4E}"/>
          </ac:spMkLst>
        </pc:spChg>
        <pc:spChg chg="add mod">
          <ac:chgData name="Jennifer Parsons" userId="6b5a2eefe2d76318" providerId="LiveId" clId="{2C881988-C3F7-4B02-8EEF-92CB3C3316E0}" dt="2023-09-19T14:03:29.507" v="585" actId="1076"/>
          <ac:spMkLst>
            <pc:docMk/>
            <pc:sldMk cId="187706667" sldId="260"/>
            <ac:spMk id="5" creationId="{5C3F50E7-53B5-B473-3F94-6CEE0A722F44}"/>
          </ac:spMkLst>
        </pc:spChg>
        <pc:spChg chg="add mod">
          <ac:chgData name="Jennifer Parsons" userId="6b5a2eefe2d76318" providerId="LiveId" clId="{2C881988-C3F7-4B02-8EEF-92CB3C3316E0}" dt="2023-09-19T14:03:22.904" v="583" actId="1076"/>
          <ac:spMkLst>
            <pc:docMk/>
            <pc:sldMk cId="187706667" sldId="260"/>
            <ac:spMk id="6" creationId="{92D8D349-86A1-E0AF-82A7-2493FEE9D2DA}"/>
          </ac:spMkLst>
        </pc:spChg>
        <pc:spChg chg="add mod">
          <ac:chgData name="Jennifer Parsons" userId="6b5a2eefe2d76318" providerId="LiveId" clId="{2C881988-C3F7-4B02-8EEF-92CB3C3316E0}" dt="2023-09-19T14:04:42.373" v="697" actId="1076"/>
          <ac:spMkLst>
            <pc:docMk/>
            <pc:sldMk cId="187706667" sldId="260"/>
            <ac:spMk id="9" creationId="{96480A99-A588-3922-38DB-A7F0E7BEABD0}"/>
          </ac:spMkLst>
        </pc:spChg>
        <pc:picChg chg="add mod modCrop">
          <ac:chgData name="Jennifer Parsons" userId="6b5a2eefe2d76318" providerId="LiveId" clId="{2C881988-C3F7-4B02-8EEF-92CB3C3316E0}" dt="2023-09-19T14:02:12.243" v="572" actId="732"/>
          <ac:picMkLst>
            <pc:docMk/>
            <pc:sldMk cId="187706667" sldId="260"/>
            <ac:picMk id="8" creationId="{E9314246-D7BC-5061-B73F-42476443C5B2}"/>
          </ac:picMkLst>
        </pc:picChg>
        <pc:picChg chg="add mod">
          <ac:chgData name="Jennifer Parsons" userId="6b5a2eefe2d76318" providerId="LiveId" clId="{2C881988-C3F7-4B02-8EEF-92CB3C3316E0}" dt="2023-09-19T14:03:14.186" v="581" actId="1076"/>
          <ac:picMkLst>
            <pc:docMk/>
            <pc:sldMk cId="187706667" sldId="260"/>
            <ac:picMk id="1026" creationId="{7FDD8243-7DA2-B20A-624E-1E189CC3686F}"/>
          </ac:picMkLst>
        </pc:picChg>
        <pc:cxnChg chg="add">
          <ac:chgData name="Jennifer Parsons" userId="6b5a2eefe2d76318" providerId="LiveId" clId="{2C881988-C3F7-4B02-8EEF-92CB3C3316E0}" dt="2023-09-19T14:04:51.485" v="698" actId="11529"/>
          <ac:cxnSpMkLst>
            <pc:docMk/>
            <pc:sldMk cId="187706667" sldId="260"/>
            <ac:cxnSpMk id="11" creationId="{EAF70BB8-4399-30AF-F314-21476CF0D114}"/>
          </ac:cxnSpMkLst>
        </pc:cxnChg>
      </pc:sldChg>
      <pc:sldChg chg="addSp delSp modSp new mod">
        <pc:chgData name="Jennifer Parsons" userId="6b5a2eefe2d76318" providerId="LiveId" clId="{2C881988-C3F7-4B02-8EEF-92CB3C3316E0}" dt="2023-09-20T10:55:48.126" v="4009" actId="1076"/>
        <pc:sldMkLst>
          <pc:docMk/>
          <pc:sldMk cId="3125778680" sldId="261"/>
        </pc:sldMkLst>
        <pc:spChg chg="del">
          <ac:chgData name="Jennifer Parsons" userId="6b5a2eefe2d76318" providerId="LiveId" clId="{2C881988-C3F7-4B02-8EEF-92CB3C3316E0}" dt="2023-09-19T14:05:29.680" v="700" actId="478"/>
          <ac:spMkLst>
            <pc:docMk/>
            <pc:sldMk cId="3125778680" sldId="261"/>
            <ac:spMk id="2" creationId="{AD6F25B1-7A6E-0786-2043-5387B20E4599}"/>
          </ac:spMkLst>
        </pc:spChg>
        <pc:spChg chg="del">
          <ac:chgData name="Jennifer Parsons" userId="6b5a2eefe2d76318" providerId="LiveId" clId="{2C881988-C3F7-4B02-8EEF-92CB3C3316E0}" dt="2023-09-19T14:05:31.305" v="701" actId="478"/>
          <ac:spMkLst>
            <pc:docMk/>
            <pc:sldMk cId="3125778680" sldId="261"/>
            <ac:spMk id="3" creationId="{860D5825-C106-57F8-93A6-08D5F60675B5}"/>
          </ac:spMkLst>
        </pc:spChg>
        <pc:spChg chg="add mod">
          <ac:chgData name="Jennifer Parsons" userId="6b5a2eefe2d76318" providerId="LiveId" clId="{2C881988-C3F7-4B02-8EEF-92CB3C3316E0}" dt="2023-09-20T10:54:03.044" v="3988" actId="1076"/>
          <ac:spMkLst>
            <pc:docMk/>
            <pc:sldMk cId="3125778680" sldId="261"/>
            <ac:spMk id="5" creationId="{5DCBE73F-F993-5FEE-327F-4727255F1E6D}"/>
          </ac:spMkLst>
        </pc:spChg>
        <pc:spChg chg="add mod">
          <ac:chgData name="Jennifer Parsons" userId="6b5a2eefe2d76318" providerId="LiveId" clId="{2C881988-C3F7-4B02-8EEF-92CB3C3316E0}" dt="2023-09-19T14:05:40.610" v="703"/>
          <ac:spMkLst>
            <pc:docMk/>
            <pc:sldMk cId="3125778680" sldId="261"/>
            <ac:spMk id="6" creationId="{4BC0A246-1057-3DB5-D44F-9E4FED9A4172}"/>
          </ac:spMkLst>
        </pc:spChg>
        <pc:spChg chg="add mod">
          <ac:chgData name="Jennifer Parsons" userId="6b5a2eefe2d76318" providerId="LiveId" clId="{2C881988-C3F7-4B02-8EEF-92CB3C3316E0}" dt="2023-09-20T09:29:34.626" v="1766" actId="1076"/>
          <ac:spMkLst>
            <pc:docMk/>
            <pc:sldMk cId="3125778680" sldId="261"/>
            <ac:spMk id="7" creationId="{38824B73-3F9C-8B93-6E0A-49C015D8E844}"/>
          </ac:spMkLst>
        </pc:spChg>
        <pc:spChg chg="add mod">
          <ac:chgData name="Jennifer Parsons" userId="6b5a2eefe2d76318" providerId="LiveId" clId="{2C881988-C3F7-4B02-8EEF-92CB3C3316E0}" dt="2023-09-20T10:55:48.126" v="4009" actId="1076"/>
          <ac:spMkLst>
            <pc:docMk/>
            <pc:sldMk cId="3125778680" sldId="261"/>
            <ac:spMk id="9" creationId="{06295212-06B9-1564-5FCD-7EF160FB761A}"/>
          </ac:spMkLst>
        </pc:spChg>
        <pc:graphicFrameChg chg="add mod modGraphic">
          <ac:chgData name="Jennifer Parsons" userId="6b5a2eefe2d76318" providerId="LiveId" clId="{2C881988-C3F7-4B02-8EEF-92CB3C3316E0}" dt="2023-09-20T10:55:43.985" v="4008" actId="1076"/>
          <ac:graphicFrameMkLst>
            <pc:docMk/>
            <pc:sldMk cId="3125778680" sldId="261"/>
            <ac:graphicFrameMk id="8" creationId="{A5032B24-ACE4-ED09-7AAD-B3CC04F7EAD8}"/>
          </ac:graphicFrameMkLst>
        </pc:graphicFrameChg>
        <pc:picChg chg="add mod">
          <ac:chgData name="Jennifer Parsons" userId="6b5a2eefe2d76318" providerId="LiveId" clId="{2C881988-C3F7-4B02-8EEF-92CB3C3316E0}" dt="2023-09-20T10:54:08.854" v="3989" actId="1076"/>
          <ac:picMkLst>
            <pc:docMk/>
            <pc:sldMk cId="3125778680" sldId="261"/>
            <ac:picMk id="4098" creationId="{343E1299-B19C-5831-A592-696C8FEFD8AD}"/>
          </ac:picMkLst>
        </pc:picChg>
      </pc:sldChg>
      <pc:sldChg chg="addSp delSp modSp new mod">
        <pc:chgData name="Jennifer Parsons" userId="6b5a2eefe2d76318" providerId="LiveId" clId="{2C881988-C3F7-4B02-8EEF-92CB3C3316E0}" dt="2023-09-20T10:59:54.067" v="4050" actId="14100"/>
        <pc:sldMkLst>
          <pc:docMk/>
          <pc:sldMk cId="3009214014" sldId="262"/>
        </pc:sldMkLst>
        <pc:spChg chg="del">
          <ac:chgData name="Jennifer Parsons" userId="6b5a2eefe2d76318" providerId="LiveId" clId="{2C881988-C3F7-4B02-8EEF-92CB3C3316E0}" dt="2023-09-19T15:09:31.927" v="977" actId="478"/>
          <ac:spMkLst>
            <pc:docMk/>
            <pc:sldMk cId="3009214014" sldId="262"/>
            <ac:spMk id="2" creationId="{FC6CEF25-E170-E3D7-21A5-B0FD721CEF3A}"/>
          </ac:spMkLst>
        </pc:spChg>
        <pc:spChg chg="del">
          <ac:chgData name="Jennifer Parsons" userId="6b5a2eefe2d76318" providerId="LiveId" clId="{2C881988-C3F7-4B02-8EEF-92CB3C3316E0}" dt="2023-09-19T15:09:30.595" v="976" actId="478"/>
          <ac:spMkLst>
            <pc:docMk/>
            <pc:sldMk cId="3009214014" sldId="262"/>
            <ac:spMk id="3" creationId="{ABF0B19C-87D7-DC0D-D723-91C8715D6E9B}"/>
          </ac:spMkLst>
        </pc:spChg>
        <pc:spChg chg="add del mod">
          <ac:chgData name="Jennifer Parsons" userId="6b5a2eefe2d76318" providerId="LiveId" clId="{2C881988-C3F7-4B02-8EEF-92CB3C3316E0}" dt="2023-09-19T15:18:36.211" v="1383" actId="478"/>
          <ac:spMkLst>
            <pc:docMk/>
            <pc:sldMk cId="3009214014" sldId="262"/>
            <ac:spMk id="4" creationId="{9C32CB24-CF3B-C6C4-8ACD-04388B4B4930}"/>
          </ac:spMkLst>
        </pc:spChg>
        <pc:spChg chg="add mod">
          <ac:chgData name="Jennifer Parsons" userId="6b5a2eefe2d76318" providerId="LiveId" clId="{2C881988-C3F7-4B02-8EEF-92CB3C3316E0}" dt="2023-09-20T10:56:17.083" v="4014" actId="120"/>
          <ac:spMkLst>
            <pc:docMk/>
            <pc:sldMk cId="3009214014" sldId="262"/>
            <ac:spMk id="5" creationId="{459AC6D2-ADBD-7569-4B45-4FAE05128FFE}"/>
          </ac:spMkLst>
        </pc:spChg>
        <pc:spChg chg="add mod">
          <ac:chgData name="Jennifer Parsons" userId="6b5a2eefe2d76318" providerId="LiveId" clId="{2C881988-C3F7-4B02-8EEF-92CB3C3316E0}" dt="2023-09-20T10:59:44.485" v="4048" actId="14100"/>
          <ac:spMkLst>
            <pc:docMk/>
            <pc:sldMk cId="3009214014" sldId="262"/>
            <ac:spMk id="8" creationId="{2FACEBA6-0723-8A28-1C9F-269321103E7C}"/>
          </ac:spMkLst>
        </pc:spChg>
        <pc:graphicFrameChg chg="add mod modGraphic">
          <ac:chgData name="Jennifer Parsons" userId="6b5a2eefe2d76318" providerId="LiveId" clId="{2C881988-C3F7-4B02-8EEF-92CB3C3316E0}" dt="2023-09-20T10:59:30.505" v="4045" actId="1076"/>
          <ac:graphicFrameMkLst>
            <pc:docMk/>
            <pc:sldMk cId="3009214014" sldId="262"/>
            <ac:graphicFrameMk id="6" creationId="{359B3747-B591-5D56-C349-C08BFF55DE59}"/>
          </ac:graphicFrameMkLst>
        </pc:graphicFrameChg>
        <pc:picChg chg="add mod">
          <ac:chgData name="Jennifer Parsons" userId="6b5a2eefe2d76318" providerId="LiveId" clId="{2C881988-C3F7-4B02-8EEF-92CB3C3316E0}" dt="2023-09-20T10:59:54.067" v="4050" actId="14100"/>
          <ac:picMkLst>
            <pc:docMk/>
            <pc:sldMk cId="3009214014" sldId="262"/>
            <ac:picMk id="5122" creationId="{7B29865A-F001-C642-384A-E55369618267}"/>
          </ac:picMkLst>
        </pc:picChg>
      </pc:sldChg>
      <pc:sldChg chg="addSp delSp modSp new mod">
        <pc:chgData name="Jennifer Parsons" userId="6b5a2eefe2d76318" providerId="LiveId" clId="{2C881988-C3F7-4B02-8EEF-92CB3C3316E0}" dt="2023-09-20T11:00:28.976" v="4054" actId="1076"/>
        <pc:sldMkLst>
          <pc:docMk/>
          <pc:sldMk cId="3099712792" sldId="263"/>
        </pc:sldMkLst>
        <pc:spChg chg="del">
          <ac:chgData name="Jennifer Parsons" userId="6b5a2eefe2d76318" providerId="LiveId" clId="{2C881988-C3F7-4B02-8EEF-92CB3C3316E0}" dt="2023-09-20T08:47:19.310" v="1476" actId="478"/>
          <ac:spMkLst>
            <pc:docMk/>
            <pc:sldMk cId="3099712792" sldId="263"/>
            <ac:spMk id="2" creationId="{9330864E-4BBA-D928-1240-6EFF9C9D2390}"/>
          </ac:spMkLst>
        </pc:spChg>
        <pc:spChg chg="mod">
          <ac:chgData name="Jennifer Parsons" userId="6b5a2eefe2d76318" providerId="LiveId" clId="{2C881988-C3F7-4B02-8EEF-92CB3C3316E0}" dt="2023-09-20T11:00:28.976" v="4054" actId="1076"/>
          <ac:spMkLst>
            <pc:docMk/>
            <pc:sldMk cId="3099712792" sldId="263"/>
            <ac:spMk id="3" creationId="{C4333C40-E9A6-2BD8-665E-597176CCB74C}"/>
          </ac:spMkLst>
        </pc:spChg>
        <pc:spChg chg="add mod">
          <ac:chgData name="Jennifer Parsons" userId="6b5a2eefe2d76318" providerId="LiveId" clId="{2C881988-C3F7-4B02-8EEF-92CB3C3316E0}" dt="2023-09-20T09:29:42.072" v="1767"/>
          <ac:spMkLst>
            <pc:docMk/>
            <pc:sldMk cId="3099712792" sldId="263"/>
            <ac:spMk id="4" creationId="{F631FA7C-FFA8-24EF-C020-8E19AF7BEC99}"/>
          </ac:spMkLst>
        </pc:spChg>
        <pc:spChg chg="add mod">
          <ac:chgData name="Jennifer Parsons" userId="6b5a2eefe2d76318" providerId="LiveId" clId="{2C881988-C3F7-4B02-8EEF-92CB3C3316E0}" dt="2023-09-20T10:02:02.510" v="3378" actId="1076"/>
          <ac:spMkLst>
            <pc:docMk/>
            <pc:sldMk cId="3099712792" sldId="263"/>
            <ac:spMk id="5" creationId="{6C3A2F4F-5F75-0A3F-A0ED-31D98F9D9F92}"/>
          </ac:spMkLst>
        </pc:spChg>
        <pc:spChg chg="add del mod">
          <ac:chgData name="Jennifer Parsons" userId="6b5a2eefe2d76318" providerId="LiveId" clId="{2C881988-C3F7-4B02-8EEF-92CB3C3316E0}" dt="2023-09-20T09:53:40.850" v="3051" actId="478"/>
          <ac:spMkLst>
            <pc:docMk/>
            <pc:sldMk cId="3099712792" sldId="263"/>
            <ac:spMk id="6" creationId="{28F9BA26-ADC3-30E7-415F-97E5B5BEF2A3}"/>
          </ac:spMkLst>
        </pc:spChg>
        <pc:spChg chg="add del mod">
          <ac:chgData name="Jennifer Parsons" userId="6b5a2eefe2d76318" providerId="LiveId" clId="{2C881988-C3F7-4B02-8EEF-92CB3C3316E0}" dt="2023-09-20T09:43:16.660" v="2590" actId="478"/>
          <ac:spMkLst>
            <pc:docMk/>
            <pc:sldMk cId="3099712792" sldId="263"/>
            <ac:spMk id="7" creationId="{C073C36D-4A7B-AF03-7266-4AD22ECE2B56}"/>
          </ac:spMkLst>
        </pc:spChg>
        <pc:spChg chg="add mod">
          <ac:chgData name="Jennifer Parsons" userId="6b5a2eefe2d76318" providerId="LiveId" clId="{2C881988-C3F7-4B02-8EEF-92CB3C3316E0}" dt="2023-09-20T10:04:17.468" v="3413" actId="20577"/>
          <ac:spMkLst>
            <pc:docMk/>
            <pc:sldMk cId="3099712792" sldId="263"/>
            <ac:spMk id="9" creationId="{086E2E03-1D86-22EC-49BF-1B8B6E28EEA9}"/>
          </ac:spMkLst>
        </pc:spChg>
        <pc:spChg chg="add del mod">
          <ac:chgData name="Jennifer Parsons" userId="6b5a2eefe2d76318" providerId="LiveId" clId="{2C881988-C3F7-4B02-8EEF-92CB3C3316E0}" dt="2023-09-20T09:52:15.900" v="2977" actId="478"/>
          <ac:spMkLst>
            <pc:docMk/>
            <pc:sldMk cId="3099712792" sldId="263"/>
            <ac:spMk id="10" creationId="{66D175A1-60C9-1D11-BFCE-67160FA9819C}"/>
          </ac:spMkLst>
        </pc:spChg>
        <pc:spChg chg="add mod">
          <ac:chgData name="Jennifer Parsons" userId="6b5a2eefe2d76318" providerId="LiveId" clId="{2C881988-C3F7-4B02-8EEF-92CB3C3316E0}" dt="2023-09-20T10:03:00.880" v="3388" actId="1076"/>
          <ac:spMkLst>
            <pc:docMk/>
            <pc:sldMk cId="3099712792" sldId="263"/>
            <ac:spMk id="11" creationId="{DC42E161-3ADF-C008-F3F8-22EFA922BFFE}"/>
          </ac:spMkLst>
        </pc:spChg>
        <pc:spChg chg="add mod">
          <ac:chgData name="Jennifer Parsons" userId="6b5a2eefe2d76318" providerId="LiveId" clId="{2C881988-C3F7-4B02-8EEF-92CB3C3316E0}" dt="2023-09-20T11:00:13.272" v="4053" actId="1076"/>
          <ac:spMkLst>
            <pc:docMk/>
            <pc:sldMk cId="3099712792" sldId="263"/>
            <ac:spMk id="14" creationId="{62C6B495-DD9A-ACF8-A9F7-E697C8BB5C23}"/>
          </ac:spMkLst>
        </pc:spChg>
        <pc:spChg chg="add mod">
          <ac:chgData name="Jennifer Parsons" userId="6b5a2eefe2d76318" providerId="LiveId" clId="{2C881988-C3F7-4B02-8EEF-92CB3C3316E0}" dt="2023-09-20T10:03:06.675" v="3389" actId="1076"/>
          <ac:spMkLst>
            <pc:docMk/>
            <pc:sldMk cId="3099712792" sldId="263"/>
            <ac:spMk id="15" creationId="{62C64D01-924D-F76B-B457-A32EEB43932B}"/>
          </ac:spMkLst>
        </pc:spChg>
        <pc:spChg chg="add del">
          <ac:chgData name="Jennifer Parsons" userId="6b5a2eefe2d76318" providerId="LiveId" clId="{2C881988-C3F7-4B02-8EEF-92CB3C3316E0}" dt="2023-09-20T10:01:36.878" v="3374" actId="22"/>
          <ac:spMkLst>
            <pc:docMk/>
            <pc:sldMk cId="3099712792" sldId="263"/>
            <ac:spMk id="17" creationId="{7007D943-E208-52F2-DDDD-754E24600739}"/>
          </ac:spMkLst>
        </pc:spChg>
        <pc:spChg chg="add mod">
          <ac:chgData name="Jennifer Parsons" userId="6b5a2eefe2d76318" providerId="LiveId" clId="{2C881988-C3F7-4B02-8EEF-92CB3C3316E0}" dt="2023-09-20T10:04:47.473" v="3418" actId="571"/>
          <ac:spMkLst>
            <pc:docMk/>
            <pc:sldMk cId="3099712792" sldId="263"/>
            <ac:spMk id="18" creationId="{CAFCB26B-67F8-4552-6177-A933B93C5E8A}"/>
          </ac:spMkLst>
        </pc:spChg>
        <pc:graphicFrameChg chg="add mod modGraphic">
          <ac:chgData name="Jennifer Parsons" userId="6b5a2eefe2d76318" providerId="LiveId" clId="{2C881988-C3F7-4B02-8EEF-92CB3C3316E0}" dt="2023-09-20T10:02:33.041" v="3383" actId="1076"/>
          <ac:graphicFrameMkLst>
            <pc:docMk/>
            <pc:sldMk cId="3099712792" sldId="263"/>
            <ac:graphicFrameMk id="12" creationId="{C7CC93CD-FB20-8471-F885-8DB16A656BE3}"/>
          </ac:graphicFrameMkLst>
        </pc:graphicFrameChg>
        <pc:picChg chg="add mod">
          <ac:chgData name="Jennifer Parsons" userId="6b5a2eefe2d76318" providerId="LiveId" clId="{2C881988-C3F7-4B02-8EEF-92CB3C3316E0}" dt="2023-09-20T10:02:40.004" v="3384" actId="1076"/>
          <ac:picMkLst>
            <pc:docMk/>
            <pc:sldMk cId="3099712792" sldId="263"/>
            <ac:picMk id="1026" creationId="{F2CD99C7-3271-5022-6454-14FEBBE02263}"/>
          </ac:picMkLst>
        </pc:picChg>
      </pc:sldChg>
      <pc:sldChg chg="addSp delSp modSp new mod">
        <pc:chgData name="Jennifer Parsons" userId="6b5a2eefe2d76318" providerId="LiveId" clId="{2C881988-C3F7-4B02-8EEF-92CB3C3316E0}" dt="2023-09-20T11:00:41" v="4055" actId="478"/>
        <pc:sldMkLst>
          <pc:docMk/>
          <pc:sldMk cId="121590692" sldId="264"/>
        </pc:sldMkLst>
        <pc:spChg chg="del">
          <ac:chgData name="Jennifer Parsons" userId="6b5a2eefe2d76318" providerId="LiveId" clId="{2C881988-C3F7-4B02-8EEF-92CB3C3316E0}" dt="2023-09-20T10:04:27.616" v="3414" actId="478"/>
          <ac:spMkLst>
            <pc:docMk/>
            <pc:sldMk cId="121590692" sldId="264"/>
            <ac:spMk id="2" creationId="{D8220FD3-CB9C-CC47-DB2C-D8817EDC8D12}"/>
          </ac:spMkLst>
        </pc:spChg>
        <pc:spChg chg="del mod">
          <ac:chgData name="Jennifer Parsons" userId="6b5a2eefe2d76318" providerId="LiveId" clId="{2C881988-C3F7-4B02-8EEF-92CB3C3316E0}" dt="2023-09-20T10:04:31.503" v="3415" actId="478"/>
          <ac:spMkLst>
            <pc:docMk/>
            <pc:sldMk cId="121590692" sldId="264"/>
            <ac:spMk id="3" creationId="{BE375F57-7A8D-A468-62E5-50D3A4EB1CE5}"/>
          </ac:spMkLst>
        </pc:spChg>
        <pc:spChg chg="add del mod">
          <ac:chgData name="Jennifer Parsons" userId="6b5a2eefe2d76318" providerId="LiveId" clId="{2C881988-C3F7-4B02-8EEF-92CB3C3316E0}" dt="2023-09-20T10:04:32.752" v="3416" actId="478"/>
          <ac:spMkLst>
            <pc:docMk/>
            <pc:sldMk cId="121590692" sldId="264"/>
            <ac:spMk id="5" creationId="{BE4C9526-77CD-8FFA-743B-F150298353C5}"/>
          </ac:spMkLst>
        </pc:spChg>
        <pc:spChg chg="add del mod">
          <ac:chgData name="Jennifer Parsons" userId="6b5a2eefe2d76318" providerId="LiveId" clId="{2C881988-C3F7-4B02-8EEF-92CB3C3316E0}" dt="2023-09-20T10:34:17.240" v="3423" actId="478"/>
          <ac:spMkLst>
            <pc:docMk/>
            <pc:sldMk cId="121590692" sldId="264"/>
            <ac:spMk id="7" creationId="{98B35E97-B25F-FFBC-F0E3-8FF7AA7C2673}"/>
          </ac:spMkLst>
        </pc:spChg>
        <pc:spChg chg="add del mod">
          <ac:chgData name="Jennifer Parsons" userId="6b5a2eefe2d76318" providerId="LiveId" clId="{2C881988-C3F7-4B02-8EEF-92CB3C3316E0}" dt="2023-09-20T10:34:17.240" v="3423" actId="478"/>
          <ac:spMkLst>
            <pc:docMk/>
            <pc:sldMk cId="121590692" sldId="264"/>
            <ac:spMk id="8" creationId="{A2D99E45-2476-4E09-8EFE-AD747080DC78}"/>
          </ac:spMkLst>
        </pc:spChg>
        <pc:spChg chg="add del mod">
          <ac:chgData name="Jennifer Parsons" userId="6b5a2eefe2d76318" providerId="LiveId" clId="{2C881988-C3F7-4B02-8EEF-92CB3C3316E0}" dt="2023-09-20T10:34:17.240" v="3423" actId="478"/>
          <ac:spMkLst>
            <pc:docMk/>
            <pc:sldMk cId="121590692" sldId="264"/>
            <ac:spMk id="9" creationId="{DD24CFFD-6991-C29E-CD7F-4D67D0A0E6E2}"/>
          </ac:spMkLst>
        </pc:spChg>
        <pc:spChg chg="add del mod">
          <ac:chgData name="Jennifer Parsons" userId="6b5a2eefe2d76318" providerId="LiveId" clId="{2C881988-C3F7-4B02-8EEF-92CB3C3316E0}" dt="2023-09-20T10:34:17.240" v="3423" actId="478"/>
          <ac:spMkLst>
            <pc:docMk/>
            <pc:sldMk cId="121590692" sldId="264"/>
            <ac:spMk id="10" creationId="{F8FA5F92-A8EB-2062-11C6-95793FE76DE2}"/>
          </ac:spMkLst>
        </pc:spChg>
        <pc:spChg chg="add del mod">
          <ac:chgData name="Jennifer Parsons" userId="6b5a2eefe2d76318" providerId="LiveId" clId="{2C881988-C3F7-4B02-8EEF-92CB3C3316E0}" dt="2023-09-20T10:34:17.240" v="3423" actId="478"/>
          <ac:spMkLst>
            <pc:docMk/>
            <pc:sldMk cId="121590692" sldId="264"/>
            <ac:spMk id="13" creationId="{85924A3A-6BE7-FD96-2802-FCFC39D9BABE}"/>
          </ac:spMkLst>
        </pc:spChg>
        <pc:spChg chg="add del mod">
          <ac:chgData name="Jennifer Parsons" userId="6b5a2eefe2d76318" providerId="LiveId" clId="{2C881988-C3F7-4B02-8EEF-92CB3C3316E0}" dt="2023-09-20T10:34:17.240" v="3423" actId="478"/>
          <ac:spMkLst>
            <pc:docMk/>
            <pc:sldMk cId="121590692" sldId="264"/>
            <ac:spMk id="22" creationId="{974407DA-620E-A81F-D365-E63DA41FCE1B}"/>
          </ac:spMkLst>
        </pc:spChg>
        <pc:spChg chg="add del mod">
          <ac:chgData name="Jennifer Parsons" userId="6b5a2eefe2d76318" providerId="LiveId" clId="{2C881988-C3F7-4B02-8EEF-92CB3C3316E0}" dt="2023-09-20T10:34:17.240" v="3423" actId="478"/>
          <ac:spMkLst>
            <pc:docMk/>
            <pc:sldMk cId="121590692" sldId="264"/>
            <ac:spMk id="23" creationId="{037D6747-38DE-349F-AD96-DDA8B5E9DD53}"/>
          </ac:spMkLst>
        </pc:spChg>
        <pc:spChg chg="add del mod">
          <ac:chgData name="Jennifer Parsons" userId="6b5a2eefe2d76318" providerId="LiveId" clId="{2C881988-C3F7-4B02-8EEF-92CB3C3316E0}" dt="2023-09-20T10:34:17.240" v="3423" actId="478"/>
          <ac:spMkLst>
            <pc:docMk/>
            <pc:sldMk cId="121590692" sldId="264"/>
            <ac:spMk id="24" creationId="{71FF898A-728B-A671-F056-A2318C4B479C}"/>
          </ac:spMkLst>
        </pc:spChg>
        <pc:spChg chg="add del mod">
          <ac:chgData name="Jennifer Parsons" userId="6b5a2eefe2d76318" providerId="LiveId" clId="{2C881988-C3F7-4B02-8EEF-92CB3C3316E0}" dt="2023-09-20T10:34:17.240" v="3423" actId="478"/>
          <ac:spMkLst>
            <pc:docMk/>
            <pc:sldMk cId="121590692" sldId="264"/>
            <ac:spMk id="25" creationId="{46E17E1B-40C3-311A-00DD-EA9096314E64}"/>
          </ac:spMkLst>
        </pc:spChg>
        <pc:spChg chg="add del mod">
          <ac:chgData name="Jennifer Parsons" userId="6b5a2eefe2d76318" providerId="LiveId" clId="{2C881988-C3F7-4B02-8EEF-92CB3C3316E0}" dt="2023-09-20T10:34:17.240" v="3423" actId="478"/>
          <ac:spMkLst>
            <pc:docMk/>
            <pc:sldMk cId="121590692" sldId="264"/>
            <ac:spMk id="26" creationId="{E1F7DBCB-3C84-F60F-CA9B-1F079A58AB39}"/>
          </ac:spMkLst>
        </pc:spChg>
        <pc:spChg chg="add del mod">
          <ac:chgData name="Jennifer Parsons" userId="6b5a2eefe2d76318" providerId="LiveId" clId="{2C881988-C3F7-4B02-8EEF-92CB3C3316E0}" dt="2023-09-20T10:34:17.240" v="3423" actId="478"/>
          <ac:spMkLst>
            <pc:docMk/>
            <pc:sldMk cId="121590692" sldId="264"/>
            <ac:spMk id="27" creationId="{2E3E9A4E-F808-46A4-8BEC-8A83F37EF3EF}"/>
          </ac:spMkLst>
        </pc:spChg>
        <pc:spChg chg="add del mod">
          <ac:chgData name="Jennifer Parsons" userId="6b5a2eefe2d76318" providerId="LiveId" clId="{2C881988-C3F7-4B02-8EEF-92CB3C3316E0}" dt="2023-09-20T10:34:17.240" v="3423" actId="478"/>
          <ac:spMkLst>
            <pc:docMk/>
            <pc:sldMk cId="121590692" sldId="264"/>
            <ac:spMk id="28" creationId="{1E0E9774-7AE2-8233-5DE1-04B49CD323FF}"/>
          </ac:spMkLst>
        </pc:spChg>
        <pc:spChg chg="add del mod">
          <ac:chgData name="Jennifer Parsons" userId="6b5a2eefe2d76318" providerId="LiveId" clId="{2C881988-C3F7-4B02-8EEF-92CB3C3316E0}" dt="2023-09-20T10:34:17.240" v="3423" actId="478"/>
          <ac:spMkLst>
            <pc:docMk/>
            <pc:sldMk cId="121590692" sldId="264"/>
            <ac:spMk id="29" creationId="{BEF33538-4781-1AB1-A687-80B2C3419B0B}"/>
          </ac:spMkLst>
        </pc:spChg>
        <pc:spChg chg="add del mod">
          <ac:chgData name="Jennifer Parsons" userId="6b5a2eefe2d76318" providerId="LiveId" clId="{2C881988-C3F7-4B02-8EEF-92CB3C3316E0}" dt="2023-09-20T10:34:17.240" v="3423" actId="478"/>
          <ac:spMkLst>
            <pc:docMk/>
            <pc:sldMk cId="121590692" sldId="264"/>
            <ac:spMk id="30" creationId="{1A13D26B-25DA-5D4F-CE69-848589CB3A35}"/>
          </ac:spMkLst>
        </pc:spChg>
        <pc:spChg chg="add del mod">
          <ac:chgData name="Jennifer Parsons" userId="6b5a2eefe2d76318" providerId="LiveId" clId="{2C881988-C3F7-4B02-8EEF-92CB3C3316E0}" dt="2023-09-20T10:34:17.240" v="3423" actId="478"/>
          <ac:spMkLst>
            <pc:docMk/>
            <pc:sldMk cId="121590692" sldId="264"/>
            <ac:spMk id="31" creationId="{5494375B-1754-6E60-D345-E0FEC5ADEDA3}"/>
          </ac:spMkLst>
        </pc:spChg>
        <pc:spChg chg="add del mod">
          <ac:chgData name="Jennifer Parsons" userId="6b5a2eefe2d76318" providerId="LiveId" clId="{2C881988-C3F7-4B02-8EEF-92CB3C3316E0}" dt="2023-09-20T10:34:17.240" v="3423" actId="478"/>
          <ac:spMkLst>
            <pc:docMk/>
            <pc:sldMk cId="121590692" sldId="264"/>
            <ac:spMk id="32" creationId="{0125A9FA-1934-326A-50B7-184A93283D14}"/>
          </ac:spMkLst>
        </pc:spChg>
        <pc:spChg chg="add del mod">
          <ac:chgData name="Jennifer Parsons" userId="6b5a2eefe2d76318" providerId="LiveId" clId="{2C881988-C3F7-4B02-8EEF-92CB3C3316E0}" dt="2023-09-20T10:34:17.240" v="3423" actId="478"/>
          <ac:spMkLst>
            <pc:docMk/>
            <pc:sldMk cId="121590692" sldId="264"/>
            <ac:spMk id="33" creationId="{094AAF00-6D32-A3D2-6314-25F1D77D114D}"/>
          </ac:spMkLst>
        </pc:spChg>
        <pc:spChg chg="add del mod">
          <ac:chgData name="Jennifer Parsons" userId="6b5a2eefe2d76318" providerId="LiveId" clId="{2C881988-C3F7-4B02-8EEF-92CB3C3316E0}" dt="2023-09-20T10:35:20.123" v="3431"/>
          <ac:spMkLst>
            <pc:docMk/>
            <pc:sldMk cId="121590692" sldId="264"/>
            <ac:spMk id="44" creationId="{88650B0B-FC13-0A1E-B52C-51F543F6459A}"/>
          </ac:spMkLst>
        </pc:spChg>
        <pc:spChg chg="add del mod">
          <ac:chgData name="Jennifer Parsons" userId="6b5a2eefe2d76318" providerId="LiveId" clId="{2C881988-C3F7-4B02-8EEF-92CB3C3316E0}" dt="2023-09-20T11:00:41" v="4055" actId="478"/>
          <ac:spMkLst>
            <pc:docMk/>
            <pc:sldMk cId="121590692" sldId="264"/>
            <ac:spMk id="45" creationId="{6A2216C5-7664-E119-A053-590A061ABE1C}"/>
          </ac:spMkLst>
        </pc:spChg>
        <pc:graphicFrameChg chg="add del mod">
          <ac:chgData name="Jennifer Parsons" userId="6b5a2eefe2d76318" providerId="LiveId" clId="{2C881988-C3F7-4B02-8EEF-92CB3C3316E0}" dt="2023-09-20T10:34:17.240" v="3423" actId="478"/>
          <ac:graphicFrameMkLst>
            <pc:docMk/>
            <pc:sldMk cId="121590692" sldId="264"/>
            <ac:graphicFrameMk id="6" creationId="{6AD356F6-D314-566A-FEB5-0A860C249AC3}"/>
          </ac:graphicFrameMkLst>
        </pc:graphicFrameChg>
        <pc:picChg chg="add del mod">
          <ac:chgData name="Jennifer Parsons" userId="6b5a2eefe2d76318" providerId="LiveId" clId="{2C881988-C3F7-4B02-8EEF-92CB3C3316E0}" dt="2023-09-20T10:34:17.240" v="3423" actId="478"/>
          <ac:picMkLst>
            <pc:docMk/>
            <pc:sldMk cId="121590692" sldId="264"/>
            <ac:picMk id="11" creationId="{3DE2FC68-BDD7-F39D-FB0A-FC0457E7B648}"/>
          </ac:picMkLst>
        </pc:picChg>
        <pc:picChg chg="add del mod">
          <ac:chgData name="Jennifer Parsons" userId="6b5a2eefe2d76318" providerId="LiveId" clId="{2C881988-C3F7-4B02-8EEF-92CB3C3316E0}" dt="2023-09-20T10:34:17.240" v="3423" actId="478"/>
          <ac:picMkLst>
            <pc:docMk/>
            <pc:sldMk cId="121590692" sldId="264"/>
            <ac:picMk id="12" creationId="{BE836A16-EB6A-283F-2A09-47581272EF47}"/>
          </ac:picMkLst>
        </pc:picChg>
        <pc:picChg chg="add mod">
          <ac:chgData name="Jennifer Parsons" userId="6b5a2eefe2d76318" providerId="LiveId" clId="{2C881988-C3F7-4B02-8EEF-92CB3C3316E0}" dt="2023-09-20T10:37:17.218" v="3467" actId="1076"/>
          <ac:picMkLst>
            <pc:docMk/>
            <pc:sldMk cId="121590692" sldId="264"/>
            <ac:picMk id="43" creationId="{2E5584B6-1F74-2321-5D26-B5216CE364A9}"/>
          </ac:picMkLst>
        </pc:picChg>
        <pc:cxnChg chg="add del mod">
          <ac:chgData name="Jennifer Parsons" userId="6b5a2eefe2d76318" providerId="LiveId" clId="{2C881988-C3F7-4B02-8EEF-92CB3C3316E0}" dt="2023-09-20T10:34:17.240" v="3423" actId="478"/>
          <ac:cxnSpMkLst>
            <pc:docMk/>
            <pc:sldMk cId="121590692" sldId="264"/>
            <ac:cxnSpMk id="14" creationId="{62AD53F2-1304-7621-5B50-90F61305C6FE}"/>
          </ac:cxnSpMkLst>
        </pc:cxnChg>
        <pc:cxnChg chg="add del mod">
          <ac:chgData name="Jennifer Parsons" userId="6b5a2eefe2d76318" providerId="LiveId" clId="{2C881988-C3F7-4B02-8EEF-92CB3C3316E0}" dt="2023-09-20T10:34:17.240" v="3423" actId="478"/>
          <ac:cxnSpMkLst>
            <pc:docMk/>
            <pc:sldMk cId="121590692" sldId="264"/>
            <ac:cxnSpMk id="15" creationId="{A742B993-46AA-8B2A-7985-303ED228D6C8}"/>
          </ac:cxnSpMkLst>
        </pc:cxnChg>
        <pc:cxnChg chg="add del mod">
          <ac:chgData name="Jennifer Parsons" userId="6b5a2eefe2d76318" providerId="LiveId" clId="{2C881988-C3F7-4B02-8EEF-92CB3C3316E0}" dt="2023-09-20T10:34:17.240" v="3423" actId="478"/>
          <ac:cxnSpMkLst>
            <pc:docMk/>
            <pc:sldMk cId="121590692" sldId="264"/>
            <ac:cxnSpMk id="16" creationId="{4D141F93-24D0-6BAE-6871-095CC9791C45}"/>
          </ac:cxnSpMkLst>
        </pc:cxnChg>
        <pc:cxnChg chg="add del mod">
          <ac:chgData name="Jennifer Parsons" userId="6b5a2eefe2d76318" providerId="LiveId" clId="{2C881988-C3F7-4B02-8EEF-92CB3C3316E0}" dt="2023-09-20T10:34:17.240" v="3423" actId="478"/>
          <ac:cxnSpMkLst>
            <pc:docMk/>
            <pc:sldMk cId="121590692" sldId="264"/>
            <ac:cxnSpMk id="17" creationId="{7A56E3AB-0134-4D44-1BFC-3864CD341C3E}"/>
          </ac:cxnSpMkLst>
        </pc:cxnChg>
        <pc:cxnChg chg="add del mod">
          <ac:chgData name="Jennifer Parsons" userId="6b5a2eefe2d76318" providerId="LiveId" clId="{2C881988-C3F7-4B02-8EEF-92CB3C3316E0}" dt="2023-09-20T10:34:17.240" v="3423" actId="478"/>
          <ac:cxnSpMkLst>
            <pc:docMk/>
            <pc:sldMk cId="121590692" sldId="264"/>
            <ac:cxnSpMk id="18" creationId="{ECC3489C-1B6A-FB17-4444-A3395859FA43}"/>
          </ac:cxnSpMkLst>
        </pc:cxnChg>
        <pc:cxnChg chg="add del mod">
          <ac:chgData name="Jennifer Parsons" userId="6b5a2eefe2d76318" providerId="LiveId" clId="{2C881988-C3F7-4B02-8EEF-92CB3C3316E0}" dt="2023-09-20T10:34:17.240" v="3423" actId="478"/>
          <ac:cxnSpMkLst>
            <pc:docMk/>
            <pc:sldMk cId="121590692" sldId="264"/>
            <ac:cxnSpMk id="19" creationId="{DB0BC966-6F02-4BB5-4BD9-2E959ACA6EFC}"/>
          </ac:cxnSpMkLst>
        </pc:cxnChg>
        <pc:cxnChg chg="add del mod">
          <ac:chgData name="Jennifer Parsons" userId="6b5a2eefe2d76318" providerId="LiveId" clId="{2C881988-C3F7-4B02-8EEF-92CB3C3316E0}" dt="2023-09-20T10:34:17.240" v="3423" actId="478"/>
          <ac:cxnSpMkLst>
            <pc:docMk/>
            <pc:sldMk cId="121590692" sldId="264"/>
            <ac:cxnSpMk id="20" creationId="{343A1B52-3252-EB77-96DB-C09FF87B6A93}"/>
          </ac:cxnSpMkLst>
        </pc:cxnChg>
        <pc:cxnChg chg="add del mod">
          <ac:chgData name="Jennifer Parsons" userId="6b5a2eefe2d76318" providerId="LiveId" clId="{2C881988-C3F7-4B02-8EEF-92CB3C3316E0}" dt="2023-09-20T10:34:17.240" v="3423" actId="478"/>
          <ac:cxnSpMkLst>
            <pc:docMk/>
            <pc:sldMk cId="121590692" sldId="264"/>
            <ac:cxnSpMk id="21" creationId="{E12F6F83-741A-9A11-1E80-EDBA94EDAFC1}"/>
          </ac:cxnSpMkLst>
        </pc:cxnChg>
      </pc:sldChg>
      <pc:sldChg chg="modSp new del mod">
        <pc:chgData name="Jennifer Parsons" userId="6b5a2eefe2d76318" providerId="LiveId" clId="{2C881988-C3F7-4B02-8EEF-92CB3C3316E0}" dt="2023-09-20T10:07:14.430" v="3419" actId="47"/>
        <pc:sldMkLst>
          <pc:docMk/>
          <pc:sldMk cId="1200873473" sldId="265"/>
        </pc:sldMkLst>
        <pc:spChg chg="mod">
          <ac:chgData name="Jennifer Parsons" userId="6b5a2eefe2d76318" providerId="LiveId" clId="{2C881988-C3F7-4B02-8EEF-92CB3C3316E0}" dt="2023-09-19T15:24:05.410" v="1461" actId="20577"/>
          <ac:spMkLst>
            <pc:docMk/>
            <pc:sldMk cId="1200873473" sldId="265"/>
            <ac:spMk id="3" creationId="{72A84CF3-DD60-337D-E6AE-266657B86C43}"/>
          </ac:spMkLst>
        </pc:spChg>
      </pc:sldChg>
      <pc:sldChg chg="addSp delSp modSp new mod">
        <pc:chgData name="Jennifer Parsons" userId="6b5a2eefe2d76318" providerId="LiveId" clId="{2C881988-C3F7-4B02-8EEF-92CB3C3316E0}" dt="2023-09-20T14:11:45.325" v="5507" actId="20577"/>
        <pc:sldMkLst>
          <pc:docMk/>
          <pc:sldMk cId="60450126" sldId="266"/>
        </pc:sldMkLst>
        <pc:spChg chg="del">
          <ac:chgData name="Jennifer Parsons" userId="6b5a2eefe2d76318" providerId="LiveId" clId="{2C881988-C3F7-4B02-8EEF-92CB3C3316E0}" dt="2023-09-20T10:37:55.481" v="3473" actId="478"/>
          <ac:spMkLst>
            <pc:docMk/>
            <pc:sldMk cId="60450126" sldId="266"/>
            <ac:spMk id="2" creationId="{D8D65AED-547E-F8DD-96FC-7ECF756F9F16}"/>
          </ac:spMkLst>
        </pc:spChg>
        <pc:spChg chg="del mod">
          <ac:chgData name="Jennifer Parsons" userId="6b5a2eefe2d76318" providerId="LiveId" clId="{2C881988-C3F7-4B02-8EEF-92CB3C3316E0}" dt="2023-09-20T10:37:52.416" v="3471" actId="478"/>
          <ac:spMkLst>
            <pc:docMk/>
            <pc:sldMk cId="60450126" sldId="266"/>
            <ac:spMk id="3" creationId="{B1A1E8F0-65D4-3A50-3B19-7A338C29858F}"/>
          </ac:spMkLst>
        </pc:spChg>
        <pc:spChg chg="add del mod">
          <ac:chgData name="Jennifer Parsons" userId="6b5a2eefe2d76318" providerId="LiveId" clId="{2C881988-C3F7-4B02-8EEF-92CB3C3316E0}" dt="2023-09-20T10:37:54.490" v="3472" actId="478"/>
          <ac:spMkLst>
            <pc:docMk/>
            <pc:sldMk cId="60450126" sldId="266"/>
            <ac:spMk id="5" creationId="{11D2ACE4-20B8-5244-AF98-B8E6F5412111}"/>
          </ac:spMkLst>
        </pc:spChg>
        <pc:spChg chg="add mod">
          <ac:chgData name="Jennifer Parsons" userId="6b5a2eefe2d76318" providerId="LiveId" clId="{2C881988-C3F7-4B02-8EEF-92CB3C3316E0}" dt="2023-09-20T10:38:28.299" v="3476"/>
          <ac:spMkLst>
            <pc:docMk/>
            <pc:sldMk cId="60450126" sldId="266"/>
            <ac:spMk id="6" creationId="{04B9A146-F28E-3006-61D0-DCB12271ECEC}"/>
          </ac:spMkLst>
        </pc:spChg>
        <pc:spChg chg="add mod">
          <ac:chgData name="Jennifer Parsons" userId="6b5a2eefe2d76318" providerId="LiveId" clId="{2C881988-C3F7-4B02-8EEF-92CB3C3316E0}" dt="2023-09-20T10:39:41.828" v="3497" actId="1076"/>
          <ac:spMkLst>
            <pc:docMk/>
            <pc:sldMk cId="60450126" sldId="266"/>
            <ac:spMk id="7" creationId="{2AC09269-F3B4-0FDE-2D96-0DF4EFE6EA82}"/>
          </ac:spMkLst>
        </pc:spChg>
        <pc:spChg chg="add mod">
          <ac:chgData name="Jennifer Parsons" userId="6b5a2eefe2d76318" providerId="LiveId" clId="{2C881988-C3F7-4B02-8EEF-92CB3C3316E0}" dt="2023-09-20T10:49:44.213" v="3849" actId="1582"/>
          <ac:spMkLst>
            <pc:docMk/>
            <pc:sldMk cId="60450126" sldId="266"/>
            <ac:spMk id="8" creationId="{CD2A2582-93C5-0020-EC33-4ABD38D7A044}"/>
          </ac:spMkLst>
        </pc:spChg>
        <pc:spChg chg="add mod">
          <ac:chgData name="Jennifer Parsons" userId="6b5a2eefe2d76318" providerId="LiveId" clId="{2C881988-C3F7-4B02-8EEF-92CB3C3316E0}" dt="2023-09-20T10:49:53.576" v="3850" actId="1582"/>
          <ac:spMkLst>
            <pc:docMk/>
            <pc:sldMk cId="60450126" sldId="266"/>
            <ac:spMk id="9" creationId="{4C4CB196-59CE-E08B-5EBD-BF1018FCBBD6}"/>
          </ac:spMkLst>
        </pc:spChg>
        <pc:spChg chg="add mod">
          <ac:chgData name="Jennifer Parsons" userId="6b5a2eefe2d76318" providerId="LiveId" clId="{2C881988-C3F7-4B02-8EEF-92CB3C3316E0}" dt="2023-09-20T10:50:15.323" v="3851"/>
          <ac:spMkLst>
            <pc:docMk/>
            <pc:sldMk cId="60450126" sldId="266"/>
            <ac:spMk id="13" creationId="{90669BD1-90AE-9726-6600-BD6646F30F0B}"/>
          </ac:spMkLst>
        </pc:spChg>
        <pc:graphicFrameChg chg="add mod modGraphic">
          <ac:chgData name="Jennifer Parsons" userId="6b5a2eefe2d76318" providerId="LiveId" clId="{2C881988-C3F7-4B02-8EEF-92CB3C3316E0}" dt="2023-09-20T10:52:16.461" v="3975" actId="20577"/>
          <ac:graphicFrameMkLst>
            <pc:docMk/>
            <pc:sldMk cId="60450126" sldId="266"/>
            <ac:graphicFrameMk id="10" creationId="{51B94B9B-797B-B09C-FDDF-E7F2E593CC81}"/>
          </ac:graphicFrameMkLst>
        </pc:graphicFrameChg>
        <pc:graphicFrameChg chg="add del mod modGraphic">
          <ac:chgData name="Jennifer Parsons" userId="6b5a2eefe2d76318" providerId="LiveId" clId="{2C881988-C3F7-4B02-8EEF-92CB3C3316E0}" dt="2023-09-20T10:51:16.928" v="3865" actId="478"/>
          <ac:graphicFrameMkLst>
            <pc:docMk/>
            <pc:sldMk cId="60450126" sldId="266"/>
            <ac:graphicFrameMk id="11" creationId="{A3B852D2-BE25-66F3-672E-B41553FA17CE}"/>
          </ac:graphicFrameMkLst>
        </pc:graphicFrameChg>
        <pc:graphicFrameChg chg="add mod modGraphic">
          <ac:chgData name="Jennifer Parsons" userId="6b5a2eefe2d76318" providerId="LiveId" clId="{2C881988-C3F7-4B02-8EEF-92CB3C3316E0}" dt="2023-09-20T14:11:45.325" v="5507" actId="20577"/>
          <ac:graphicFrameMkLst>
            <pc:docMk/>
            <pc:sldMk cId="60450126" sldId="266"/>
            <ac:graphicFrameMk id="12" creationId="{ABFC433F-E286-5479-1607-9246D2141F8C}"/>
          </ac:graphicFrameMkLst>
        </pc:graphicFrameChg>
        <pc:graphicFrameChg chg="add mod modGraphic">
          <ac:chgData name="Jennifer Parsons" userId="6b5a2eefe2d76318" providerId="LiveId" clId="{2C881988-C3F7-4B02-8EEF-92CB3C3316E0}" dt="2023-09-20T10:52:21.320" v="3976" actId="1076"/>
          <ac:graphicFrameMkLst>
            <pc:docMk/>
            <pc:sldMk cId="60450126" sldId="266"/>
            <ac:graphicFrameMk id="14" creationId="{DA6A1BAC-3CDE-9737-B803-D8F1FFB3E9AC}"/>
          </ac:graphicFrameMkLst>
        </pc:graphicFrameChg>
        <pc:picChg chg="add mod">
          <ac:chgData name="Jennifer Parsons" userId="6b5a2eefe2d76318" providerId="LiveId" clId="{2C881988-C3F7-4B02-8EEF-92CB3C3316E0}" dt="2023-09-20T10:39:26.663" v="3495" actId="1076"/>
          <ac:picMkLst>
            <pc:docMk/>
            <pc:sldMk cId="60450126" sldId="266"/>
            <ac:picMk id="2050" creationId="{20AF4D98-9210-656F-1CC7-39AB3F127EAF}"/>
          </ac:picMkLst>
        </pc:picChg>
      </pc:sldChg>
      <pc:sldChg chg="new del">
        <pc:chgData name="Jennifer Parsons" userId="6b5a2eefe2d76318" providerId="LiveId" clId="{2C881988-C3F7-4B02-8EEF-92CB3C3316E0}" dt="2023-09-20T13:06:08.095" v="4448" actId="47"/>
        <pc:sldMkLst>
          <pc:docMk/>
          <pc:sldMk cId="927539479" sldId="267"/>
        </pc:sldMkLst>
      </pc:sldChg>
      <pc:sldChg chg="modSp add mod">
        <pc:chgData name="Jennifer Parsons" userId="6b5a2eefe2d76318" providerId="LiveId" clId="{2C881988-C3F7-4B02-8EEF-92CB3C3316E0}" dt="2023-09-20T13:58:10.499" v="5478" actId="20577"/>
        <pc:sldMkLst>
          <pc:docMk/>
          <pc:sldMk cId="998837882" sldId="267"/>
        </pc:sldMkLst>
        <pc:spChg chg="mod">
          <ac:chgData name="Jennifer Parsons" userId="6b5a2eefe2d76318" providerId="LiveId" clId="{2C881988-C3F7-4B02-8EEF-92CB3C3316E0}" dt="2023-09-20T13:58:10.499" v="5478" actId="20577"/>
          <ac:spMkLst>
            <pc:docMk/>
            <pc:sldMk cId="998837882" sldId="267"/>
            <ac:spMk id="7" creationId="{468FC96A-C172-4834-6016-D07ECBCB6495}"/>
          </ac:spMkLst>
        </pc:spChg>
        <pc:spChg chg="mod">
          <ac:chgData name="Jennifer Parsons" userId="6b5a2eefe2d76318" providerId="LiveId" clId="{2C881988-C3F7-4B02-8EEF-92CB3C3316E0}" dt="2023-09-20T13:30:30.490" v="5177" actId="20577"/>
          <ac:spMkLst>
            <pc:docMk/>
            <pc:sldMk cId="998837882" sldId="267"/>
            <ac:spMk id="12" creationId="{90D3F6D7-028D-DBB6-A82F-F3DC3C7BC8F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C74035A-14CA-4104-BF0A-CEEEE9DD0793}" type="datetimeFigureOut">
              <a:rPr lang="en-GB" smtClean="0"/>
              <a:t>20/09/2023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588487A-B9ED-4574-9FF7-6A1A363BC820}" type="slidenum">
              <a:rPr lang="en-GB" smtClean="0"/>
              <a:t>‹#›</a:t>
            </a:fld>
            <a:endParaRPr lang="en-GB" dirty="0"/>
          </a:p>
        </p:txBody>
      </p:sp>
    </p:spTree>
    <p:extLst>
      <p:ext uri="{BB962C8B-B14F-4D97-AF65-F5344CB8AC3E}">
        <p14:creationId xmlns:p14="http://schemas.microsoft.com/office/powerpoint/2010/main" val="626543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74035A-14CA-4104-BF0A-CEEEE9DD0793}" type="datetimeFigureOut">
              <a:rPr lang="en-GB" smtClean="0"/>
              <a:t>20/09/2023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588487A-B9ED-4574-9FF7-6A1A363BC820}" type="slidenum">
              <a:rPr lang="en-GB" smtClean="0"/>
              <a:t>‹#›</a:t>
            </a:fld>
            <a:endParaRPr lang="en-GB" dirty="0"/>
          </a:p>
        </p:txBody>
      </p:sp>
    </p:spTree>
    <p:extLst>
      <p:ext uri="{BB962C8B-B14F-4D97-AF65-F5344CB8AC3E}">
        <p14:creationId xmlns:p14="http://schemas.microsoft.com/office/powerpoint/2010/main" val="2354290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74035A-14CA-4104-BF0A-CEEEE9DD0793}" type="datetimeFigureOut">
              <a:rPr lang="en-GB" smtClean="0"/>
              <a:t>20/09/2023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588487A-B9ED-4574-9FF7-6A1A363BC820}" type="slidenum">
              <a:rPr lang="en-GB" smtClean="0"/>
              <a:t>‹#›</a:t>
            </a:fld>
            <a:endParaRPr lang="en-GB" dirty="0"/>
          </a:p>
        </p:txBody>
      </p:sp>
    </p:spTree>
    <p:extLst>
      <p:ext uri="{BB962C8B-B14F-4D97-AF65-F5344CB8AC3E}">
        <p14:creationId xmlns:p14="http://schemas.microsoft.com/office/powerpoint/2010/main" val="2927161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74035A-14CA-4104-BF0A-CEEEE9DD0793}" type="datetimeFigureOut">
              <a:rPr lang="en-GB" smtClean="0"/>
              <a:t>20/09/2023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588487A-B9ED-4574-9FF7-6A1A363BC820}" type="slidenum">
              <a:rPr lang="en-GB" smtClean="0"/>
              <a:t>‹#›</a:t>
            </a:fld>
            <a:endParaRPr lang="en-GB" dirty="0"/>
          </a:p>
        </p:txBody>
      </p:sp>
    </p:spTree>
    <p:extLst>
      <p:ext uri="{BB962C8B-B14F-4D97-AF65-F5344CB8AC3E}">
        <p14:creationId xmlns:p14="http://schemas.microsoft.com/office/powerpoint/2010/main" val="2347576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74035A-14CA-4104-BF0A-CEEEE9DD0793}" type="datetimeFigureOut">
              <a:rPr lang="en-GB" smtClean="0"/>
              <a:t>20/09/2023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588487A-B9ED-4574-9FF7-6A1A363BC820}" type="slidenum">
              <a:rPr lang="en-GB" smtClean="0"/>
              <a:t>‹#›</a:t>
            </a:fld>
            <a:endParaRPr lang="en-GB" dirty="0"/>
          </a:p>
        </p:txBody>
      </p:sp>
    </p:spTree>
    <p:extLst>
      <p:ext uri="{BB962C8B-B14F-4D97-AF65-F5344CB8AC3E}">
        <p14:creationId xmlns:p14="http://schemas.microsoft.com/office/powerpoint/2010/main" val="2563771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C74035A-14CA-4104-BF0A-CEEEE9DD0793}" type="datetimeFigureOut">
              <a:rPr lang="en-GB" smtClean="0"/>
              <a:t>20/09/2023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588487A-B9ED-4574-9FF7-6A1A363BC820}" type="slidenum">
              <a:rPr lang="en-GB" smtClean="0"/>
              <a:t>‹#›</a:t>
            </a:fld>
            <a:endParaRPr lang="en-GB" dirty="0"/>
          </a:p>
        </p:txBody>
      </p:sp>
    </p:spTree>
    <p:extLst>
      <p:ext uri="{BB962C8B-B14F-4D97-AF65-F5344CB8AC3E}">
        <p14:creationId xmlns:p14="http://schemas.microsoft.com/office/powerpoint/2010/main" val="1643576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C74035A-14CA-4104-BF0A-CEEEE9DD0793}" type="datetimeFigureOut">
              <a:rPr lang="en-GB" smtClean="0"/>
              <a:t>20/09/2023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588487A-B9ED-4574-9FF7-6A1A363BC820}" type="slidenum">
              <a:rPr lang="en-GB" smtClean="0"/>
              <a:t>‹#›</a:t>
            </a:fld>
            <a:endParaRPr lang="en-GB" dirty="0"/>
          </a:p>
        </p:txBody>
      </p:sp>
    </p:spTree>
    <p:extLst>
      <p:ext uri="{BB962C8B-B14F-4D97-AF65-F5344CB8AC3E}">
        <p14:creationId xmlns:p14="http://schemas.microsoft.com/office/powerpoint/2010/main" val="61621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74035A-14CA-4104-BF0A-CEEEE9DD0793}" type="datetimeFigureOut">
              <a:rPr lang="en-GB" smtClean="0"/>
              <a:t>20/09/2023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588487A-B9ED-4574-9FF7-6A1A363BC820}" type="slidenum">
              <a:rPr lang="en-GB" smtClean="0"/>
              <a:t>‹#›</a:t>
            </a:fld>
            <a:endParaRPr lang="en-GB" dirty="0"/>
          </a:p>
        </p:txBody>
      </p:sp>
    </p:spTree>
    <p:extLst>
      <p:ext uri="{BB962C8B-B14F-4D97-AF65-F5344CB8AC3E}">
        <p14:creationId xmlns:p14="http://schemas.microsoft.com/office/powerpoint/2010/main" val="256778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4035A-14CA-4104-BF0A-CEEEE9DD0793}" type="datetimeFigureOut">
              <a:rPr lang="en-GB" smtClean="0"/>
              <a:t>20/09/2023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588487A-B9ED-4574-9FF7-6A1A363BC820}" type="slidenum">
              <a:rPr lang="en-GB" smtClean="0"/>
              <a:t>‹#›</a:t>
            </a:fld>
            <a:endParaRPr lang="en-GB" dirty="0"/>
          </a:p>
        </p:txBody>
      </p:sp>
    </p:spTree>
    <p:extLst>
      <p:ext uri="{BB962C8B-B14F-4D97-AF65-F5344CB8AC3E}">
        <p14:creationId xmlns:p14="http://schemas.microsoft.com/office/powerpoint/2010/main" val="844075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C74035A-14CA-4104-BF0A-CEEEE9DD0793}" type="datetimeFigureOut">
              <a:rPr lang="en-GB" smtClean="0"/>
              <a:t>20/09/2023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588487A-B9ED-4574-9FF7-6A1A363BC820}" type="slidenum">
              <a:rPr lang="en-GB" smtClean="0"/>
              <a:t>‹#›</a:t>
            </a:fld>
            <a:endParaRPr lang="en-GB" dirty="0"/>
          </a:p>
        </p:txBody>
      </p:sp>
    </p:spTree>
    <p:extLst>
      <p:ext uri="{BB962C8B-B14F-4D97-AF65-F5344CB8AC3E}">
        <p14:creationId xmlns:p14="http://schemas.microsoft.com/office/powerpoint/2010/main" val="1660429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C74035A-14CA-4104-BF0A-CEEEE9DD0793}" type="datetimeFigureOut">
              <a:rPr lang="en-GB" smtClean="0"/>
              <a:t>20/09/2023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588487A-B9ED-4574-9FF7-6A1A363BC820}" type="slidenum">
              <a:rPr lang="en-GB" smtClean="0"/>
              <a:t>‹#›</a:t>
            </a:fld>
            <a:endParaRPr lang="en-GB" dirty="0"/>
          </a:p>
        </p:txBody>
      </p:sp>
    </p:spTree>
    <p:extLst>
      <p:ext uri="{BB962C8B-B14F-4D97-AF65-F5344CB8AC3E}">
        <p14:creationId xmlns:p14="http://schemas.microsoft.com/office/powerpoint/2010/main" val="1012786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C74035A-14CA-4104-BF0A-CEEEE9DD0793}" type="datetimeFigureOut">
              <a:rPr lang="en-GB" smtClean="0"/>
              <a:t>20/09/2023</a:t>
            </a:fld>
            <a:endParaRPr lang="en-GB"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588487A-B9ED-4574-9FF7-6A1A363BC820}" type="slidenum">
              <a:rPr lang="en-GB" smtClean="0"/>
              <a:t>‹#›</a:t>
            </a:fld>
            <a:endParaRPr lang="en-GB" dirty="0"/>
          </a:p>
        </p:txBody>
      </p:sp>
    </p:spTree>
    <p:extLst>
      <p:ext uri="{BB962C8B-B14F-4D97-AF65-F5344CB8AC3E}">
        <p14:creationId xmlns:p14="http://schemas.microsoft.com/office/powerpoint/2010/main" val="36058617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youtube.com/watch?v=1siiQelPHbQ" TargetMode="External"/><Relationship Id="rId13" Type="http://schemas.openxmlformats.org/officeDocument/2006/relationships/hyperlink" Target="https://app.senecalearning.com/classroom/course/1e30b767-1284-4788-b136-0579c8147162/section/9e95247a-cc64-4471-a6a7-1ca1aac4cfea/session" TargetMode="External"/><Relationship Id="rId3" Type="http://schemas.openxmlformats.org/officeDocument/2006/relationships/hyperlink" Target="https://www.bbc.co.uk/bitesize/guides/z2r66g8/revision/1" TargetMode="External"/><Relationship Id="rId7" Type="http://schemas.openxmlformats.org/officeDocument/2006/relationships/hyperlink" Target="https://app.senecalearning.com/classroom/course/1e30b767-1284-4788-b136-0579c8147162/section/dec08802-a4a8-4cf9-b0ae-be9b87aa1d11/session" TargetMode="External"/><Relationship Id="rId12" Type="http://schemas.openxmlformats.org/officeDocument/2006/relationships/hyperlink" Target="https://www.bbc.co.uk/bitesize/guides/zdfcwmn/revision/6" TargetMode="External"/><Relationship Id="rId2" Type="http://schemas.openxmlformats.org/officeDocument/2006/relationships/hyperlink" Target="https://www.youtube.com/watch?v=2AS7jJvOVqI" TargetMode="External"/><Relationship Id="rId1" Type="http://schemas.openxmlformats.org/officeDocument/2006/relationships/slideLayout" Target="../slideLayouts/slideLayout1.xml"/><Relationship Id="rId6" Type="http://schemas.openxmlformats.org/officeDocument/2006/relationships/hyperlink" Target="https://members.gcsepod.com/shared/podcasts/title/11798/72896" TargetMode="External"/><Relationship Id="rId11" Type="http://schemas.openxmlformats.org/officeDocument/2006/relationships/hyperlink" Target="https://www.youtube.com/watch?v=Qk1tTCk2Kks" TargetMode="External"/><Relationship Id="rId5" Type="http://schemas.openxmlformats.org/officeDocument/2006/relationships/hyperlink" Target="https://members.gcsepod.com/shared/podcasts/title/11799/72898" TargetMode="External"/><Relationship Id="rId15" Type="http://schemas.openxmlformats.org/officeDocument/2006/relationships/hyperlink" Target="https://www.bbc.co.uk/bitesize/guides/z2r66g8/revision/2" TargetMode="External"/><Relationship Id="rId10" Type="http://schemas.openxmlformats.org/officeDocument/2006/relationships/hyperlink" Target="https://app.senecalearning.com/classroom/course/1e30b767-1284-4788-b136-0579c8147162/section/35d401b7-4661-4244-807f-cc434de2831e/session" TargetMode="External"/><Relationship Id="rId4" Type="http://schemas.openxmlformats.org/officeDocument/2006/relationships/hyperlink" Target="https://app.senecalearning.com/classroom/course/1e30b767-1284-4788-b136-0579c8147162/section/f5e706cd-7f5f-4f24-8d07-0b62e72d5082/session" TargetMode="External"/><Relationship Id="rId9" Type="http://schemas.openxmlformats.org/officeDocument/2006/relationships/hyperlink" Target="https://www.bbc.co.uk/bitesize/guides/zg644xs/revision/1" TargetMode="External"/><Relationship Id="rId14" Type="http://schemas.openxmlformats.org/officeDocument/2006/relationships/hyperlink" Target="https://www.youtube.com/watch?v=XvEN8sQ4Bmw"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youtube.com/watch?v=BPgWqgpgVRc" TargetMode="External"/><Relationship Id="rId13" Type="http://schemas.openxmlformats.org/officeDocument/2006/relationships/hyperlink" Target="https://www.youtube.com/watch?v=ggUt0gJh9U8" TargetMode="External"/><Relationship Id="rId18" Type="http://schemas.openxmlformats.org/officeDocument/2006/relationships/hyperlink" Target="https://www.bbc.co.uk/bitesize/guides/zhcgr2p/revision/6" TargetMode="External"/><Relationship Id="rId3" Type="http://schemas.openxmlformats.org/officeDocument/2006/relationships/hyperlink" Target="https://app.senecalearning.com/classroom/course/1e30b767-1284-4788-b136-0579c8147162/section/40ce5b79-8954-43d9-94fd-3a658c7c640f/session" TargetMode="External"/><Relationship Id="rId7" Type="http://schemas.openxmlformats.org/officeDocument/2006/relationships/hyperlink" Target="https://app.senecalearning.com/classroom/course/1e30b767-1284-4788-b136-0579c8147162/section/f0f0995e-4c1e-494f-afb6-1a7ed34a21d7/session" TargetMode="External"/><Relationship Id="rId12" Type="http://schemas.openxmlformats.org/officeDocument/2006/relationships/hyperlink" Target="https://www.youtube.com/watch?v=qjL1E3R9dF4" TargetMode="External"/><Relationship Id="rId17" Type="http://schemas.openxmlformats.org/officeDocument/2006/relationships/hyperlink" Target="https://www.youtube.com/watch?v=rNBPewOfL7o" TargetMode="External"/><Relationship Id="rId2" Type="http://schemas.openxmlformats.org/officeDocument/2006/relationships/hyperlink" Target="https://members.gcsepod.com/shared/podcasts/title/11798/72897" TargetMode="External"/><Relationship Id="rId16" Type="http://schemas.openxmlformats.org/officeDocument/2006/relationships/hyperlink" Target="https://www.youtube.com/watch?v=tFh4OloaJMo" TargetMode="External"/><Relationship Id="rId1" Type="http://schemas.openxmlformats.org/officeDocument/2006/relationships/slideLayout" Target="../slideLayouts/slideLayout2.xml"/><Relationship Id="rId6" Type="http://schemas.openxmlformats.org/officeDocument/2006/relationships/hyperlink" Target="https://members.gcsepod.com/shared/podcasts/title/12081/74708" TargetMode="External"/><Relationship Id="rId11" Type="http://schemas.openxmlformats.org/officeDocument/2006/relationships/hyperlink" Target="https://app.senecalearning.com/classroom/course/1e30b767-1284-4788-b136-0579c8147162/section/79edbc9f-7fb6-4776-ba80-7db6943e033d/session" TargetMode="External"/><Relationship Id="rId5" Type="http://schemas.openxmlformats.org/officeDocument/2006/relationships/hyperlink" Target="https://www.bbc.co.uk/bitesize/guides/zxcttrd/revision/4" TargetMode="External"/><Relationship Id="rId15" Type="http://schemas.openxmlformats.org/officeDocument/2006/relationships/hyperlink" Target="https://members.gcsepod.com/shared/podcasts/title/11799/72902" TargetMode="External"/><Relationship Id="rId10" Type="http://schemas.openxmlformats.org/officeDocument/2006/relationships/hyperlink" Target="https://members.gcsepod.com/shared/podcasts/title/11799/72899" TargetMode="External"/><Relationship Id="rId4" Type="http://schemas.openxmlformats.org/officeDocument/2006/relationships/hyperlink" Target="https://www.youtube.com/watch?v=gHssOMOaUvI" TargetMode="External"/><Relationship Id="rId9" Type="http://schemas.openxmlformats.org/officeDocument/2006/relationships/hyperlink" Target="https://www.bbc.co.uk/bitesize/guides/zvmrr2p/revision/6" TargetMode="External"/><Relationship Id="rId14" Type="http://schemas.openxmlformats.org/officeDocument/2006/relationships/hyperlink" Target="https://www.youtube.com/watch?v=3-Vg6BYcvMc"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A77BBDE-F9A3-178A-0D1B-96E7F0F01C89}"/>
              </a:ext>
            </a:extLst>
          </p:cNvPr>
          <p:cNvSpPr txBox="1"/>
          <p:nvPr/>
        </p:nvSpPr>
        <p:spPr>
          <a:xfrm>
            <a:off x="99058" y="-1731"/>
            <a:ext cx="6697980" cy="369332"/>
          </a:xfrm>
          <a:prstGeom prst="rect">
            <a:avLst/>
          </a:prstGeom>
          <a:noFill/>
        </p:spPr>
        <p:txBody>
          <a:bodyPr wrap="square" rtlCol="0">
            <a:spAutoFit/>
          </a:bodyPr>
          <a:lstStyle/>
          <a:p>
            <a:pPr algn="ctr"/>
            <a:r>
              <a:rPr lang="en-GB" u="sng" dirty="0">
                <a:effectLst>
                  <a:outerShdw blurRad="38100" dist="38100" dir="2700000" algn="tl">
                    <a:srgbClr val="000000">
                      <a:alpha val="43137"/>
                    </a:srgbClr>
                  </a:outerShdw>
                </a:effectLst>
              </a:rPr>
              <a:t>Year 11 homework schedule </a:t>
            </a:r>
          </a:p>
        </p:txBody>
      </p:sp>
      <p:graphicFrame>
        <p:nvGraphicFramePr>
          <p:cNvPr id="5" name="Table 5">
            <a:extLst>
              <a:ext uri="{FF2B5EF4-FFF2-40B4-BE49-F238E27FC236}">
                <a16:creationId xmlns:a16="http://schemas.microsoft.com/office/drawing/2014/main" id="{05FF928C-CD53-D9B9-FA19-31E475EF268E}"/>
              </a:ext>
            </a:extLst>
          </p:cNvPr>
          <p:cNvGraphicFramePr>
            <a:graphicFrameLocks noGrp="1"/>
          </p:cNvGraphicFramePr>
          <p:nvPr>
            <p:extLst>
              <p:ext uri="{D42A27DB-BD31-4B8C-83A1-F6EECF244321}">
                <p14:modId xmlns:p14="http://schemas.microsoft.com/office/powerpoint/2010/main" val="984959832"/>
              </p:ext>
            </p:extLst>
          </p:nvPr>
        </p:nvGraphicFramePr>
        <p:xfrm>
          <a:off x="106679" y="576149"/>
          <a:ext cx="6644641" cy="9014460"/>
        </p:xfrm>
        <a:graphic>
          <a:graphicData uri="http://schemas.openxmlformats.org/drawingml/2006/table">
            <a:tbl>
              <a:tblPr firstRow="1" bandRow="1">
                <a:tableStyleId>{5C22544A-7EE6-4342-B048-85BDC9FD1C3A}</a:tableStyleId>
              </a:tblPr>
              <a:tblGrid>
                <a:gridCol w="822745">
                  <a:extLst>
                    <a:ext uri="{9D8B030D-6E8A-4147-A177-3AD203B41FA5}">
                      <a16:colId xmlns:a16="http://schemas.microsoft.com/office/drawing/2014/main" val="1510961987"/>
                    </a:ext>
                  </a:extLst>
                </a:gridCol>
                <a:gridCol w="3110758">
                  <a:extLst>
                    <a:ext uri="{9D8B030D-6E8A-4147-A177-3AD203B41FA5}">
                      <a16:colId xmlns:a16="http://schemas.microsoft.com/office/drawing/2014/main" val="1873471649"/>
                    </a:ext>
                  </a:extLst>
                </a:gridCol>
                <a:gridCol w="2711138">
                  <a:extLst>
                    <a:ext uri="{9D8B030D-6E8A-4147-A177-3AD203B41FA5}">
                      <a16:colId xmlns:a16="http://schemas.microsoft.com/office/drawing/2014/main" val="2798316100"/>
                    </a:ext>
                  </a:extLst>
                </a:gridCol>
              </a:tblGrid>
              <a:tr h="251460">
                <a:tc>
                  <a:txBody>
                    <a:bodyPr/>
                    <a:lstStyle/>
                    <a:p>
                      <a:pPr algn="ctr"/>
                      <a:r>
                        <a:rPr lang="en-GB" sz="1200" dirty="0">
                          <a:solidFill>
                            <a:schemeClr val="tx1"/>
                          </a:solidFill>
                        </a:rPr>
                        <a:t>Week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GB" sz="1200" dirty="0">
                          <a:solidFill>
                            <a:schemeClr val="tx1"/>
                          </a:solidFill>
                        </a:rPr>
                        <a:t>Description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GB" sz="1200" dirty="0">
                          <a:solidFill>
                            <a:schemeClr val="tx1"/>
                          </a:solidFill>
                        </a:rPr>
                        <a:t>Resources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940672080"/>
                  </a:ext>
                </a:extLst>
              </a:tr>
              <a:tr h="1699879">
                <a:tc>
                  <a:txBody>
                    <a:bodyPr/>
                    <a:lstStyle/>
                    <a:p>
                      <a:pPr algn="l"/>
                      <a:r>
                        <a:rPr lang="en-GB" sz="1200" dirty="0">
                          <a:solidFill>
                            <a:schemeClr val="tx1"/>
                          </a:solidFill>
                        </a:rPr>
                        <a:t>Week 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800"/>
                        </a:spcAft>
                      </a:pPr>
                      <a:r>
                        <a:rPr lang="en-GB" sz="1100" b="1">
                          <a:effectLst/>
                          <a:latin typeface="Arial" panose="020B0604020202020204" pitchFamily="34" charset="0"/>
                          <a:ea typeface="Calibri" panose="020F0502020204030204" pitchFamily="34" charset="0"/>
                          <a:cs typeface="Times New Roman" panose="02020603050405020304" pitchFamily="18" charset="0"/>
                        </a:rPr>
                        <a:t>Topic 1: Sit-ins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100">
                          <a:effectLst/>
                          <a:latin typeface="Arial" panose="020B0604020202020204" pitchFamily="34" charset="0"/>
                          <a:ea typeface="Calibri" panose="020F0502020204030204" pitchFamily="34" charset="0"/>
                          <a:cs typeface="Times New Roman" panose="02020603050405020304" pitchFamily="18" charset="0"/>
                        </a:rPr>
                        <a:t>By the end of this homework, you should understand the events of the Greensboro sits-ins, and the impact it had in the civil rights movement.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10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Work your way through the revision resources to the right, before completing the 9-question quiz. Complete each one of the questions on the sheet provided.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Revision guide and revision pack.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err="1">
                          <a:effectLst/>
                          <a:latin typeface="Arial" panose="020B0604020202020204" pitchFamily="34" charset="0"/>
                          <a:ea typeface="Calibri" panose="020F0502020204030204" pitchFamily="34" charset="0"/>
                          <a:cs typeface="Times New Roman" panose="02020603050405020304" pitchFamily="18" charset="0"/>
                        </a:rPr>
                        <a:t>Youtube</a:t>
                      </a:r>
                      <a:r>
                        <a:rPr lang="en-GB" sz="1000" b="1" dirty="0">
                          <a:effectLst/>
                          <a:latin typeface="Arial" panose="020B0604020202020204" pitchFamily="34" charset="0"/>
                          <a:ea typeface="Calibri" panose="020F0502020204030204" pitchFamily="34" charset="0"/>
                          <a:cs typeface="Times New Roman" panose="02020603050405020304" pitchFamily="18" charset="0"/>
                        </a:rPr>
                        <a:t>: </a:t>
                      </a:r>
                      <a:r>
                        <a:rPr lang="en-GB" sz="1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2"/>
                        </a:rPr>
                        <a:t>The Greensboro Four Make Civil Rights History – YouTube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BBC Bitesize</a:t>
                      </a:r>
                      <a:r>
                        <a:rPr lang="en-GB" sz="1000" dirty="0">
                          <a:effectLst/>
                          <a:latin typeface="Arial" panose="020B0604020202020204" pitchFamily="34" charset="0"/>
                          <a:ea typeface="Calibri" panose="020F0502020204030204" pitchFamily="34" charset="0"/>
                          <a:cs typeface="Times New Roman" panose="02020603050405020304" pitchFamily="18" charset="0"/>
                        </a:rPr>
                        <a:t>: </a:t>
                      </a:r>
                      <a:r>
                        <a:rPr lang="en-GB" sz="1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Greensboro and the sit-in movement - Peaceful protest in the 1960s - Edexcel - GCSE History Revision - Edexcel - BBC Bitesize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Seneca: </a:t>
                      </a:r>
                      <a:r>
                        <a:rPr lang="en-GB" sz="1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4"/>
                        </a:rPr>
                        <a:t>Seneca - Learn 2x Faster (senecalearning.com)</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GCSE Pod:  </a:t>
                      </a:r>
                      <a:r>
                        <a:rPr lang="en-GB" sz="1000" u="sng" dirty="0" err="1">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5"/>
                        </a:rPr>
                        <a:t>GCSEPod</a:t>
                      </a:r>
                      <a:r>
                        <a:rPr lang="en-GB" sz="1000" dirty="0">
                          <a:effectLst/>
                          <a:latin typeface="Arial" panose="020B0604020202020204" pitchFamily="34" charset="0"/>
                          <a:ea typeface="Calibri" panose="020F0502020204030204" pitchFamily="34" charset="0"/>
                          <a:cs typeface="Times New Roman" panose="02020603050405020304" pitchFamily="18" charset="0"/>
                        </a:rPr>
                        <a:t>   (See from 2 mins 50 seconds)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64686270"/>
                  </a:ext>
                </a:extLst>
              </a:tr>
              <a:tr h="278130">
                <a:tc>
                  <a:txBody>
                    <a:bodyPr/>
                    <a:lstStyle/>
                    <a:p>
                      <a:pPr algn="l"/>
                      <a:r>
                        <a:rPr lang="en-GB" sz="1200" dirty="0">
                          <a:solidFill>
                            <a:schemeClr val="tx1"/>
                          </a:solidFill>
                        </a:rPr>
                        <a:t>Week 5</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800"/>
                        </a:spcAft>
                      </a:pPr>
                      <a:r>
                        <a:rPr lang="en-GB" sz="1100" b="1">
                          <a:effectLst/>
                          <a:latin typeface="Arial" panose="020B0604020202020204" pitchFamily="34" charset="0"/>
                          <a:ea typeface="Calibri" panose="020F0502020204030204" pitchFamily="34" charset="0"/>
                          <a:cs typeface="Times New Roman" panose="02020603050405020304" pitchFamily="18" charset="0"/>
                        </a:rPr>
                        <a:t>Topic 2: Brown vs Topeka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100">
                          <a:effectLst/>
                          <a:latin typeface="Arial" panose="020B0604020202020204" pitchFamily="34" charset="0"/>
                          <a:ea typeface="Calibri" panose="020F0502020204030204" pitchFamily="34" charset="0"/>
                          <a:cs typeface="Times New Roman" panose="02020603050405020304" pitchFamily="18" charset="0"/>
                        </a:rPr>
                        <a:t>By the end of this homework, you should understand the </a:t>
                      </a:r>
                      <a:r>
                        <a:rPr lang="en-GB" sz="1100" b="1">
                          <a:effectLst/>
                          <a:latin typeface="Arial" panose="020B0604020202020204" pitchFamily="34" charset="0"/>
                          <a:ea typeface="Calibri" panose="020F0502020204030204" pitchFamily="34" charset="0"/>
                          <a:cs typeface="Times New Roman" panose="02020603050405020304" pitchFamily="18" charset="0"/>
                        </a:rPr>
                        <a:t>causes, events and consequences </a:t>
                      </a:r>
                      <a:r>
                        <a:rPr lang="en-GB" sz="1100">
                          <a:effectLst/>
                          <a:latin typeface="Arial" panose="020B0604020202020204" pitchFamily="34" charset="0"/>
                          <a:ea typeface="Calibri" panose="020F0502020204030204" pitchFamily="34" charset="0"/>
                          <a:cs typeface="Times New Roman" panose="02020603050405020304" pitchFamily="18" charset="0"/>
                        </a:rPr>
                        <a:t>of the Brown vs Topeka case.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10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Work your way through the revision resources to the right, before completing the revision quilt. Each box on the grid describes the causes, events and consequences of the Brown Vs Topeka case. Categorise each information box under one of the following headings.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Revision guide and revision pack.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GCSE Pod: </a:t>
                      </a:r>
                      <a:r>
                        <a:rPr lang="en-GB" sz="1000" u="sng" dirty="0" err="1">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6"/>
                        </a:rPr>
                        <a:t>GCSEPod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Seneca: </a:t>
                      </a:r>
                      <a:r>
                        <a:rPr lang="en-GB" sz="1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7"/>
                        </a:rPr>
                        <a:t>Seneca - Learn 2x Faster (senecalearning.com)</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err="1">
                          <a:effectLst/>
                          <a:latin typeface="Arial" panose="020B0604020202020204" pitchFamily="34" charset="0"/>
                          <a:ea typeface="Calibri" panose="020F0502020204030204" pitchFamily="34" charset="0"/>
                          <a:cs typeface="Times New Roman" panose="02020603050405020304" pitchFamily="18" charset="0"/>
                        </a:rPr>
                        <a:t>Youtube</a:t>
                      </a:r>
                      <a:r>
                        <a:rPr lang="en-GB" sz="1000" b="1" dirty="0">
                          <a:effectLst/>
                          <a:latin typeface="Arial" panose="020B0604020202020204" pitchFamily="34" charset="0"/>
                          <a:ea typeface="Calibri" panose="020F0502020204030204" pitchFamily="34" charset="0"/>
                          <a:cs typeface="Times New Roman" panose="02020603050405020304" pitchFamily="18" charset="0"/>
                        </a:rPr>
                        <a:t>: </a:t>
                      </a:r>
                      <a:r>
                        <a:rPr lang="en-GB" sz="1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8"/>
                        </a:rPr>
                        <a:t>Brown v. Board of Education | BRI's Homework Help Series – YouTube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BBC Bitesize: </a:t>
                      </a:r>
                      <a:r>
                        <a:rPr lang="en-GB" sz="1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9"/>
                        </a:rPr>
                        <a:t>Segregated education - the Brown v Topeka case - Fighting for civil rights - Edexcel - GCSE History Revision - Edexcel - BBC Bitesize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067786"/>
                  </a:ext>
                </a:extLst>
              </a:tr>
              <a:tr h="278130">
                <a:tc>
                  <a:txBody>
                    <a:bodyPr/>
                    <a:lstStyle/>
                    <a:p>
                      <a:pPr algn="l"/>
                      <a:r>
                        <a:rPr lang="en-GB" sz="1200" dirty="0">
                          <a:solidFill>
                            <a:schemeClr val="tx1"/>
                          </a:solidFill>
                        </a:rPr>
                        <a:t>Week 6</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800"/>
                        </a:spcAft>
                      </a:pPr>
                      <a:r>
                        <a:rPr lang="en-GB" sz="1100" b="1" dirty="0">
                          <a:effectLst/>
                          <a:latin typeface="Arial" panose="020B0604020202020204" pitchFamily="34" charset="0"/>
                          <a:ea typeface="Calibri" panose="020F0502020204030204" pitchFamily="34" charset="0"/>
                          <a:cs typeface="Times New Roman" panose="02020603050405020304" pitchFamily="18" charset="0"/>
                        </a:rPr>
                        <a:t>Topic: Little Rock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100" dirty="0">
                          <a:effectLst/>
                          <a:latin typeface="Arial" panose="020B0604020202020204" pitchFamily="34" charset="0"/>
                          <a:ea typeface="Calibri" panose="020F0502020204030204" pitchFamily="34" charset="0"/>
                          <a:cs typeface="Times New Roman" panose="02020603050405020304" pitchFamily="18" charset="0"/>
                        </a:rPr>
                        <a:t>By the end of this homework, you should understand the </a:t>
                      </a:r>
                      <a:r>
                        <a:rPr lang="en-GB" sz="1100" b="1" dirty="0">
                          <a:effectLst/>
                          <a:latin typeface="Arial" panose="020B0604020202020204" pitchFamily="34" charset="0"/>
                          <a:ea typeface="Calibri" panose="020F0502020204030204" pitchFamily="34" charset="0"/>
                          <a:cs typeface="Times New Roman" panose="02020603050405020304" pitchFamily="18" charset="0"/>
                        </a:rPr>
                        <a:t>causes, events and consequences </a:t>
                      </a:r>
                      <a:r>
                        <a:rPr lang="en-GB" sz="1100" dirty="0">
                          <a:effectLst/>
                          <a:latin typeface="Arial" panose="020B0604020202020204" pitchFamily="34" charset="0"/>
                          <a:ea typeface="Calibri" panose="020F0502020204030204" pitchFamily="34" charset="0"/>
                          <a:cs typeface="Times New Roman" panose="02020603050405020304" pitchFamily="18" charset="0"/>
                        </a:rPr>
                        <a:t>of the events of Little Rock.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1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Work your way through the revision resources to the right, before completing the brain dump (mind map) with everything you know on the topic of Little Rock.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100" dirty="0">
                          <a:effectLst/>
                          <a:latin typeface="Arial" panose="020B0604020202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Revision guide and revision pack.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GCSE Pod: </a:t>
                      </a:r>
                      <a:r>
                        <a:rPr lang="en-GB" sz="1000" u="sng" dirty="0" err="1">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6"/>
                        </a:rPr>
                        <a:t>GCSEPod</a:t>
                      </a:r>
                      <a:r>
                        <a:rPr lang="en-GB" sz="1000" dirty="0">
                          <a:effectLst/>
                          <a:latin typeface="Arial" panose="020B0604020202020204" pitchFamily="34" charset="0"/>
                          <a:ea typeface="Calibri" panose="020F0502020204030204" pitchFamily="34" charset="0"/>
                          <a:cs typeface="Times New Roman" panose="02020603050405020304" pitchFamily="18" charset="0"/>
                        </a:rPr>
                        <a:t>   (see from 2 mins 30 secs)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Seneca: </a:t>
                      </a:r>
                      <a:r>
                        <a:rPr lang="en-GB" sz="1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10"/>
                        </a:rPr>
                        <a:t>Seneca - Learn 2x Faster (senecalearning.com)</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err="1">
                          <a:effectLst/>
                          <a:latin typeface="Arial" panose="020B0604020202020204" pitchFamily="34" charset="0"/>
                          <a:ea typeface="Calibri" panose="020F0502020204030204" pitchFamily="34" charset="0"/>
                          <a:cs typeface="Times New Roman" panose="02020603050405020304" pitchFamily="18" charset="0"/>
                        </a:rPr>
                        <a:t>Youtube</a:t>
                      </a:r>
                      <a:r>
                        <a:rPr lang="en-GB" sz="1000" b="1" dirty="0">
                          <a:effectLst/>
                          <a:latin typeface="Arial" panose="020B0604020202020204" pitchFamily="34" charset="0"/>
                          <a:ea typeface="Calibri" panose="020F0502020204030204" pitchFamily="34" charset="0"/>
                          <a:cs typeface="Times New Roman" panose="02020603050405020304" pitchFamily="18" charset="0"/>
                        </a:rPr>
                        <a:t>: </a:t>
                      </a:r>
                      <a:r>
                        <a:rPr lang="en-GB" sz="1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11"/>
                        </a:rPr>
                        <a:t>Little Rock- School Integration - YouTube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BBC Bitesize:  </a:t>
                      </a:r>
                      <a:r>
                        <a:rPr lang="en-GB" sz="1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12"/>
                        </a:rPr>
                        <a:t>Little Rock 1957 - Civil rights campaigns 1945-1965 - National 5 History Revision - BBC Bitesize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2268168"/>
                  </a:ext>
                </a:extLst>
              </a:tr>
              <a:tr h="278130">
                <a:tc>
                  <a:txBody>
                    <a:bodyPr/>
                    <a:lstStyle/>
                    <a:p>
                      <a:pPr algn="l"/>
                      <a:r>
                        <a:rPr lang="en-GB" sz="1200" dirty="0">
                          <a:solidFill>
                            <a:schemeClr val="tx1"/>
                          </a:solidFill>
                        </a:rPr>
                        <a:t>Week 7</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800"/>
                        </a:spcAft>
                      </a:pPr>
                      <a:r>
                        <a:rPr lang="en-GB" sz="1100" b="1">
                          <a:effectLst/>
                          <a:latin typeface="Arial" panose="020B0604020202020204" pitchFamily="34" charset="0"/>
                          <a:ea typeface="Calibri" panose="020F0502020204030204" pitchFamily="34" charset="0"/>
                          <a:cs typeface="Times New Roman" panose="02020603050405020304" pitchFamily="18" charset="0"/>
                        </a:rPr>
                        <a:t>Topic: James Meridith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100" b="1">
                          <a:effectLst/>
                          <a:latin typeface="Arial" panose="020B0604020202020204" pitchFamily="34" charset="0"/>
                          <a:ea typeface="Calibri" panose="020F0502020204030204" pitchFamily="34" charset="0"/>
                          <a:cs typeface="Times New Roman" panose="02020603050405020304" pitchFamily="18" charset="0"/>
                        </a:rPr>
                        <a:t> </a:t>
                      </a:r>
                      <a:r>
                        <a:rPr lang="en-GB" sz="1100">
                          <a:effectLst/>
                          <a:latin typeface="Arial" panose="020B0604020202020204" pitchFamily="34" charset="0"/>
                          <a:ea typeface="Calibri" panose="020F0502020204030204" pitchFamily="34" charset="0"/>
                          <a:cs typeface="Times New Roman" panose="02020603050405020304" pitchFamily="18" charset="0"/>
                        </a:rPr>
                        <a:t>By the end of this homework, you should understand the </a:t>
                      </a:r>
                      <a:r>
                        <a:rPr lang="en-GB" sz="1100" b="1">
                          <a:effectLst/>
                          <a:latin typeface="Arial" panose="020B0604020202020204" pitchFamily="34" charset="0"/>
                          <a:ea typeface="Calibri" panose="020F0502020204030204" pitchFamily="34" charset="0"/>
                          <a:cs typeface="Times New Roman" panose="02020603050405020304" pitchFamily="18" charset="0"/>
                        </a:rPr>
                        <a:t>reasons why </a:t>
                      </a:r>
                      <a:r>
                        <a:rPr lang="en-GB" sz="1100">
                          <a:effectLst/>
                          <a:latin typeface="Arial" panose="020B0604020202020204" pitchFamily="34" charset="0"/>
                          <a:ea typeface="Calibri" panose="020F0502020204030204" pitchFamily="34" charset="0"/>
                          <a:cs typeface="Times New Roman" panose="02020603050405020304" pitchFamily="18" charset="0"/>
                        </a:rPr>
                        <a:t>James Meridith was accepted to Mississippi university, and the reasons why this is </a:t>
                      </a:r>
                      <a:r>
                        <a:rPr lang="en-GB" sz="1100" b="1">
                          <a:effectLst/>
                          <a:latin typeface="Arial" panose="020B0604020202020204" pitchFamily="34" charset="0"/>
                          <a:ea typeface="Calibri" panose="020F0502020204030204" pitchFamily="34" charset="0"/>
                          <a:cs typeface="Times New Roman" panose="02020603050405020304" pitchFamily="18" charset="0"/>
                        </a:rPr>
                        <a:t>significant.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10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Work your way through the revision resources to the right, before completing the evaluation question </a:t>
                      </a:r>
                      <a:r>
                        <a:rPr lang="en-GB" sz="1100" i="1">
                          <a:solidFill>
                            <a:srgbClr val="7030A0"/>
                          </a:solidFill>
                          <a:effectLst/>
                          <a:latin typeface="Arial" panose="020B0604020202020204" pitchFamily="34" charset="0"/>
                          <a:ea typeface="Calibri" panose="020F0502020204030204" pitchFamily="34" charset="0"/>
                          <a:cs typeface="Times New Roman" panose="02020603050405020304" pitchFamily="18" charset="0"/>
                        </a:rPr>
                        <a:t>‘There was significant progress in education between the years 1954-1962’ How far do you agree? </a:t>
                      </a:r>
                      <a:r>
                        <a:rPr lang="en-GB" sz="110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You should fill in the grid with evidence from this session, and previous revision sessions. Ensure you provide evidence that both supports and opposes the statement, before coming to an overall conclusion.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100">
                          <a:effectLst/>
                          <a:latin typeface="Arial" panose="020B060402020202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Revision guide and revision pack.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Seneca: </a:t>
                      </a:r>
                      <a:r>
                        <a:rPr lang="en-GB" sz="1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13"/>
                        </a:rPr>
                        <a:t>Seneca - Learn 2x Faster (senecalearning.com)</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err="1">
                          <a:effectLst/>
                          <a:latin typeface="Arial" panose="020B0604020202020204" pitchFamily="34" charset="0"/>
                          <a:ea typeface="Calibri" panose="020F0502020204030204" pitchFamily="34" charset="0"/>
                          <a:cs typeface="Times New Roman" panose="02020603050405020304" pitchFamily="18" charset="0"/>
                        </a:rPr>
                        <a:t>Youtube</a:t>
                      </a:r>
                      <a:r>
                        <a:rPr lang="en-GB" sz="1000" b="1" dirty="0">
                          <a:effectLst/>
                          <a:latin typeface="Arial" panose="020B0604020202020204" pitchFamily="34" charset="0"/>
                          <a:ea typeface="Calibri" panose="020F0502020204030204" pitchFamily="34" charset="0"/>
                          <a:cs typeface="Times New Roman" panose="02020603050405020304" pitchFamily="18" charset="0"/>
                        </a:rPr>
                        <a:t>: </a:t>
                      </a:r>
                      <a:r>
                        <a:rPr lang="en-GB" sz="1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14"/>
                        </a:rPr>
                        <a:t>James Meredith </a:t>
                      </a:r>
                      <a:r>
                        <a:rPr lang="en-GB" sz="1000" u="sng" dirty="0" err="1">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14"/>
                        </a:rPr>
                        <a:t>Enrolls</a:t>
                      </a:r>
                      <a:r>
                        <a:rPr lang="en-GB" sz="1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14"/>
                        </a:rPr>
                        <a:t> at Univ. of Mississippi - YouTube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BBC Bitesize: </a:t>
                      </a:r>
                      <a:r>
                        <a:rPr lang="en-GB" sz="1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15"/>
                        </a:rPr>
                        <a:t>Progress in civil rights, 1960 - 1962 - Peaceful protest in the 1960s - Edexcel - GCSE History Revision - Edexcel - BBC Bitesize</a:t>
                      </a:r>
                      <a:r>
                        <a:rPr lang="en-GB" sz="1000" dirty="0">
                          <a:effectLst/>
                          <a:latin typeface="Arial" panose="020B0604020202020204" pitchFamily="34" charset="0"/>
                          <a:ea typeface="Calibri" panose="020F0502020204030204" pitchFamily="34" charset="0"/>
                          <a:cs typeface="Times New Roman" panose="02020603050405020304" pitchFamily="18" charset="0"/>
                        </a:rPr>
                        <a:t>   See at the bottom of the page.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61083925"/>
                  </a:ext>
                </a:extLst>
              </a:tr>
            </a:tbl>
          </a:graphicData>
        </a:graphic>
      </p:graphicFrame>
    </p:spTree>
    <p:extLst>
      <p:ext uri="{BB962C8B-B14F-4D97-AF65-F5344CB8AC3E}">
        <p14:creationId xmlns:p14="http://schemas.microsoft.com/office/powerpoint/2010/main" val="1048658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9B289A5-BFF2-463A-1422-93D46D40E483}"/>
              </a:ext>
            </a:extLst>
          </p:cNvPr>
          <p:cNvSpPr/>
          <p:nvPr/>
        </p:nvSpPr>
        <p:spPr>
          <a:xfrm>
            <a:off x="159488" y="159488"/>
            <a:ext cx="6549656" cy="958702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a:extLst>
              <a:ext uri="{FF2B5EF4-FFF2-40B4-BE49-F238E27FC236}">
                <a16:creationId xmlns:a16="http://schemas.microsoft.com/office/drawing/2014/main" id="{468FC96A-C172-4834-6016-D07ECBCB6495}"/>
              </a:ext>
            </a:extLst>
          </p:cNvPr>
          <p:cNvSpPr txBox="1"/>
          <p:nvPr/>
        </p:nvSpPr>
        <p:spPr>
          <a:xfrm>
            <a:off x="367515" y="269241"/>
            <a:ext cx="6490485" cy="523220"/>
          </a:xfrm>
          <a:prstGeom prst="rect">
            <a:avLst/>
          </a:prstGeom>
          <a:noFill/>
        </p:spPr>
        <p:txBody>
          <a:bodyPr wrap="square" rtlCol="0">
            <a:spAutoFit/>
          </a:bodyPr>
          <a:lstStyle/>
          <a:p>
            <a:r>
              <a:rPr lang="en-GB" sz="2800" u="sng" dirty="0">
                <a:effectLst>
                  <a:outerShdw blurRad="38100" dist="38100" dir="2700000" algn="tl">
                    <a:srgbClr val="000000">
                      <a:alpha val="43137"/>
                    </a:srgbClr>
                  </a:outerShdw>
                </a:effectLst>
              </a:rPr>
              <a:t>Year 11 revision homework 8: Quiz </a:t>
            </a:r>
          </a:p>
        </p:txBody>
      </p:sp>
      <p:pic>
        <p:nvPicPr>
          <p:cNvPr id="9" name="Picture 8">
            <a:extLst>
              <a:ext uri="{FF2B5EF4-FFF2-40B4-BE49-F238E27FC236}">
                <a16:creationId xmlns:a16="http://schemas.microsoft.com/office/drawing/2014/main" id="{BAFB0946-8545-FDFD-5631-6E0FFCB24579}"/>
              </a:ext>
            </a:extLst>
          </p:cNvPr>
          <p:cNvPicPr>
            <a:picLocks noChangeAspect="1"/>
          </p:cNvPicPr>
          <p:nvPr/>
        </p:nvPicPr>
        <p:blipFill rotWithShape="1">
          <a:blip r:embed="rId2"/>
          <a:srcRect b="14348"/>
          <a:stretch/>
        </p:blipFill>
        <p:spPr>
          <a:xfrm>
            <a:off x="5370478" y="269241"/>
            <a:ext cx="1328034" cy="1137491"/>
          </a:xfrm>
          <a:prstGeom prst="rect">
            <a:avLst/>
          </a:prstGeom>
        </p:spPr>
      </p:pic>
      <p:sp>
        <p:nvSpPr>
          <p:cNvPr id="10" name="TextBox 9">
            <a:extLst>
              <a:ext uri="{FF2B5EF4-FFF2-40B4-BE49-F238E27FC236}">
                <a16:creationId xmlns:a16="http://schemas.microsoft.com/office/drawing/2014/main" id="{76F0C5F0-4D0D-73F3-7D42-C7471B6197F2}"/>
              </a:ext>
            </a:extLst>
          </p:cNvPr>
          <p:cNvSpPr txBox="1"/>
          <p:nvPr/>
        </p:nvSpPr>
        <p:spPr>
          <a:xfrm>
            <a:off x="367515" y="899541"/>
            <a:ext cx="5002963" cy="400110"/>
          </a:xfrm>
          <a:prstGeom prst="rect">
            <a:avLst/>
          </a:prstGeom>
          <a:noFill/>
        </p:spPr>
        <p:txBody>
          <a:bodyPr wrap="square" rtlCol="0">
            <a:spAutoFit/>
          </a:bodyPr>
          <a:lstStyle/>
          <a:p>
            <a:r>
              <a:rPr lang="en-GB" sz="2000" b="1" dirty="0">
                <a:solidFill>
                  <a:srgbClr val="0070C0"/>
                </a:solidFill>
              </a:rPr>
              <a:t>Answer the questions on the sheet below: </a:t>
            </a:r>
          </a:p>
        </p:txBody>
      </p:sp>
      <p:sp>
        <p:nvSpPr>
          <p:cNvPr id="12" name="TextBox 11">
            <a:extLst>
              <a:ext uri="{FF2B5EF4-FFF2-40B4-BE49-F238E27FC236}">
                <a16:creationId xmlns:a16="http://schemas.microsoft.com/office/drawing/2014/main" id="{90D3F6D7-028D-DBB6-A82F-F3DC3C7BC8FD}"/>
              </a:ext>
            </a:extLst>
          </p:cNvPr>
          <p:cNvSpPr txBox="1"/>
          <p:nvPr/>
        </p:nvSpPr>
        <p:spPr>
          <a:xfrm>
            <a:off x="218659" y="1497460"/>
            <a:ext cx="6490485" cy="7971413"/>
          </a:xfrm>
          <a:prstGeom prst="rect">
            <a:avLst/>
          </a:prstGeom>
          <a:noFill/>
        </p:spPr>
        <p:txBody>
          <a:bodyPr wrap="square" rtlCol="0">
            <a:spAutoFit/>
          </a:bodyPr>
          <a:lstStyle/>
          <a:p>
            <a:pPr marL="342900" indent="-342900">
              <a:buAutoNum type="arabicPeriod"/>
            </a:pPr>
            <a:r>
              <a:rPr lang="en-GB" dirty="0">
                <a:solidFill>
                  <a:srgbClr val="002060"/>
                </a:solidFill>
              </a:rPr>
              <a:t>What does the term ‘separatism’ mean? </a:t>
            </a: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a:t>
            </a:r>
            <a:endParaRPr lang="en-GB" sz="2000" dirty="0">
              <a:solidFill>
                <a:srgbClr val="002060"/>
              </a:solidFill>
            </a:endParaRPr>
          </a:p>
          <a:p>
            <a:r>
              <a:rPr lang="en-GB" dirty="0">
                <a:solidFill>
                  <a:srgbClr val="002060"/>
                </a:solidFill>
              </a:rPr>
              <a:t>2. Identify one of the aims of Malcolm X and Nation of Islam?</a:t>
            </a: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a:t>
            </a:r>
            <a:endParaRPr lang="en-GB" sz="2000" dirty="0">
              <a:solidFill>
                <a:srgbClr val="002060"/>
              </a:solidFill>
            </a:endParaRPr>
          </a:p>
          <a:p>
            <a:r>
              <a:rPr lang="en-GB" dirty="0">
                <a:solidFill>
                  <a:srgbClr val="002060"/>
                </a:solidFill>
              </a:rPr>
              <a:t>3. Why was Malcolm X so critical of Martin Luther King?  </a:t>
            </a: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a:t>
            </a:r>
            <a:endParaRPr lang="en-GB" dirty="0">
              <a:solidFill>
                <a:srgbClr val="002060"/>
              </a:solidFill>
            </a:endParaRPr>
          </a:p>
          <a:p>
            <a:r>
              <a:rPr lang="en-GB" dirty="0">
                <a:solidFill>
                  <a:srgbClr val="002060"/>
                </a:solidFill>
              </a:rPr>
              <a:t>4. How did the views of Malcolm X change after 1964? </a:t>
            </a: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a:t>
            </a:r>
            <a:endParaRPr lang="en-GB" sz="2000" dirty="0">
              <a:solidFill>
                <a:srgbClr val="002060"/>
              </a:solidFill>
            </a:endParaRPr>
          </a:p>
          <a:p>
            <a:r>
              <a:rPr lang="en-GB" dirty="0">
                <a:solidFill>
                  <a:srgbClr val="002060"/>
                </a:solidFill>
              </a:rPr>
              <a:t>5.What was the aim of Stokely Carmichael and the SNCC? </a:t>
            </a: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__________________________________________________________________________________________________</a:t>
            </a:r>
            <a:endParaRPr lang="en-GB" sz="2000" dirty="0">
              <a:solidFill>
                <a:srgbClr val="002060"/>
              </a:solidFill>
            </a:endParaRPr>
          </a:p>
          <a:p>
            <a:r>
              <a:rPr lang="en-GB" dirty="0">
                <a:solidFill>
                  <a:srgbClr val="002060"/>
                </a:solidFill>
              </a:rPr>
              <a:t>6. What did Tommie Smith and John Carlos do to raise awareness of black power? </a:t>
            </a: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__________________________________________________________________________________________________</a:t>
            </a:r>
            <a:endParaRPr lang="en-GB" sz="2000" dirty="0">
              <a:solidFill>
                <a:srgbClr val="002060"/>
              </a:solidFill>
            </a:endParaRPr>
          </a:p>
          <a:p>
            <a:r>
              <a:rPr lang="en-GB" dirty="0">
                <a:solidFill>
                  <a:srgbClr val="002060"/>
                </a:solidFill>
              </a:rPr>
              <a:t>6. Why were Tommie Smith and John Carlos sent home from the 1968 Olympics?</a:t>
            </a: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a:t>
            </a:r>
            <a:endParaRPr lang="en-GB" sz="2000" dirty="0">
              <a:solidFill>
                <a:srgbClr val="002060"/>
              </a:solidFill>
            </a:endParaRPr>
          </a:p>
          <a:p>
            <a:r>
              <a:rPr lang="en-GB" dirty="0">
                <a:solidFill>
                  <a:srgbClr val="002060"/>
                </a:solidFill>
              </a:rPr>
              <a:t>7.Who founded the Black Panther Party in 1966?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a:t>
            </a:r>
            <a:endParaRPr kumimoji="0" lang="en-GB" sz="2000" b="0" i="0" u="none" strike="noStrike" kern="1200" cap="none" spc="0" normalizeH="0" baseline="0" noProof="0" dirty="0">
              <a:ln>
                <a:noFill/>
              </a:ln>
              <a:solidFill>
                <a:srgbClr val="002060"/>
              </a:solidFill>
              <a:effectLst/>
              <a:uLnTx/>
              <a:uFillTx/>
              <a:latin typeface="Calibri" panose="020F0502020204030204"/>
              <a:ea typeface="+mn-ea"/>
              <a:cs typeface="+mn-cs"/>
            </a:endParaRPr>
          </a:p>
          <a:p>
            <a:r>
              <a:rPr lang="en-GB" dirty="0">
                <a:solidFill>
                  <a:srgbClr val="002060"/>
                </a:solidFill>
              </a:rPr>
              <a:t>8. Give one aim of the Black Panther Party?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a:t>
            </a:r>
            <a:endParaRPr lang="en-GB" dirty="0">
              <a:solidFill>
                <a:srgbClr val="002060"/>
              </a:solidFill>
            </a:endParaRPr>
          </a:p>
          <a:p>
            <a:r>
              <a:rPr lang="en-GB" dirty="0">
                <a:solidFill>
                  <a:srgbClr val="002060"/>
                </a:solidFill>
              </a:rPr>
              <a:t>9. Give one achievement of the Black Panther Party.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a:t>
            </a:r>
          </a:p>
          <a:p>
            <a:r>
              <a:rPr lang="en-GB" dirty="0">
                <a:solidFill>
                  <a:srgbClr val="002060"/>
                </a:solidFill>
              </a:rPr>
              <a:t>10. Give one reason why the success of the Black Panther Party was limited?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a:t>
            </a:r>
            <a:endParaRPr lang="en-GB" dirty="0">
              <a:solidFill>
                <a:srgbClr val="002060"/>
              </a:solidFill>
            </a:endParaRPr>
          </a:p>
        </p:txBody>
      </p:sp>
    </p:spTree>
    <p:extLst>
      <p:ext uri="{BB962C8B-B14F-4D97-AF65-F5344CB8AC3E}">
        <p14:creationId xmlns:p14="http://schemas.microsoft.com/office/powerpoint/2010/main" val="998837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4B9A146-F28E-3006-61D0-DCB12271ECEC}"/>
              </a:ext>
            </a:extLst>
          </p:cNvPr>
          <p:cNvSpPr/>
          <p:nvPr/>
        </p:nvSpPr>
        <p:spPr>
          <a:xfrm>
            <a:off x="159488" y="159488"/>
            <a:ext cx="6549656" cy="958702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a:extLst>
              <a:ext uri="{FF2B5EF4-FFF2-40B4-BE49-F238E27FC236}">
                <a16:creationId xmlns:a16="http://schemas.microsoft.com/office/drawing/2014/main" id="{2AC09269-F3B4-0FDE-2D96-0DF4EFE6EA82}"/>
              </a:ext>
            </a:extLst>
          </p:cNvPr>
          <p:cNvSpPr txBox="1"/>
          <p:nvPr/>
        </p:nvSpPr>
        <p:spPr>
          <a:xfrm>
            <a:off x="79744" y="303867"/>
            <a:ext cx="5056807" cy="523220"/>
          </a:xfrm>
          <a:prstGeom prst="rect">
            <a:avLst/>
          </a:prstGeom>
          <a:noFill/>
        </p:spPr>
        <p:txBody>
          <a:bodyPr wrap="square" rtlCol="0">
            <a:spAutoFit/>
          </a:bodyPr>
          <a:lstStyle/>
          <a:p>
            <a:pPr algn="ctr"/>
            <a:r>
              <a:rPr lang="en-GB" sz="2800" u="sng" dirty="0">
                <a:effectLst>
                  <a:outerShdw blurRad="38100" dist="38100" dir="2700000" algn="tl">
                    <a:srgbClr val="000000">
                      <a:alpha val="43137"/>
                    </a:srgbClr>
                  </a:outerShdw>
                </a:effectLst>
              </a:rPr>
              <a:t>Year 11 revision exam wrapper </a:t>
            </a:r>
          </a:p>
        </p:txBody>
      </p:sp>
      <p:pic>
        <p:nvPicPr>
          <p:cNvPr id="2050" name="Picture 2" descr="revision icon">
            <a:extLst>
              <a:ext uri="{FF2B5EF4-FFF2-40B4-BE49-F238E27FC236}">
                <a16:creationId xmlns:a16="http://schemas.microsoft.com/office/drawing/2014/main" id="{20AF4D98-9210-656F-1CC7-39AB3F127E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6039" y="303867"/>
            <a:ext cx="1492849" cy="1492849"/>
          </a:xfrm>
          <a:prstGeom prst="rect">
            <a:avLst/>
          </a:prstGeom>
          <a:noFill/>
          <a:extLst>
            <a:ext uri="{909E8E84-426E-40DD-AFC4-6F175D3DCCD1}">
              <a14:hiddenFill xmlns:a14="http://schemas.microsoft.com/office/drawing/2010/main">
                <a:solidFill>
                  <a:srgbClr val="FFFFFF"/>
                </a:solidFill>
              </a14:hiddenFill>
            </a:ext>
          </a:extLst>
        </p:spPr>
      </p:pic>
      <p:sp>
        <p:nvSpPr>
          <p:cNvPr id="8" name="Text Box 1">
            <a:extLst>
              <a:ext uri="{FF2B5EF4-FFF2-40B4-BE49-F238E27FC236}">
                <a16:creationId xmlns:a16="http://schemas.microsoft.com/office/drawing/2014/main" id="{CD2A2582-93C5-0020-EC33-4ABD38D7A044}"/>
              </a:ext>
            </a:extLst>
          </p:cNvPr>
          <p:cNvSpPr txBox="1"/>
          <p:nvPr/>
        </p:nvSpPr>
        <p:spPr>
          <a:xfrm>
            <a:off x="314877" y="1050291"/>
            <a:ext cx="4821673" cy="1492849"/>
          </a:xfrm>
          <a:prstGeom prst="rect">
            <a:avLst/>
          </a:prstGeom>
          <a:solidFill>
            <a:schemeClr val="lt1"/>
          </a:solidFill>
          <a:ln w="190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tabLst>
                <a:tab pos="270510" algn="l"/>
              </a:tabLst>
            </a:pPr>
            <a:r>
              <a:rPr lang="en-US" sz="1600" dirty="0">
                <a:effectLst/>
                <a:ea typeface="Calibri" panose="020F0502020204030204" pitchFamily="34" charset="0"/>
                <a:cs typeface="Times New Roman" panose="02020603050405020304" pitchFamily="18" charset="0"/>
              </a:rPr>
              <a:t>How much </a:t>
            </a:r>
            <a:r>
              <a:rPr lang="en-US" sz="1600" dirty="0">
                <a:ea typeface="Calibri" panose="020F0502020204030204" pitchFamily="34" charset="0"/>
                <a:cs typeface="Times New Roman" panose="02020603050405020304" pitchFamily="18" charset="0"/>
              </a:rPr>
              <a:t>time did these revision tasks take you</a:t>
            </a:r>
            <a:r>
              <a:rPr lang="en-US" sz="1600" dirty="0">
                <a:effectLst/>
                <a:ea typeface="Calibri" panose="020F0502020204030204" pitchFamily="34" charset="0"/>
                <a:cs typeface="Times New Roman" panose="02020603050405020304" pitchFamily="18" charset="0"/>
              </a:rPr>
              <a:t>? _________________</a:t>
            </a:r>
            <a:endParaRPr lang="en-GB" sz="1400" dirty="0">
              <a:effectLst/>
              <a:ea typeface="Calibri" panose="020F0502020204030204" pitchFamily="34" charset="0"/>
              <a:cs typeface="Times New Roman" panose="02020603050405020304" pitchFamily="18" charset="0"/>
            </a:endParaRPr>
          </a:p>
          <a:p>
            <a:pPr>
              <a:lnSpc>
                <a:spcPct val="107000"/>
              </a:lnSpc>
              <a:spcAft>
                <a:spcPts val="800"/>
              </a:spcAft>
              <a:tabLst>
                <a:tab pos="270510" algn="l"/>
              </a:tabLst>
            </a:pPr>
            <a:r>
              <a:rPr lang="en-GB" sz="1600" dirty="0">
                <a:effectLst/>
                <a:ea typeface="Calibri" panose="020F0502020204030204" pitchFamily="34" charset="0"/>
                <a:cs typeface="Times New Roman" panose="02020603050405020304" pitchFamily="18" charset="0"/>
              </a:rPr>
              <a:t>Do you feel are more confident going into the mock? </a:t>
            </a:r>
            <a:endParaRPr lang="en-GB" sz="1400" dirty="0">
              <a:effectLst/>
              <a:ea typeface="Calibri" panose="020F0502020204030204" pitchFamily="34" charset="0"/>
              <a:cs typeface="Times New Roman" panose="02020603050405020304" pitchFamily="18" charset="0"/>
            </a:endParaRPr>
          </a:p>
          <a:p>
            <a:pPr>
              <a:lnSpc>
                <a:spcPct val="107000"/>
              </a:lnSpc>
              <a:spcAft>
                <a:spcPts val="800"/>
              </a:spcAft>
              <a:tabLst>
                <a:tab pos="270510" algn="l"/>
              </a:tabLst>
            </a:pPr>
            <a:r>
              <a:rPr lang="en-US" sz="1600" dirty="0">
                <a:effectLst/>
                <a:ea typeface="Calibri" panose="020F0502020204030204" pitchFamily="34" charset="0"/>
                <a:cs typeface="Times New Roman" panose="02020603050405020304" pitchFamily="18" charset="0"/>
              </a:rPr>
              <a:t>_____________________________________________</a:t>
            </a:r>
            <a:endParaRPr lang="en-GB" sz="1400" dirty="0">
              <a:effectLst/>
              <a:ea typeface="Calibri" panose="020F0502020204030204" pitchFamily="34" charset="0"/>
              <a:cs typeface="Times New Roman" panose="02020603050405020304" pitchFamily="18" charset="0"/>
            </a:endParaRPr>
          </a:p>
        </p:txBody>
      </p:sp>
      <p:sp>
        <p:nvSpPr>
          <p:cNvPr id="9" name="Text Box 1">
            <a:extLst>
              <a:ext uri="{FF2B5EF4-FFF2-40B4-BE49-F238E27FC236}">
                <a16:creationId xmlns:a16="http://schemas.microsoft.com/office/drawing/2014/main" id="{4C4CB196-59CE-E08B-5EBD-BF1018FCBBD6}"/>
              </a:ext>
            </a:extLst>
          </p:cNvPr>
          <p:cNvSpPr txBox="1"/>
          <p:nvPr/>
        </p:nvSpPr>
        <p:spPr>
          <a:xfrm>
            <a:off x="314876" y="2702307"/>
            <a:ext cx="6250516" cy="388365"/>
          </a:xfrm>
          <a:prstGeom prst="rect">
            <a:avLst/>
          </a:prstGeom>
          <a:solidFill>
            <a:schemeClr val="lt1"/>
          </a:solidFill>
          <a:ln w="190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tabLst>
                <a:tab pos="270510" algn="l"/>
              </a:tabLst>
            </a:pPr>
            <a:r>
              <a:rPr lang="en-GB" sz="1600" dirty="0">
                <a:effectLst/>
                <a:ea typeface="Calibri" panose="020F0502020204030204" pitchFamily="34" charset="0"/>
                <a:cs typeface="Times New Roman" panose="02020603050405020304" pitchFamily="18" charset="0"/>
              </a:rPr>
              <a:t>Which one of these revision tasks helped you the most? </a:t>
            </a:r>
            <a:endParaRPr lang="en-GB" sz="1400" dirty="0">
              <a:effectLst/>
              <a:ea typeface="Calibri" panose="020F0502020204030204" pitchFamily="34" charset="0"/>
              <a:cs typeface="Times New Roman" panose="02020603050405020304" pitchFamily="18" charset="0"/>
            </a:endParaRPr>
          </a:p>
        </p:txBody>
      </p:sp>
      <p:graphicFrame>
        <p:nvGraphicFramePr>
          <p:cNvPr id="10" name="Table 9">
            <a:extLst>
              <a:ext uri="{FF2B5EF4-FFF2-40B4-BE49-F238E27FC236}">
                <a16:creationId xmlns:a16="http://schemas.microsoft.com/office/drawing/2014/main" id="{51B94B9B-797B-B09C-FDDF-E7F2E593CC81}"/>
              </a:ext>
            </a:extLst>
          </p:cNvPr>
          <p:cNvGraphicFramePr>
            <a:graphicFrameLocks noGrp="1"/>
          </p:cNvGraphicFramePr>
          <p:nvPr>
            <p:extLst>
              <p:ext uri="{D42A27DB-BD31-4B8C-83A1-F6EECF244321}">
                <p14:modId xmlns:p14="http://schemas.microsoft.com/office/powerpoint/2010/main" val="3512618662"/>
              </p:ext>
            </p:extLst>
          </p:nvPr>
        </p:nvGraphicFramePr>
        <p:xfrm>
          <a:off x="314876" y="3249839"/>
          <a:ext cx="6250516" cy="2596761"/>
        </p:xfrm>
        <a:graphic>
          <a:graphicData uri="http://schemas.openxmlformats.org/drawingml/2006/table">
            <a:tbl>
              <a:tblPr firstRow="1" firstCol="1" bandRow="1">
                <a:tableStyleId>{5C22544A-7EE6-4342-B048-85BDC9FD1C3A}</a:tableStyleId>
              </a:tblPr>
              <a:tblGrid>
                <a:gridCol w="2624308">
                  <a:extLst>
                    <a:ext uri="{9D8B030D-6E8A-4147-A177-3AD203B41FA5}">
                      <a16:colId xmlns:a16="http://schemas.microsoft.com/office/drawing/2014/main" val="705734573"/>
                    </a:ext>
                  </a:extLst>
                </a:gridCol>
                <a:gridCol w="500950">
                  <a:extLst>
                    <a:ext uri="{9D8B030D-6E8A-4147-A177-3AD203B41FA5}">
                      <a16:colId xmlns:a16="http://schemas.microsoft.com/office/drawing/2014/main" val="4183471846"/>
                    </a:ext>
                  </a:extLst>
                </a:gridCol>
                <a:gridCol w="2633872">
                  <a:extLst>
                    <a:ext uri="{9D8B030D-6E8A-4147-A177-3AD203B41FA5}">
                      <a16:colId xmlns:a16="http://schemas.microsoft.com/office/drawing/2014/main" val="1871272893"/>
                    </a:ext>
                  </a:extLst>
                </a:gridCol>
                <a:gridCol w="491386">
                  <a:extLst>
                    <a:ext uri="{9D8B030D-6E8A-4147-A177-3AD203B41FA5}">
                      <a16:colId xmlns:a16="http://schemas.microsoft.com/office/drawing/2014/main" val="311211022"/>
                    </a:ext>
                  </a:extLst>
                </a:gridCol>
              </a:tblGrid>
              <a:tr h="298693">
                <a:tc gridSpan="4">
                  <a:txBody>
                    <a:bodyPr/>
                    <a:lstStyle/>
                    <a:p>
                      <a:pPr marL="342900" lvl="0" indent="-342900">
                        <a:buFont typeface="+mj-lt"/>
                        <a:buAutoNum type="arabicPeriod"/>
                      </a:pPr>
                      <a:r>
                        <a:rPr lang="en-GB" sz="1600" b="0" dirty="0">
                          <a:solidFill>
                            <a:schemeClr val="tx1"/>
                          </a:solidFill>
                          <a:effectLst/>
                        </a:rPr>
                        <a:t>Which strategies or resources did you use to prepare? Tick/cross.</a:t>
                      </a:r>
                    </a:p>
                    <a:p>
                      <a:pPr marL="342900" lvl="0" indent="-342900">
                        <a:spcAft>
                          <a:spcPts val="1200"/>
                        </a:spcAft>
                        <a:buFont typeface="+mj-lt"/>
                        <a:buAutoNum type="arabicPeriod"/>
                      </a:pPr>
                      <a:r>
                        <a:rPr lang="en-GB" sz="1600" b="0" dirty="0">
                          <a:solidFill>
                            <a:schemeClr val="tx1"/>
                          </a:solidFill>
                          <a:effectLst/>
                        </a:rPr>
                        <a:t>Highlight a different one you will try next time.</a:t>
                      </a:r>
                      <a:endParaRPr lang="en-GB" sz="1600" b="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40651171"/>
                  </a:ext>
                </a:extLst>
              </a:tr>
              <a:tr h="151779">
                <a:tc>
                  <a:txBody>
                    <a:bodyPr/>
                    <a:lstStyle/>
                    <a:p>
                      <a:pPr>
                        <a:lnSpc>
                          <a:spcPct val="107000"/>
                        </a:lnSpc>
                        <a:spcAft>
                          <a:spcPts val="800"/>
                        </a:spcAft>
                      </a:pPr>
                      <a:r>
                        <a:rPr lang="en-GB" sz="1600" b="0">
                          <a:solidFill>
                            <a:schemeClr val="tx1"/>
                          </a:solidFill>
                          <a:effectLst/>
                        </a:rPr>
                        <a:t>Revision guide</a:t>
                      </a:r>
                      <a:endParaRPr lang="en-GB"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a:solidFill>
                            <a:schemeClr val="tx1"/>
                          </a:solidFill>
                          <a:effectLst/>
                        </a:rPr>
                        <a:t> </a:t>
                      </a:r>
                      <a:endParaRPr lang="en-GB"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a:solidFill>
                            <a:schemeClr val="tx1"/>
                          </a:solidFill>
                          <a:effectLst/>
                        </a:rPr>
                        <a:t>YouTube videos </a:t>
                      </a:r>
                      <a:endParaRPr lang="en-GB"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a:solidFill>
                            <a:schemeClr val="tx1"/>
                          </a:solidFill>
                          <a:effectLst/>
                        </a:rPr>
                        <a:t> </a:t>
                      </a:r>
                      <a:endParaRPr lang="en-GB"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6024645"/>
                  </a:ext>
                </a:extLst>
              </a:tr>
              <a:tr h="151779">
                <a:tc>
                  <a:txBody>
                    <a:bodyPr/>
                    <a:lstStyle/>
                    <a:p>
                      <a:pPr>
                        <a:lnSpc>
                          <a:spcPct val="107000"/>
                        </a:lnSpc>
                        <a:spcAft>
                          <a:spcPts val="800"/>
                        </a:spcAft>
                      </a:pPr>
                      <a:r>
                        <a:rPr lang="en-GB" sz="1600" b="0" dirty="0">
                          <a:solidFill>
                            <a:schemeClr val="tx1"/>
                          </a:solidFill>
                          <a:effectLst/>
                        </a:rPr>
                        <a:t>Reviewing class notes</a:t>
                      </a: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a:solidFill>
                            <a:schemeClr val="tx1"/>
                          </a:solidFill>
                          <a:effectLst/>
                        </a:rPr>
                        <a:t> </a:t>
                      </a:r>
                      <a:endParaRPr lang="en-GB"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dirty="0">
                          <a:solidFill>
                            <a:schemeClr val="tx1"/>
                          </a:solidFill>
                          <a:effectLst/>
                        </a:rPr>
                        <a:t>BBC bitesize </a:t>
                      </a: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a:solidFill>
                            <a:schemeClr val="tx1"/>
                          </a:solidFill>
                          <a:effectLst/>
                        </a:rPr>
                        <a:t> </a:t>
                      </a:r>
                      <a:endParaRPr lang="en-GB"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8898115"/>
                  </a:ext>
                </a:extLst>
              </a:tr>
              <a:tr h="151779">
                <a:tc>
                  <a:txBody>
                    <a:bodyPr/>
                    <a:lstStyle/>
                    <a:p>
                      <a:pPr>
                        <a:lnSpc>
                          <a:spcPct val="107000"/>
                        </a:lnSpc>
                        <a:spcAft>
                          <a:spcPts val="800"/>
                        </a:spcAft>
                      </a:pPr>
                      <a:r>
                        <a:rPr lang="en-GB" sz="1600" b="0" dirty="0">
                          <a:solidFill>
                            <a:schemeClr val="tx1"/>
                          </a:solidFill>
                          <a:effectLst/>
                        </a:rPr>
                        <a:t>GCSE Pod </a:t>
                      </a: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dirty="0">
                          <a:solidFill>
                            <a:schemeClr val="tx1"/>
                          </a:solidFill>
                          <a:effectLst/>
                        </a:rPr>
                        <a:t> </a:t>
                      </a: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Quiz</a:t>
                      </a: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a:solidFill>
                            <a:schemeClr val="tx1"/>
                          </a:solidFill>
                          <a:effectLst/>
                        </a:rPr>
                        <a:t> </a:t>
                      </a:r>
                      <a:endParaRPr lang="en-GB"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10706673"/>
                  </a:ext>
                </a:extLst>
              </a:tr>
              <a:tr h="250027">
                <a:tc>
                  <a:txBody>
                    <a:bodyPr/>
                    <a:lstStyle/>
                    <a:p>
                      <a:pPr>
                        <a:lnSpc>
                          <a:spcPct val="107000"/>
                        </a:lnSpc>
                        <a:spcAft>
                          <a:spcPts val="800"/>
                        </a:spcAft>
                      </a:pPr>
                      <a:r>
                        <a:rPr lang="en-GB" sz="1600" b="0" dirty="0">
                          <a:solidFill>
                            <a:schemeClr val="tx1"/>
                          </a:solidFill>
                          <a:effectLst/>
                        </a:rPr>
                        <a:t>Seneca learning </a:t>
                      </a: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dirty="0">
                          <a:solidFill>
                            <a:schemeClr val="tx1"/>
                          </a:solidFill>
                          <a:effectLst/>
                        </a:rPr>
                        <a:t> </a:t>
                      </a: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Revision Quilt </a:t>
                      </a:r>
                    </a:p>
                  </a:txBody>
                  <a:tcPr marL="61096" marR="61096"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dirty="0">
                          <a:solidFill>
                            <a:schemeClr val="tx1"/>
                          </a:solidFill>
                          <a:effectLst/>
                        </a:rPr>
                        <a:t> </a:t>
                      </a: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1231295"/>
                  </a:ext>
                </a:extLst>
              </a:tr>
              <a:tr h="250027">
                <a:tc>
                  <a:txBody>
                    <a:bodyPr/>
                    <a:lstStyle/>
                    <a:p>
                      <a:pPr>
                        <a:lnSpc>
                          <a:spcPct val="107000"/>
                        </a:lnSpc>
                        <a:spcAft>
                          <a:spcPts val="800"/>
                        </a:spcAft>
                      </a:pPr>
                      <a:r>
                        <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Practise questions</a:t>
                      </a: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Revision clock </a:t>
                      </a:r>
                    </a:p>
                  </a:txBody>
                  <a:tcPr marL="61096" marR="61096"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0610434"/>
                  </a:ext>
                </a:extLst>
              </a:tr>
              <a:tr h="201168">
                <a:tc>
                  <a:txBody>
                    <a:bodyPr/>
                    <a:lstStyle/>
                    <a:p>
                      <a:pPr>
                        <a:lnSpc>
                          <a:spcPct val="107000"/>
                        </a:lnSpc>
                        <a:spcAft>
                          <a:spcPts val="800"/>
                        </a:spcAft>
                      </a:pPr>
                      <a:r>
                        <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Brain dump </a:t>
                      </a: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Planned debate </a:t>
                      </a:r>
                    </a:p>
                  </a:txBody>
                  <a:tcPr marL="61096" marR="61096"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2722013"/>
                  </a:ext>
                </a:extLst>
              </a:tr>
              <a:tr h="201168">
                <a:tc gridSpan="4">
                  <a:txBody>
                    <a:bodyPr/>
                    <a:lstStyle/>
                    <a:p>
                      <a:pPr>
                        <a:lnSpc>
                          <a:spcPct val="107000"/>
                        </a:lnSpc>
                        <a:spcAft>
                          <a:spcPts val="800"/>
                        </a:spcAft>
                      </a:pPr>
                      <a:r>
                        <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Others: </a:t>
                      </a:r>
                    </a:p>
                    <a:p>
                      <a:pPr>
                        <a:lnSpc>
                          <a:spcPct val="107000"/>
                        </a:lnSpc>
                        <a:spcAft>
                          <a:spcPts val="800"/>
                        </a:spcAft>
                      </a:pP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nSpc>
                          <a:spcPct val="107000"/>
                        </a:lnSpc>
                        <a:spcAft>
                          <a:spcPts val="800"/>
                        </a:spcAft>
                      </a:pP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nSpc>
                          <a:spcPct val="107000"/>
                        </a:lnSpc>
                        <a:spcAft>
                          <a:spcPts val="800"/>
                        </a:spcAft>
                      </a:pP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nSpc>
                          <a:spcPct val="107000"/>
                        </a:lnSpc>
                        <a:spcAft>
                          <a:spcPts val="800"/>
                        </a:spcAft>
                      </a:pP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2228645"/>
                  </a:ext>
                </a:extLst>
              </a:tr>
            </a:tbl>
          </a:graphicData>
        </a:graphic>
      </p:graphicFrame>
      <p:graphicFrame>
        <p:nvGraphicFramePr>
          <p:cNvPr id="12" name="Table 11">
            <a:extLst>
              <a:ext uri="{FF2B5EF4-FFF2-40B4-BE49-F238E27FC236}">
                <a16:creationId xmlns:a16="http://schemas.microsoft.com/office/drawing/2014/main" id="{ABFC433F-E286-5479-1607-9246D2141F8C}"/>
              </a:ext>
            </a:extLst>
          </p:cNvPr>
          <p:cNvGraphicFramePr>
            <a:graphicFrameLocks noGrp="1"/>
          </p:cNvGraphicFramePr>
          <p:nvPr>
            <p:extLst>
              <p:ext uri="{D42A27DB-BD31-4B8C-83A1-F6EECF244321}">
                <p14:modId xmlns:p14="http://schemas.microsoft.com/office/powerpoint/2010/main" val="488898735"/>
              </p:ext>
            </p:extLst>
          </p:nvPr>
        </p:nvGraphicFramePr>
        <p:xfrm>
          <a:off x="303742" y="7935265"/>
          <a:ext cx="6250516" cy="1649789"/>
        </p:xfrm>
        <a:graphic>
          <a:graphicData uri="http://schemas.openxmlformats.org/drawingml/2006/table">
            <a:tbl>
              <a:tblPr firstRow="1" firstCol="1" bandRow="1">
                <a:tableStyleId>{5C22544A-7EE6-4342-B048-85BDC9FD1C3A}</a:tableStyleId>
              </a:tblPr>
              <a:tblGrid>
                <a:gridCol w="6250516">
                  <a:extLst>
                    <a:ext uri="{9D8B030D-6E8A-4147-A177-3AD203B41FA5}">
                      <a16:colId xmlns:a16="http://schemas.microsoft.com/office/drawing/2014/main" val="2701461525"/>
                    </a:ext>
                  </a:extLst>
                </a:gridCol>
              </a:tblGrid>
              <a:tr h="228477">
                <a:tc>
                  <a:txBody>
                    <a:bodyPr/>
                    <a:lstStyle/>
                    <a:p>
                      <a:pPr>
                        <a:lnSpc>
                          <a:spcPct val="107000"/>
                        </a:lnSpc>
                        <a:spcAft>
                          <a:spcPts val="800"/>
                        </a:spcAft>
                      </a:pPr>
                      <a:r>
                        <a:rPr lang="en-GB" sz="1600" b="0" dirty="0">
                          <a:solidFill>
                            <a:schemeClr val="tx1"/>
                          </a:solidFill>
                          <a:effectLst/>
                        </a:rPr>
                        <a:t>Positive reflection: List something you are proud of from your revision so far. </a:t>
                      </a: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0927" marR="609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462830810"/>
                  </a:ext>
                </a:extLst>
              </a:tr>
              <a:tr h="1139566">
                <a:tc>
                  <a:txBody>
                    <a:bodyPr/>
                    <a:lstStyle/>
                    <a:p>
                      <a:pPr>
                        <a:lnSpc>
                          <a:spcPct val="107000"/>
                        </a:lnSpc>
                        <a:spcAft>
                          <a:spcPts val="800"/>
                        </a:spcAft>
                      </a:pPr>
                      <a:r>
                        <a:rPr lang="en-GB" sz="1100" b="0" dirty="0">
                          <a:solidFill>
                            <a:schemeClr val="tx1"/>
                          </a:solidFill>
                          <a:effectLst/>
                        </a:rPr>
                        <a:t> </a:t>
                      </a:r>
                      <a:endParaRPr lang="en-GB" sz="1000" b="0" dirty="0">
                        <a:solidFill>
                          <a:schemeClr val="tx1"/>
                        </a:solidFill>
                        <a:effectLst/>
                      </a:endParaRPr>
                    </a:p>
                    <a:p>
                      <a:pPr>
                        <a:lnSpc>
                          <a:spcPct val="107000"/>
                        </a:lnSpc>
                        <a:spcAft>
                          <a:spcPts val="800"/>
                        </a:spcAft>
                      </a:pPr>
                      <a:r>
                        <a:rPr lang="en-GB" sz="1100" b="0" dirty="0">
                          <a:solidFill>
                            <a:schemeClr val="tx1"/>
                          </a:solidFill>
                          <a:effectLst/>
                        </a:rPr>
                        <a:t> </a:t>
                      </a:r>
                      <a:endParaRPr lang="en-GB" sz="1000" b="0" dirty="0">
                        <a:solidFill>
                          <a:schemeClr val="tx1"/>
                        </a:solidFill>
                        <a:effectLst/>
                      </a:endParaRPr>
                    </a:p>
                    <a:p>
                      <a:pPr>
                        <a:lnSpc>
                          <a:spcPct val="107000"/>
                        </a:lnSpc>
                        <a:spcAft>
                          <a:spcPts val="800"/>
                        </a:spcAft>
                      </a:pPr>
                      <a:r>
                        <a:rPr lang="en-GB" sz="1100" b="0" dirty="0">
                          <a:solidFill>
                            <a:schemeClr val="tx1"/>
                          </a:solidFill>
                          <a:effectLst/>
                        </a:rPr>
                        <a:t> </a:t>
                      </a:r>
                      <a:endParaRPr lang="en-GB"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0927" marR="609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5389523"/>
                  </a:ext>
                </a:extLst>
              </a:tr>
            </a:tbl>
          </a:graphicData>
        </a:graphic>
      </p:graphicFrame>
      <p:sp>
        <p:nvSpPr>
          <p:cNvPr id="13" name="Rectangle 3">
            <a:extLst>
              <a:ext uri="{FF2B5EF4-FFF2-40B4-BE49-F238E27FC236}">
                <a16:creationId xmlns:a16="http://schemas.microsoft.com/office/drawing/2014/main" id="{90669BD1-90AE-9726-6600-BD6646F30F0B}"/>
              </a:ext>
            </a:extLst>
          </p:cNvPr>
          <p:cNvSpPr>
            <a:spLocks noChangeArrowheads="1"/>
          </p:cNvSpPr>
          <p:nvPr/>
        </p:nvSpPr>
        <p:spPr bwMode="auto">
          <a:xfrm>
            <a:off x="471488" y="5049838"/>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14" name="Table 13">
            <a:extLst>
              <a:ext uri="{FF2B5EF4-FFF2-40B4-BE49-F238E27FC236}">
                <a16:creationId xmlns:a16="http://schemas.microsoft.com/office/drawing/2014/main" id="{DA6A1BAC-3CDE-9737-B803-D8F1FFB3E9AC}"/>
              </a:ext>
            </a:extLst>
          </p:cNvPr>
          <p:cNvGraphicFramePr>
            <a:graphicFrameLocks noGrp="1"/>
          </p:cNvGraphicFramePr>
          <p:nvPr>
            <p:extLst>
              <p:ext uri="{D42A27DB-BD31-4B8C-83A1-F6EECF244321}">
                <p14:modId xmlns:p14="http://schemas.microsoft.com/office/powerpoint/2010/main" val="359657644"/>
              </p:ext>
            </p:extLst>
          </p:nvPr>
        </p:nvGraphicFramePr>
        <p:xfrm>
          <a:off x="303742" y="6038600"/>
          <a:ext cx="6250516" cy="1649789"/>
        </p:xfrm>
        <a:graphic>
          <a:graphicData uri="http://schemas.openxmlformats.org/drawingml/2006/table">
            <a:tbl>
              <a:tblPr firstRow="1" firstCol="1" bandRow="1">
                <a:tableStyleId>{5C22544A-7EE6-4342-B048-85BDC9FD1C3A}</a:tableStyleId>
              </a:tblPr>
              <a:tblGrid>
                <a:gridCol w="6250516">
                  <a:extLst>
                    <a:ext uri="{9D8B030D-6E8A-4147-A177-3AD203B41FA5}">
                      <a16:colId xmlns:a16="http://schemas.microsoft.com/office/drawing/2014/main" val="2701461525"/>
                    </a:ext>
                  </a:extLst>
                </a:gridCol>
              </a:tblGrid>
              <a:tr h="228477">
                <a:tc>
                  <a:txBody>
                    <a:bodyPr/>
                    <a:lstStyle/>
                    <a:p>
                      <a:pPr>
                        <a:lnSpc>
                          <a:spcPct val="107000"/>
                        </a:lnSpc>
                        <a:spcAft>
                          <a:spcPts val="800"/>
                        </a:spcAft>
                      </a:pPr>
                      <a:r>
                        <a:rPr lang="en-GB" sz="1600" b="0" dirty="0">
                          <a:solidFill>
                            <a:schemeClr val="tx1"/>
                          </a:solidFill>
                          <a:effectLst/>
                        </a:rPr>
                        <a:t>What do you still need to work on? – List any areas you still need to focus on before your mock exam. </a:t>
                      </a: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0927" marR="609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462830810"/>
                  </a:ext>
                </a:extLst>
              </a:tr>
              <a:tr h="1139566">
                <a:tc>
                  <a:txBody>
                    <a:bodyPr/>
                    <a:lstStyle/>
                    <a:p>
                      <a:pPr>
                        <a:lnSpc>
                          <a:spcPct val="107000"/>
                        </a:lnSpc>
                        <a:spcAft>
                          <a:spcPts val="800"/>
                        </a:spcAft>
                      </a:pPr>
                      <a:r>
                        <a:rPr lang="en-GB" sz="1100" b="0" dirty="0">
                          <a:solidFill>
                            <a:schemeClr val="tx1"/>
                          </a:solidFill>
                          <a:effectLst/>
                        </a:rPr>
                        <a:t> </a:t>
                      </a:r>
                      <a:endParaRPr lang="en-GB" sz="1000" b="0" dirty="0">
                        <a:solidFill>
                          <a:schemeClr val="tx1"/>
                        </a:solidFill>
                        <a:effectLst/>
                      </a:endParaRPr>
                    </a:p>
                    <a:p>
                      <a:pPr>
                        <a:lnSpc>
                          <a:spcPct val="107000"/>
                        </a:lnSpc>
                        <a:spcAft>
                          <a:spcPts val="800"/>
                        </a:spcAft>
                      </a:pPr>
                      <a:r>
                        <a:rPr lang="en-GB" sz="1100" b="0" dirty="0">
                          <a:solidFill>
                            <a:schemeClr val="tx1"/>
                          </a:solidFill>
                          <a:effectLst/>
                        </a:rPr>
                        <a:t> </a:t>
                      </a:r>
                      <a:endParaRPr lang="en-GB" sz="1000" b="0" dirty="0">
                        <a:solidFill>
                          <a:schemeClr val="tx1"/>
                        </a:solidFill>
                        <a:effectLst/>
                      </a:endParaRPr>
                    </a:p>
                    <a:p>
                      <a:pPr>
                        <a:lnSpc>
                          <a:spcPct val="107000"/>
                        </a:lnSpc>
                        <a:spcAft>
                          <a:spcPts val="800"/>
                        </a:spcAft>
                      </a:pPr>
                      <a:r>
                        <a:rPr lang="en-GB" sz="1100" b="0" dirty="0">
                          <a:solidFill>
                            <a:schemeClr val="tx1"/>
                          </a:solidFill>
                          <a:effectLst/>
                        </a:rPr>
                        <a:t> </a:t>
                      </a:r>
                      <a:endParaRPr lang="en-GB"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0927" marR="609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5389523"/>
                  </a:ext>
                </a:extLst>
              </a:tr>
            </a:tbl>
          </a:graphicData>
        </a:graphic>
      </p:graphicFrame>
    </p:spTree>
    <p:extLst>
      <p:ext uri="{BB962C8B-B14F-4D97-AF65-F5344CB8AC3E}">
        <p14:creationId xmlns:p14="http://schemas.microsoft.com/office/powerpoint/2010/main" val="60450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54193F7E-59E2-4B4D-E7DD-8619565B3E76}"/>
              </a:ext>
            </a:extLst>
          </p:cNvPr>
          <p:cNvGraphicFramePr>
            <a:graphicFrameLocks noGrp="1"/>
          </p:cNvGraphicFramePr>
          <p:nvPr>
            <p:extLst>
              <p:ext uri="{D42A27DB-BD31-4B8C-83A1-F6EECF244321}">
                <p14:modId xmlns:p14="http://schemas.microsoft.com/office/powerpoint/2010/main" val="2953113190"/>
              </p:ext>
            </p:extLst>
          </p:nvPr>
        </p:nvGraphicFramePr>
        <p:xfrm>
          <a:off x="106679" y="446531"/>
          <a:ext cx="6644641" cy="9396730"/>
        </p:xfrm>
        <a:graphic>
          <a:graphicData uri="http://schemas.openxmlformats.org/drawingml/2006/table">
            <a:tbl>
              <a:tblPr firstRow="1" bandRow="1">
                <a:tableStyleId>{5C22544A-7EE6-4342-B048-85BDC9FD1C3A}</a:tableStyleId>
              </a:tblPr>
              <a:tblGrid>
                <a:gridCol w="822745">
                  <a:extLst>
                    <a:ext uri="{9D8B030D-6E8A-4147-A177-3AD203B41FA5}">
                      <a16:colId xmlns:a16="http://schemas.microsoft.com/office/drawing/2014/main" val="2634460170"/>
                    </a:ext>
                  </a:extLst>
                </a:gridCol>
                <a:gridCol w="3110758">
                  <a:extLst>
                    <a:ext uri="{9D8B030D-6E8A-4147-A177-3AD203B41FA5}">
                      <a16:colId xmlns:a16="http://schemas.microsoft.com/office/drawing/2014/main" val="3117590028"/>
                    </a:ext>
                  </a:extLst>
                </a:gridCol>
                <a:gridCol w="2711138">
                  <a:extLst>
                    <a:ext uri="{9D8B030D-6E8A-4147-A177-3AD203B41FA5}">
                      <a16:colId xmlns:a16="http://schemas.microsoft.com/office/drawing/2014/main" val="2558211894"/>
                    </a:ext>
                  </a:extLst>
                </a:gridCol>
              </a:tblGrid>
              <a:tr h="278130">
                <a:tc>
                  <a:txBody>
                    <a:bodyPr/>
                    <a:lstStyle/>
                    <a:p>
                      <a:pPr algn="ctr"/>
                      <a:r>
                        <a:rPr lang="en-GB" sz="1200" dirty="0">
                          <a:solidFill>
                            <a:schemeClr val="tx1"/>
                          </a:solidFill>
                        </a:rPr>
                        <a:t>Week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GB" sz="1200" dirty="0">
                          <a:solidFill>
                            <a:schemeClr val="tx1"/>
                          </a:solidFill>
                        </a:rPr>
                        <a:t>Description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GB" sz="1200" dirty="0">
                          <a:solidFill>
                            <a:schemeClr val="tx1"/>
                          </a:solidFill>
                        </a:rPr>
                        <a:t>Resources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347713447"/>
                  </a:ext>
                </a:extLst>
              </a:tr>
              <a:tr h="4588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Week 8</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800"/>
                        </a:spcAft>
                      </a:pPr>
                      <a:r>
                        <a:rPr lang="en-GB" sz="1100" b="1" dirty="0">
                          <a:effectLst/>
                          <a:latin typeface="Arial" panose="020B0604020202020204" pitchFamily="34" charset="0"/>
                          <a:ea typeface="Calibri" panose="020F0502020204030204" pitchFamily="34" charset="0"/>
                          <a:cs typeface="Times New Roman" panose="02020603050405020304" pitchFamily="18" charset="0"/>
                        </a:rPr>
                        <a:t>Topic: Opposition to the Civil rights Movement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100" dirty="0">
                          <a:effectLst/>
                          <a:latin typeface="Arial" panose="020B0604020202020204" pitchFamily="34" charset="0"/>
                          <a:ea typeface="Calibri" panose="020F0502020204030204" pitchFamily="34" charset="0"/>
                          <a:cs typeface="Times New Roman" panose="02020603050405020304" pitchFamily="18" charset="0"/>
                        </a:rPr>
                        <a:t>By the end of this homework, you should understand key opposition to the civil rights movement, including the </a:t>
                      </a:r>
                      <a:r>
                        <a:rPr lang="en-GB" sz="1100" b="1" dirty="0">
                          <a:effectLst/>
                          <a:latin typeface="Arial" panose="020B0604020202020204" pitchFamily="34" charset="0"/>
                          <a:ea typeface="Calibri" panose="020F0502020204030204" pitchFamily="34" charset="0"/>
                          <a:cs typeface="Times New Roman" panose="02020603050405020304" pitchFamily="18" charset="0"/>
                        </a:rPr>
                        <a:t>KKK</a:t>
                      </a:r>
                      <a:r>
                        <a:rPr lang="en-GB" sz="1100" dirty="0">
                          <a:effectLst/>
                          <a:latin typeface="Arial" panose="020B0604020202020204" pitchFamily="34" charset="0"/>
                          <a:ea typeface="Calibri" panose="020F0502020204030204" pitchFamily="34" charset="0"/>
                          <a:cs typeface="Times New Roman" panose="02020603050405020304" pitchFamily="18" charset="0"/>
                        </a:rPr>
                        <a:t>, the </a:t>
                      </a:r>
                      <a:r>
                        <a:rPr lang="en-GB" sz="1100" b="1" dirty="0">
                          <a:effectLst/>
                          <a:latin typeface="Arial" panose="020B0604020202020204" pitchFamily="34" charset="0"/>
                          <a:ea typeface="Calibri" panose="020F0502020204030204" pitchFamily="34" charset="0"/>
                          <a:cs typeface="Times New Roman" panose="02020603050405020304" pitchFamily="18" charset="0"/>
                        </a:rPr>
                        <a:t>White Citizens’ Council </a:t>
                      </a:r>
                      <a:r>
                        <a:rPr lang="en-GB" sz="1100" dirty="0">
                          <a:effectLst/>
                          <a:latin typeface="Arial" panose="020B0604020202020204" pitchFamily="34" charset="0"/>
                          <a:ea typeface="Calibri" panose="020F0502020204030204" pitchFamily="34" charset="0"/>
                          <a:cs typeface="Times New Roman" panose="02020603050405020304" pitchFamily="18" charset="0"/>
                        </a:rPr>
                        <a:t>and the </a:t>
                      </a:r>
                      <a:r>
                        <a:rPr lang="en-GB" sz="1100" b="1" dirty="0">
                          <a:effectLst/>
                          <a:latin typeface="Arial" panose="020B0604020202020204" pitchFamily="34" charset="0"/>
                          <a:ea typeface="Calibri" panose="020F0502020204030204" pitchFamily="34" charset="0"/>
                          <a:cs typeface="Times New Roman" panose="02020603050405020304" pitchFamily="18" charset="0"/>
                        </a:rPr>
                        <a:t>Dixiecrats</a:t>
                      </a:r>
                      <a:r>
                        <a:rPr lang="en-GB" sz="1100" dirty="0">
                          <a:effectLst/>
                          <a:latin typeface="Arial" panose="020B0604020202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1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Work your way through the revision resources to the right, before completing a plan for the 12-mark question ‘Explain why there was opposition to the civil rights movement, 1950-1963’.  For each paragraph you need to add a point, 3 pieces of evidence and analysis in the spaces provided.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Revision guide and revision pack.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GCSE Pod: </a:t>
                      </a:r>
                      <a:r>
                        <a:rPr lang="en-GB" sz="1000" u="sng" dirty="0" err="1">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2"/>
                        </a:rPr>
                        <a:t>GCSEPod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Seneca: </a:t>
                      </a:r>
                      <a:r>
                        <a:rPr lang="en-GB" sz="1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Seneca - Learn 2x Faster (senecalearning.com)</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err="1">
                          <a:effectLst/>
                          <a:latin typeface="Arial" panose="020B0604020202020204" pitchFamily="34" charset="0"/>
                          <a:ea typeface="Calibri" panose="020F0502020204030204" pitchFamily="34" charset="0"/>
                          <a:cs typeface="Times New Roman" panose="02020603050405020304" pitchFamily="18" charset="0"/>
                        </a:rPr>
                        <a:t>Youtube</a:t>
                      </a:r>
                      <a:r>
                        <a:rPr lang="en-GB" sz="1000" b="1" dirty="0">
                          <a:effectLst/>
                          <a:latin typeface="Arial" panose="020B0604020202020204" pitchFamily="34" charset="0"/>
                          <a:ea typeface="Calibri" panose="020F0502020204030204" pitchFamily="34" charset="0"/>
                          <a:cs typeface="Times New Roman" panose="02020603050405020304" pitchFamily="18" charset="0"/>
                        </a:rPr>
                        <a:t>: </a:t>
                      </a:r>
                      <a:r>
                        <a:rPr lang="en-GB" sz="1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4"/>
                        </a:rPr>
                        <a:t>Resurgence of the Ku Klux Klan - YouTube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BBC Bitesize: </a:t>
                      </a:r>
                      <a:r>
                        <a:rPr lang="en-GB" sz="1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5"/>
                        </a:rPr>
                        <a:t>Success of, and opposition to, the civil rights movement - Life for black Americans after World War Two - Edexcel - GCSE History Revision - Edexcel - BBC Bitesize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1914185"/>
                  </a:ext>
                </a:extLst>
              </a:tr>
              <a:tr h="1951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Week 9</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800"/>
                        </a:spcAft>
                      </a:pPr>
                      <a:r>
                        <a:rPr lang="en-GB" sz="1100" b="1" dirty="0">
                          <a:effectLst/>
                          <a:latin typeface="Arial" panose="020B0604020202020204" pitchFamily="34" charset="0"/>
                          <a:ea typeface="Calibri" panose="020F0502020204030204" pitchFamily="34" charset="0"/>
                          <a:cs typeface="Times New Roman" panose="02020603050405020304" pitchFamily="18" charset="0"/>
                        </a:rPr>
                        <a:t>Topic: The Tet Offensive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100" dirty="0">
                          <a:effectLst/>
                          <a:latin typeface="Arial" panose="020B0604020202020204" pitchFamily="34" charset="0"/>
                          <a:ea typeface="Calibri" panose="020F0502020204030204" pitchFamily="34" charset="0"/>
                          <a:cs typeface="Times New Roman" panose="02020603050405020304" pitchFamily="18" charset="0"/>
                        </a:rPr>
                        <a:t>By the end of this homework, you should understand the causes, events and consequences of the Tet offensive.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1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Work your way through the revision resources to the right, before completing the following exam style question: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0000"/>
                        </a:lnSpc>
                        <a:spcAft>
                          <a:spcPts val="800"/>
                        </a:spcAft>
                        <a:buFont typeface="Arial" panose="020B0604020202020204" pitchFamily="34" charset="0"/>
                        <a:buChar char="•"/>
                        <a:tabLst>
                          <a:tab pos="457200" algn="l"/>
                        </a:tabLst>
                      </a:pPr>
                      <a:r>
                        <a:rPr lang="en-GB" sz="11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How useful is sources B for an enquiry into the Tet Offensive.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l">
                        <a:lnSpc>
                          <a:spcPct val="100000"/>
                        </a:lnSpc>
                        <a:spcAft>
                          <a:spcPts val="800"/>
                        </a:spcAft>
                      </a:pPr>
                      <a:r>
                        <a:rPr lang="en-GB" sz="11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Space has been left at the bottom of the worksheet for you to complete this.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Revision guide and revision pack.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GCSE Pod: </a:t>
                      </a:r>
                      <a:r>
                        <a:rPr lang="en-GB" sz="1000" u="sng" dirty="0" err="1">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6"/>
                        </a:rPr>
                        <a:t>GCSEPod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Seneca: </a:t>
                      </a:r>
                      <a:r>
                        <a:rPr lang="en-GB" sz="1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7"/>
                        </a:rPr>
                        <a:t>Seneca - Learn 2x Faster (senecalearning.com)</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err="1">
                          <a:effectLst/>
                          <a:latin typeface="Arial" panose="020B0604020202020204" pitchFamily="34" charset="0"/>
                          <a:ea typeface="Calibri" panose="020F0502020204030204" pitchFamily="34" charset="0"/>
                          <a:cs typeface="Times New Roman" panose="02020603050405020304" pitchFamily="18" charset="0"/>
                        </a:rPr>
                        <a:t>Youtube</a:t>
                      </a:r>
                      <a:r>
                        <a:rPr lang="en-GB" sz="1000" b="1" dirty="0">
                          <a:effectLst/>
                          <a:latin typeface="Arial" panose="020B0604020202020204" pitchFamily="34" charset="0"/>
                          <a:ea typeface="Calibri" panose="020F0502020204030204" pitchFamily="34" charset="0"/>
                          <a:cs typeface="Times New Roman" panose="02020603050405020304" pitchFamily="18" charset="0"/>
                        </a:rPr>
                        <a:t>: </a:t>
                      </a:r>
                      <a:r>
                        <a:rPr lang="en-GB" sz="1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8"/>
                        </a:rPr>
                        <a:t>How The Tet Offensive Changed The Vietnam War | History - YouTube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BBC Bitesize: </a:t>
                      </a:r>
                      <a:r>
                        <a:rPr lang="en-GB" sz="1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9"/>
                        </a:rPr>
                        <a:t>The Tet Offensive - US involvement in the Vietnam War - Edexcel - GCSE History Revision - Edexcel - BBC Bitesize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8042372"/>
                  </a:ext>
                </a:extLst>
              </a:tr>
              <a:tr h="2781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Week 10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800"/>
                        </a:spcAft>
                      </a:pPr>
                      <a:r>
                        <a:rPr lang="en-GB" sz="1100" b="1">
                          <a:effectLst/>
                          <a:latin typeface="Arial" panose="020B0604020202020204" pitchFamily="34" charset="0"/>
                          <a:ea typeface="Calibri" panose="020F0502020204030204" pitchFamily="34" charset="0"/>
                          <a:cs typeface="Times New Roman" panose="02020603050405020304" pitchFamily="18" charset="0"/>
                        </a:rPr>
                        <a:t>Topic:  Peaceful protests and their impact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100">
                          <a:effectLst/>
                          <a:latin typeface="Arial" panose="020B0604020202020204" pitchFamily="34" charset="0"/>
                          <a:ea typeface="Calibri" panose="020F0502020204030204" pitchFamily="34" charset="0"/>
                          <a:cs typeface="Times New Roman" panose="02020603050405020304" pitchFamily="18" charset="0"/>
                        </a:rPr>
                        <a:t>By the end of this homework, you should understand the </a:t>
                      </a:r>
                      <a:r>
                        <a:rPr lang="en-GB" sz="1100" b="1">
                          <a:effectLst/>
                          <a:latin typeface="Arial" panose="020B0604020202020204" pitchFamily="34" charset="0"/>
                          <a:ea typeface="Calibri" panose="020F0502020204030204" pitchFamily="34" charset="0"/>
                          <a:cs typeface="Times New Roman" panose="02020603050405020304" pitchFamily="18" charset="0"/>
                        </a:rPr>
                        <a:t>causes, events and consequences </a:t>
                      </a:r>
                      <a:r>
                        <a:rPr lang="en-GB" sz="1100">
                          <a:effectLst/>
                          <a:latin typeface="Arial" panose="020B0604020202020204" pitchFamily="34" charset="0"/>
                          <a:ea typeface="Calibri" panose="020F0502020204030204" pitchFamily="34" charset="0"/>
                          <a:cs typeface="Times New Roman" panose="02020603050405020304" pitchFamily="18" charset="0"/>
                        </a:rPr>
                        <a:t>of the peaceful protests that took place between 1963-1965.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10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Work your way through the revision resources to the right, before completing the revision clock. You should plot everything you know about the different protests under the different headings. Finally, you should complete the and exam wrapper as a reflection on your revision so far.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Revision guide and revision pack.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GCSE Pod: </a:t>
                      </a:r>
                      <a:r>
                        <a:rPr lang="en-GB" sz="1000" u="sng" dirty="0" err="1">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10"/>
                        </a:rPr>
                        <a:t>GCSEPod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Seneca: </a:t>
                      </a:r>
                      <a:r>
                        <a:rPr lang="en-GB" sz="1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11"/>
                        </a:rPr>
                        <a:t>Seneca - Learn 2x Faster (senecalearning.com)</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err="1">
                          <a:effectLst/>
                          <a:latin typeface="Arial" panose="020B0604020202020204" pitchFamily="34" charset="0"/>
                          <a:ea typeface="Calibri" panose="020F0502020204030204" pitchFamily="34" charset="0"/>
                          <a:cs typeface="Times New Roman" panose="02020603050405020304" pitchFamily="18" charset="0"/>
                        </a:rPr>
                        <a:t>Youtube</a:t>
                      </a:r>
                      <a:r>
                        <a:rPr lang="en-GB" sz="1000" b="1" dirty="0">
                          <a:effectLst/>
                          <a:latin typeface="Arial" panose="020B0604020202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dirty="0">
                          <a:effectLst/>
                          <a:latin typeface="Arial" panose="020B0604020202020204" pitchFamily="34" charset="0"/>
                          <a:ea typeface="Calibri" panose="020F0502020204030204" pitchFamily="34" charset="0"/>
                          <a:cs typeface="Times New Roman" panose="02020603050405020304" pitchFamily="18" charset="0"/>
                        </a:rPr>
                        <a:t>March on Washington</a:t>
                      </a:r>
                      <a:r>
                        <a:rPr lang="en-GB" sz="1000" b="1" dirty="0">
                          <a:effectLst/>
                          <a:latin typeface="Arial" panose="020B0604020202020204" pitchFamily="34" charset="0"/>
                          <a:ea typeface="Calibri" panose="020F0502020204030204" pitchFamily="34" charset="0"/>
                          <a:cs typeface="Times New Roman" panose="02020603050405020304" pitchFamily="18" charset="0"/>
                        </a:rPr>
                        <a:t>: </a:t>
                      </a:r>
                      <a:r>
                        <a:rPr lang="en-GB" sz="1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12"/>
                        </a:rPr>
                        <a:t>Bet You Didn't Know: March on Washington | History - YouTube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dirty="0">
                          <a:effectLst/>
                          <a:latin typeface="Arial" panose="020B0604020202020204" pitchFamily="34" charset="0"/>
                          <a:ea typeface="Calibri" panose="020F0502020204030204" pitchFamily="34" charset="0"/>
                          <a:cs typeface="Times New Roman" panose="02020603050405020304" pitchFamily="18" charset="0"/>
                        </a:rPr>
                        <a:t>Birmingham campaign: </a:t>
                      </a:r>
                      <a:r>
                        <a:rPr lang="en-GB" sz="1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13"/>
                        </a:rPr>
                        <a:t>Alabama City Remembered as Climactic Battle of Civil Rights Movement – YouTube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dirty="0">
                          <a:effectLst/>
                          <a:latin typeface="Arial" panose="020B0604020202020204" pitchFamily="34" charset="0"/>
                          <a:ea typeface="Calibri" panose="020F0502020204030204" pitchFamily="34" charset="0"/>
                          <a:cs typeface="Times New Roman" panose="02020603050405020304" pitchFamily="18" charset="0"/>
                        </a:rPr>
                        <a:t>Freedom summer: </a:t>
                      </a:r>
                      <a:r>
                        <a:rPr lang="en-GB" sz="1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14"/>
                        </a:rPr>
                        <a:t>Remembering Freedom Summer - YouTube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1704453"/>
                  </a:ext>
                </a:extLst>
              </a:tr>
              <a:tr h="2781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Week 11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800"/>
                        </a:spcAft>
                      </a:pPr>
                      <a:r>
                        <a:rPr lang="en-GB" sz="1100" b="1" dirty="0">
                          <a:effectLst/>
                          <a:latin typeface="Arial" panose="020B0604020202020204" pitchFamily="34" charset="0"/>
                          <a:ea typeface="Calibri" panose="020F0502020204030204" pitchFamily="34" charset="0"/>
                          <a:cs typeface="Times New Roman" panose="02020603050405020304" pitchFamily="18" charset="0"/>
                        </a:rPr>
                        <a:t>Topic: Malcolm X and Black Power, 1963-70.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100" dirty="0">
                          <a:effectLst/>
                          <a:latin typeface="Arial" panose="020B0604020202020204" pitchFamily="34" charset="0"/>
                          <a:ea typeface="Calibri" panose="020F0502020204030204" pitchFamily="34" charset="0"/>
                          <a:cs typeface="Times New Roman" panose="02020603050405020304" pitchFamily="18" charset="0"/>
                        </a:rPr>
                        <a:t>By the end of this homework, you should understand the role of Malcolm X, Stokely Carmichael, The 1968 Olympics and the Black Panther movement in leading progress in the civil rights.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1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Work your way through the revision resources to the right, before completing the 10-question quiz on this topic. Finally, you should complete the and exam wrapper as a reflection on your revision so far.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Revision guide and revision pack.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GCSE Pod: </a:t>
                      </a:r>
                      <a:r>
                        <a:rPr lang="en-GB" sz="1000" u="sng" dirty="0" err="1">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15"/>
                        </a:rPr>
                        <a:t>GCSEPod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err="1">
                          <a:effectLst/>
                          <a:latin typeface="Arial" panose="020B0604020202020204" pitchFamily="34" charset="0"/>
                          <a:ea typeface="Calibri" panose="020F0502020204030204" pitchFamily="34" charset="0"/>
                          <a:cs typeface="Times New Roman" panose="02020603050405020304" pitchFamily="18" charset="0"/>
                        </a:rPr>
                        <a:t>Youtube</a:t>
                      </a:r>
                      <a:r>
                        <a:rPr lang="en-GB" sz="1000" b="1" dirty="0">
                          <a:effectLst/>
                          <a:latin typeface="Arial" panose="020B0604020202020204" pitchFamily="34" charset="0"/>
                          <a:ea typeface="Calibri" panose="020F0502020204030204" pitchFamily="34" charset="0"/>
                          <a:cs typeface="Times New Roman" panose="02020603050405020304" pitchFamily="18" charset="0"/>
                        </a:rPr>
                        <a:t>: </a:t>
                      </a:r>
                      <a:r>
                        <a:rPr lang="en-GB" sz="1000" dirty="0">
                          <a:effectLst/>
                          <a:latin typeface="Arial" panose="020B0604020202020204" pitchFamily="34" charset="0"/>
                          <a:ea typeface="Calibri" panose="020F0502020204030204" pitchFamily="34" charset="0"/>
                          <a:cs typeface="Times New Roman" panose="02020603050405020304" pitchFamily="18" charset="0"/>
                        </a:rPr>
                        <a:t>Malcolm X - </a:t>
                      </a:r>
                      <a:r>
                        <a:rPr lang="en-GB" sz="1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16"/>
                        </a:rPr>
                        <a:t>The Life of Malcolm X | Biography - YouTube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dirty="0">
                          <a:effectLst/>
                          <a:latin typeface="Arial" panose="020B0604020202020204" pitchFamily="34" charset="0"/>
                          <a:ea typeface="Calibri" panose="020F0502020204030204" pitchFamily="34" charset="0"/>
                          <a:cs typeface="Times New Roman" panose="02020603050405020304" pitchFamily="18" charset="0"/>
                        </a:rPr>
                        <a:t>The Black Panther Party - </a:t>
                      </a:r>
                      <a:r>
                        <a:rPr lang="en-GB" sz="1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17"/>
                        </a:rPr>
                        <a:t>History Brief: the Black Panther Party - YouTube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BBC bitesize: </a:t>
                      </a:r>
                      <a:r>
                        <a:rPr lang="en-GB" sz="1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18"/>
                        </a:rPr>
                        <a:t>The Black Power movement - Post-war American society - AQA - GCSE History Revision - AQA - BBC Bitesize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dirty="0">
                          <a:effectLst/>
                          <a:latin typeface="Arial" panose="020B0604020202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13135345"/>
                  </a:ext>
                </a:extLst>
              </a:tr>
            </a:tbl>
          </a:graphicData>
        </a:graphic>
      </p:graphicFrame>
      <p:sp>
        <p:nvSpPr>
          <p:cNvPr id="5" name="TextBox 4">
            <a:extLst>
              <a:ext uri="{FF2B5EF4-FFF2-40B4-BE49-F238E27FC236}">
                <a16:creationId xmlns:a16="http://schemas.microsoft.com/office/drawing/2014/main" id="{9A3E220B-EBDD-B4F5-5035-2715E5EB2B46}"/>
              </a:ext>
            </a:extLst>
          </p:cNvPr>
          <p:cNvSpPr txBox="1"/>
          <p:nvPr/>
        </p:nvSpPr>
        <p:spPr>
          <a:xfrm>
            <a:off x="99059" y="0"/>
            <a:ext cx="6697980" cy="369332"/>
          </a:xfrm>
          <a:prstGeom prst="rect">
            <a:avLst/>
          </a:prstGeom>
          <a:noFill/>
        </p:spPr>
        <p:txBody>
          <a:bodyPr wrap="square" rtlCol="0">
            <a:spAutoFit/>
          </a:bodyPr>
          <a:lstStyle/>
          <a:p>
            <a:pPr algn="ctr"/>
            <a:r>
              <a:rPr lang="en-GB" u="sng" dirty="0">
                <a:effectLst>
                  <a:outerShdw blurRad="38100" dist="38100" dir="2700000" algn="tl">
                    <a:srgbClr val="000000">
                      <a:alpha val="43137"/>
                    </a:srgbClr>
                  </a:outerShdw>
                </a:effectLst>
              </a:rPr>
              <a:t>Year 11 homework schedule </a:t>
            </a:r>
          </a:p>
        </p:txBody>
      </p:sp>
    </p:spTree>
    <p:extLst>
      <p:ext uri="{BB962C8B-B14F-4D97-AF65-F5344CB8AC3E}">
        <p14:creationId xmlns:p14="http://schemas.microsoft.com/office/powerpoint/2010/main" val="63649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9B289A5-BFF2-463A-1422-93D46D40E483}"/>
              </a:ext>
            </a:extLst>
          </p:cNvPr>
          <p:cNvSpPr/>
          <p:nvPr/>
        </p:nvSpPr>
        <p:spPr>
          <a:xfrm>
            <a:off x="159488" y="159488"/>
            <a:ext cx="6549656" cy="958702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a:extLst>
              <a:ext uri="{FF2B5EF4-FFF2-40B4-BE49-F238E27FC236}">
                <a16:creationId xmlns:a16="http://schemas.microsoft.com/office/drawing/2014/main" id="{468FC96A-C172-4834-6016-D07ECBCB6495}"/>
              </a:ext>
            </a:extLst>
          </p:cNvPr>
          <p:cNvSpPr txBox="1"/>
          <p:nvPr/>
        </p:nvSpPr>
        <p:spPr>
          <a:xfrm>
            <a:off x="367515" y="269241"/>
            <a:ext cx="6490485" cy="523220"/>
          </a:xfrm>
          <a:prstGeom prst="rect">
            <a:avLst/>
          </a:prstGeom>
          <a:noFill/>
        </p:spPr>
        <p:txBody>
          <a:bodyPr wrap="square" rtlCol="0">
            <a:spAutoFit/>
          </a:bodyPr>
          <a:lstStyle/>
          <a:p>
            <a:r>
              <a:rPr lang="en-GB" sz="2800" u="sng" dirty="0">
                <a:effectLst>
                  <a:outerShdw blurRad="38100" dist="38100" dir="2700000" algn="tl">
                    <a:srgbClr val="000000">
                      <a:alpha val="43137"/>
                    </a:srgbClr>
                  </a:outerShdw>
                </a:effectLst>
              </a:rPr>
              <a:t>Year 11 revision homework 1: Quiz </a:t>
            </a:r>
          </a:p>
        </p:txBody>
      </p:sp>
      <p:pic>
        <p:nvPicPr>
          <p:cNvPr id="9" name="Picture 8">
            <a:extLst>
              <a:ext uri="{FF2B5EF4-FFF2-40B4-BE49-F238E27FC236}">
                <a16:creationId xmlns:a16="http://schemas.microsoft.com/office/drawing/2014/main" id="{BAFB0946-8545-FDFD-5631-6E0FFCB24579}"/>
              </a:ext>
            </a:extLst>
          </p:cNvPr>
          <p:cNvPicPr>
            <a:picLocks noChangeAspect="1"/>
          </p:cNvPicPr>
          <p:nvPr/>
        </p:nvPicPr>
        <p:blipFill rotWithShape="1">
          <a:blip r:embed="rId2"/>
          <a:srcRect b="14348"/>
          <a:stretch/>
        </p:blipFill>
        <p:spPr>
          <a:xfrm>
            <a:off x="5370478" y="269241"/>
            <a:ext cx="1328034" cy="1137491"/>
          </a:xfrm>
          <a:prstGeom prst="rect">
            <a:avLst/>
          </a:prstGeom>
        </p:spPr>
      </p:pic>
      <p:sp>
        <p:nvSpPr>
          <p:cNvPr id="10" name="TextBox 9">
            <a:extLst>
              <a:ext uri="{FF2B5EF4-FFF2-40B4-BE49-F238E27FC236}">
                <a16:creationId xmlns:a16="http://schemas.microsoft.com/office/drawing/2014/main" id="{76F0C5F0-4D0D-73F3-7D42-C7471B6197F2}"/>
              </a:ext>
            </a:extLst>
          </p:cNvPr>
          <p:cNvSpPr txBox="1"/>
          <p:nvPr/>
        </p:nvSpPr>
        <p:spPr>
          <a:xfrm>
            <a:off x="367515" y="899541"/>
            <a:ext cx="5002963" cy="400110"/>
          </a:xfrm>
          <a:prstGeom prst="rect">
            <a:avLst/>
          </a:prstGeom>
          <a:noFill/>
        </p:spPr>
        <p:txBody>
          <a:bodyPr wrap="square" rtlCol="0">
            <a:spAutoFit/>
          </a:bodyPr>
          <a:lstStyle/>
          <a:p>
            <a:r>
              <a:rPr lang="en-GB" sz="2000" b="1" dirty="0">
                <a:solidFill>
                  <a:srgbClr val="0070C0"/>
                </a:solidFill>
              </a:rPr>
              <a:t>Answer the questions on the sheet below: </a:t>
            </a:r>
          </a:p>
        </p:txBody>
      </p:sp>
      <p:sp>
        <p:nvSpPr>
          <p:cNvPr id="12" name="TextBox 11">
            <a:extLst>
              <a:ext uri="{FF2B5EF4-FFF2-40B4-BE49-F238E27FC236}">
                <a16:creationId xmlns:a16="http://schemas.microsoft.com/office/drawing/2014/main" id="{90D3F6D7-028D-DBB6-A82F-F3DC3C7BC8FD}"/>
              </a:ext>
            </a:extLst>
          </p:cNvPr>
          <p:cNvSpPr txBox="1"/>
          <p:nvPr/>
        </p:nvSpPr>
        <p:spPr>
          <a:xfrm>
            <a:off x="208027" y="1406731"/>
            <a:ext cx="6490485" cy="8525411"/>
          </a:xfrm>
          <a:prstGeom prst="rect">
            <a:avLst/>
          </a:prstGeom>
          <a:noFill/>
        </p:spPr>
        <p:txBody>
          <a:bodyPr wrap="square" rtlCol="0">
            <a:spAutoFit/>
          </a:bodyPr>
          <a:lstStyle/>
          <a:p>
            <a:pPr marL="342900" indent="-342900">
              <a:buAutoNum type="arabicPeriod"/>
            </a:pPr>
            <a:r>
              <a:rPr lang="en-GB" dirty="0">
                <a:solidFill>
                  <a:srgbClr val="002060"/>
                </a:solidFill>
              </a:rPr>
              <a:t>What does the term ‘direct action’ mean? </a:t>
            </a: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a:t>
            </a:r>
            <a:endParaRPr lang="en-GB" sz="2000" dirty="0">
              <a:solidFill>
                <a:srgbClr val="002060"/>
              </a:solidFill>
            </a:endParaRPr>
          </a:p>
          <a:p>
            <a:r>
              <a:rPr lang="en-GB" dirty="0">
                <a:solidFill>
                  <a:srgbClr val="002060"/>
                </a:solidFill>
              </a:rPr>
              <a:t>2. What is a sit-in?</a:t>
            </a: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a:t>
            </a:r>
            <a:endParaRPr lang="en-GB" sz="2000" dirty="0">
              <a:solidFill>
                <a:srgbClr val="002060"/>
              </a:solidFill>
            </a:endParaRPr>
          </a:p>
          <a:p>
            <a:r>
              <a:rPr lang="en-GB" dirty="0">
                <a:solidFill>
                  <a:srgbClr val="002060"/>
                </a:solidFill>
              </a:rPr>
              <a:t>3. Who carried out the first sit-in at Greensboro? </a:t>
            </a: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a:t>
            </a:r>
            <a:endParaRPr lang="en-GB" dirty="0">
              <a:solidFill>
                <a:srgbClr val="002060"/>
              </a:solidFill>
            </a:endParaRPr>
          </a:p>
          <a:p>
            <a:r>
              <a:rPr lang="en-GB" dirty="0">
                <a:solidFill>
                  <a:srgbClr val="002060"/>
                </a:solidFill>
              </a:rPr>
              <a:t>4. How many people had joined the sit-in by the fifth day? </a:t>
            </a: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a:t>
            </a:r>
            <a:endParaRPr lang="en-GB" sz="2000" dirty="0">
              <a:solidFill>
                <a:srgbClr val="002060"/>
              </a:solidFill>
            </a:endParaRPr>
          </a:p>
          <a:p>
            <a:r>
              <a:rPr lang="en-GB" dirty="0">
                <a:solidFill>
                  <a:srgbClr val="002060"/>
                </a:solidFill>
              </a:rPr>
              <a:t>5. Students then began to boycott shops that had segregated lunch counters. What is a boycott? </a:t>
            </a: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a:t>
            </a:r>
            <a:endParaRPr lang="en-GB" sz="2000" dirty="0">
              <a:solidFill>
                <a:srgbClr val="002060"/>
              </a:solidFill>
            </a:endParaRPr>
          </a:p>
          <a:p>
            <a:r>
              <a:rPr lang="en-GB" dirty="0">
                <a:solidFill>
                  <a:srgbClr val="002060"/>
                </a:solidFill>
              </a:rPr>
              <a:t>6. Why were boycotts effective in advancing the civil rights movement? </a:t>
            </a: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__________________________________________________________________________________________________</a:t>
            </a:r>
            <a:endParaRPr lang="en-GB" sz="2000" dirty="0">
              <a:solidFill>
                <a:srgbClr val="002060"/>
              </a:solidFill>
            </a:endParaRPr>
          </a:p>
          <a:p>
            <a:r>
              <a:rPr lang="en-GB" dirty="0">
                <a:solidFill>
                  <a:srgbClr val="002060"/>
                </a:solidFill>
              </a:rPr>
              <a:t>6. How did the public react to the Greensboro sit in?</a:t>
            </a: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a:t>
            </a:r>
            <a:endParaRPr lang="en-GB" sz="2000" dirty="0">
              <a:solidFill>
                <a:srgbClr val="002060"/>
              </a:solidFill>
            </a:endParaRPr>
          </a:p>
          <a:p>
            <a:r>
              <a:rPr lang="en-GB" dirty="0">
                <a:solidFill>
                  <a:srgbClr val="002060"/>
                </a:solidFill>
              </a:rPr>
              <a:t>7. Why was it important for the civil rights activists to remain peaceful throughout their protest?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__________________________________________________________________________________________________</a:t>
            </a:r>
            <a:endParaRPr kumimoji="0" lang="en-GB" sz="2000" b="0" i="0" u="none" strike="noStrike" kern="1200" cap="none" spc="0" normalizeH="0" baseline="0" noProof="0" dirty="0">
              <a:ln>
                <a:noFill/>
              </a:ln>
              <a:solidFill>
                <a:srgbClr val="002060"/>
              </a:solidFill>
              <a:effectLst/>
              <a:uLnTx/>
              <a:uFillTx/>
              <a:latin typeface="Calibri" panose="020F0502020204030204"/>
              <a:ea typeface="+mn-ea"/>
              <a:cs typeface="+mn-cs"/>
            </a:endParaRPr>
          </a:p>
          <a:p>
            <a:r>
              <a:rPr lang="en-GB" dirty="0">
                <a:solidFill>
                  <a:srgbClr val="002060"/>
                </a:solidFill>
              </a:rPr>
              <a:t>8. Which civil rights group was formed following the success of the sit-ins?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a:t>
            </a:r>
            <a:endParaRPr lang="en-GB" dirty="0">
              <a:solidFill>
                <a:srgbClr val="002060"/>
              </a:solidFill>
            </a:endParaRPr>
          </a:p>
          <a:p>
            <a:r>
              <a:rPr lang="en-GB" dirty="0">
                <a:solidFill>
                  <a:srgbClr val="002060"/>
                </a:solidFill>
              </a:rPr>
              <a:t>9. Which other campaigns did this group get involved in?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__________________________________________________________________________________________________</a:t>
            </a:r>
            <a:endParaRPr kumimoji="0" lang="en-GB" sz="2000" b="0" i="0" u="none" strike="noStrike" kern="1200" cap="none" spc="0" normalizeH="0" baseline="0" noProof="0" dirty="0">
              <a:ln>
                <a:noFill/>
              </a:ln>
              <a:solidFill>
                <a:srgbClr val="002060"/>
              </a:solidFill>
              <a:effectLst/>
              <a:uLnTx/>
              <a:uFillTx/>
              <a:latin typeface="Calibri" panose="020F0502020204030204"/>
              <a:ea typeface="+mn-ea"/>
              <a:cs typeface="+mn-cs"/>
            </a:endParaRPr>
          </a:p>
          <a:p>
            <a:endParaRPr lang="en-GB" dirty="0">
              <a:solidFill>
                <a:srgbClr val="002060"/>
              </a:solidFill>
            </a:endParaRPr>
          </a:p>
        </p:txBody>
      </p:sp>
    </p:spTree>
    <p:extLst>
      <p:ext uri="{BB962C8B-B14F-4D97-AF65-F5344CB8AC3E}">
        <p14:creationId xmlns:p14="http://schemas.microsoft.com/office/powerpoint/2010/main" val="1723361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4583AC4-4016-B888-3C29-C4B10A70EF2F}"/>
              </a:ext>
            </a:extLst>
          </p:cNvPr>
          <p:cNvSpPr/>
          <p:nvPr/>
        </p:nvSpPr>
        <p:spPr>
          <a:xfrm>
            <a:off x="159488" y="159488"/>
            <a:ext cx="6549656" cy="958702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a:extLst>
              <a:ext uri="{FF2B5EF4-FFF2-40B4-BE49-F238E27FC236}">
                <a16:creationId xmlns:a16="http://schemas.microsoft.com/office/drawing/2014/main" id="{498F0BFF-0F17-DC9F-4C54-25F517B7208F}"/>
              </a:ext>
            </a:extLst>
          </p:cNvPr>
          <p:cNvSpPr txBox="1"/>
          <p:nvPr/>
        </p:nvSpPr>
        <p:spPr>
          <a:xfrm>
            <a:off x="148856" y="159488"/>
            <a:ext cx="6709144" cy="523220"/>
          </a:xfrm>
          <a:prstGeom prst="rect">
            <a:avLst/>
          </a:prstGeom>
          <a:noFill/>
        </p:spPr>
        <p:txBody>
          <a:bodyPr wrap="square" rtlCol="0">
            <a:spAutoFit/>
          </a:bodyPr>
          <a:lstStyle/>
          <a:p>
            <a:r>
              <a:rPr lang="en-GB" sz="2800" u="sng" dirty="0">
                <a:effectLst>
                  <a:outerShdw blurRad="38100" dist="38100" dir="2700000" algn="tl">
                    <a:srgbClr val="000000">
                      <a:alpha val="43137"/>
                    </a:srgbClr>
                  </a:outerShdw>
                </a:effectLst>
              </a:rPr>
              <a:t>Year 11 revision homework 2: Revision Quilt </a:t>
            </a:r>
          </a:p>
        </p:txBody>
      </p:sp>
      <p:graphicFrame>
        <p:nvGraphicFramePr>
          <p:cNvPr id="8" name="Table 8">
            <a:extLst>
              <a:ext uri="{FF2B5EF4-FFF2-40B4-BE49-F238E27FC236}">
                <a16:creationId xmlns:a16="http://schemas.microsoft.com/office/drawing/2014/main" id="{24B7ADC0-76D7-B8CE-CF75-4DA4D7FB9121}"/>
              </a:ext>
            </a:extLst>
          </p:cNvPr>
          <p:cNvGraphicFramePr>
            <a:graphicFrameLocks noGrp="1"/>
          </p:cNvGraphicFramePr>
          <p:nvPr>
            <p:extLst>
              <p:ext uri="{D42A27DB-BD31-4B8C-83A1-F6EECF244321}">
                <p14:modId xmlns:p14="http://schemas.microsoft.com/office/powerpoint/2010/main" val="3247241479"/>
              </p:ext>
            </p:extLst>
          </p:nvPr>
        </p:nvGraphicFramePr>
        <p:xfrm>
          <a:off x="355600" y="1556906"/>
          <a:ext cx="6146799" cy="7315407"/>
        </p:xfrm>
        <a:graphic>
          <a:graphicData uri="http://schemas.openxmlformats.org/drawingml/2006/table">
            <a:tbl>
              <a:tblPr firstRow="1" bandRow="1">
                <a:tableStyleId>{5C22544A-7EE6-4342-B048-85BDC9FD1C3A}</a:tableStyleId>
              </a:tblPr>
              <a:tblGrid>
                <a:gridCol w="2048933">
                  <a:extLst>
                    <a:ext uri="{9D8B030D-6E8A-4147-A177-3AD203B41FA5}">
                      <a16:colId xmlns:a16="http://schemas.microsoft.com/office/drawing/2014/main" val="2539558824"/>
                    </a:ext>
                  </a:extLst>
                </a:gridCol>
                <a:gridCol w="2048933">
                  <a:extLst>
                    <a:ext uri="{9D8B030D-6E8A-4147-A177-3AD203B41FA5}">
                      <a16:colId xmlns:a16="http://schemas.microsoft.com/office/drawing/2014/main" val="4195517531"/>
                    </a:ext>
                  </a:extLst>
                </a:gridCol>
                <a:gridCol w="2048933">
                  <a:extLst>
                    <a:ext uri="{9D8B030D-6E8A-4147-A177-3AD203B41FA5}">
                      <a16:colId xmlns:a16="http://schemas.microsoft.com/office/drawing/2014/main" val="1673156136"/>
                    </a:ext>
                  </a:extLst>
                </a:gridCol>
              </a:tblGrid>
              <a:tr h="335487">
                <a:tc>
                  <a:txBody>
                    <a:bodyPr/>
                    <a:lstStyle/>
                    <a:p>
                      <a:pPr algn="ctr"/>
                      <a:r>
                        <a:rPr lang="en-GB" sz="1600" dirty="0">
                          <a:solidFill>
                            <a:schemeClr val="tx1"/>
                          </a:solidFill>
                        </a:rPr>
                        <a:t>1. Causes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GB" sz="1600" dirty="0">
                          <a:solidFill>
                            <a:schemeClr val="tx1"/>
                          </a:solidFill>
                        </a:rPr>
                        <a:t>2. Events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GB" sz="1600" dirty="0">
                          <a:solidFill>
                            <a:schemeClr val="tx1"/>
                          </a:solidFill>
                        </a:rPr>
                        <a:t>3. Consequences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086170093"/>
                  </a:ext>
                </a:extLst>
              </a:tr>
              <a:tr h="1576137">
                <a:tc>
                  <a:txBody>
                    <a:bodyPr/>
                    <a:lstStyle/>
                    <a:p>
                      <a:r>
                        <a:rPr lang="en-GB" sz="1400" dirty="0"/>
                        <a:t>Black Americans were not allowed to attend white schools.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dirty="0"/>
                        <a:t>The judgement did not state when desegregation should be carried out. Some areas began to desegregate in 1957, however, 2.4 million black students were still being educated in ‘Jim Crow’ schools.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dirty="0"/>
                        <a:t>Lawyers from the NAACP  presented evidence to the supreme court stating that separate education created low self-esteem and was psychologically harmful.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384189"/>
                  </a:ext>
                </a:extLst>
              </a:tr>
              <a:tr h="1576137">
                <a:tc>
                  <a:txBody>
                    <a:bodyPr/>
                    <a:lstStyle/>
                    <a:p>
                      <a:r>
                        <a:rPr lang="en-GB" sz="1400" dirty="0"/>
                        <a:t>The NAACP also pointed out that educational achievement was restricted because of the lack of provision in black schools.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dirty="0"/>
                        <a:t>The provision in black schools was far inferior to the quality of education in white schools. E.g., in South Carolina, they spent 3 times as much money in white schools.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dirty="0"/>
                        <a:t>300,000 black children were attending schools that had formally being desegregated.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2116161"/>
                  </a:ext>
                </a:extLst>
              </a:tr>
              <a:tr h="157613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400" dirty="0"/>
                        <a:t>Linda Brown’s parents wanted her to attend a neighbourhood school, rather than the school for black Americans. </a:t>
                      </a:r>
                    </a:p>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dirty="0"/>
                        <a:t>Some states in the south took deliberate action to keep schools separate. President Eisenhower did not step in as he did not want to cause further opposition in the south.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dirty="0"/>
                        <a:t>The KKK had been extremely popular in the 1920’s and began to re-emerge.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9019606"/>
                  </a:ext>
                </a:extLst>
              </a:tr>
              <a:tr h="1576137">
                <a:tc>
                  <a:txBody>
                    <a:bodyPr/>
                    <a:lstStyle/>
                    <a:p>
                      <a:r>
                        <a:rPr lang="en-GB" sz="1400" dirty="0"/>
                        <a:t>Many parents joined the White Citizen’s Council, and 100 senators and congressmen signed the southern manifesto as a result of the ruling.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400" dirty="0"/>
                        <a:t>The judgement took 18 months and the decision to ban school segregation was announced on the 17</a:t>
                      </a:r>
                      <a:r>
                        <a:rPr lang="en-GB" sz="1400" baseline="30000" dirty="0"/>
                        <a:t>th</a:t>
                      </a:r>
                      <a:r>
                        <a:rPr lang="en-GB" sz="1400" dirty="0"/>
                        <a:t> May 1954. Chief Justice Warren of the Supreme Court gave the final decision.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dirty="0"/>
                        <a:t>Some southern states acted as they did because they thought it was wrong the Federal Government had acted in a dictatorial manner.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1265465"/>
                  </a:ext>
                </a:extLst>
              </a:tr>
            </a:tbl>
          </a:graphicData>
        </a:graphic>
      </p:graphicFrame>
      <p:sp>
        <p:nvSpPr>
          <p:cNvPr id="9" name="TextBox 8">
            <a:extLst>
              <a:ext uri="{FF2B5EF4-FFF2-40B4-BE49-F238E27FC236}">
                <a16:creationId xmlns:a16="http://schemas.microsoft.com/office/drawing/2014/main" id="{86395536-61CF-1E1D-7AA9-BBAD0E198F40}"/>
              </a:ext>
            </a:extLst>
          </p:cNvPr>
          <p:cNvSpPr txBox="1"/>
          <p:nvPr/>
        </p:nvSpPr>
        <p:spPr>
          <a:xfrm>
            <a:off x="268818" y="682708"/>
            <a:ext cx="5486401" cy="738664"/>
          </a:xfrm>
          <a:prstGeom prst="rect">
            <a:avLst/>
          </a:prstGeom>
          <a:noFill/>
        </p:spPr>
        <p:txBody>
          <a:bodyPr wrap="square" rtlCol="0">
            <a:spAutoFit/>
          </a:bodyPr>
          <a:lstStyle/>
          <a:p>
            <a:r>
              <a:rPr lang="en-GB" sz="1400" dirty="0">
                <a:solidFill>
                  <a:srgbClr val="0070C0"/>
                </a:solidFill>
              </a:rPr>
              <a:t>Read through the information below about the Brown vs Board of Topeka case. You should categorise each box under one of the following headings:  </a:t>
            </a:r>
          </a:p>
        </p:txBody>
      </p:sp>
      <p:pic>
        <p:nvPicPr>
          <p:cNvPr id="11" name="Picture 10">
            <a:extLst>
              <a:ext uri="{FF2B5EF4-FFF2-40B4-BE49-F238E27FC236}">
                <a16:creationId xmlns:a16="http://schemas.microsoft.com/office/drawing/2014/main" id="{203E7E07-542D-01E9-CB4E-31157C44F4ED}"/>
              </a:ext>
            </a:extLst>
          </p:cNvPr>
          <p:cNvPicPr>
            <a:picLocks noChangeAspect="1"/>
          </p:cNvPicPr>
          <p:nvPr/>
        </p:nvPicPr>
        <p:blipFill rotWithShape="1">
          <a:blip r:embed="rId2"/>
          <a:srcRect b="14879"/>
          <a:stretch/>
        </p:blipFill>
        <p:spPr>
          <a:xfrm>
            <a:off x="5808136" y="682708"/>
            <a:ext cx="867783" cy="738664"/>
          </a:xfrm>
          <a:prstGeom prst="rect">
            <a:avLst/>
          </a:prstGeom>
        </p:spPr>
      </p:pic>
      <p:sp>
        <p:nvSpPr>
          <p:cNvPr id="12" name="TextBox 11">
            <a:extLst>
              <a:ext uri="{FF2B5EF4-FFF2-40B4-BE49-F238E27FC236}">
                <a16:creationId xmlns:a16="http://schemas.microsoft.com/office/drawing/2014/main" id="{ECA0ED9B-1ED9-9D4B-A8C9-81E2DCDFC165}"/>
              </a:ext>
            </a:extLst>
          </p:cNvPr>
          <p:cNvSpPr txBox="1"/>
          <p:nvPr/>
        </p:nvSpPr>
        <p:spPr>
          <a:xfrm>
            <a:off x="355600" y="9007847"/>
            <a:ext cx="6146799" cy="523220"/>
          </a:xfrm>
          <a:prstGeom prst="rect">
            <a:avLst/>
          </a:prstGeom>
          <a:solidFill>
            <a:schemeClr val="accent6">
              <a:lumMod val="20000"/>
              <a:lumOff val="80000"/>
            </a:schemeClr>
          </a:solidFill>
          <a:ln>
            <a:solidFill>
              <a:schemeClr val="accent5">
                <a:lumMod val="75000"/>
              </a:schemeClr>
            </a:solidFill>
          </a:ln>
        </p:spPr>
        <p:txBody>
          <a:bodyPr wrap="square" rtlCol="0">
            <a:spAutoFit/>
          </a:bodyPr>
          <a:lstStyle/>
          <a:p>
            <a:r>
              <a:rPr lang="en-GB" sz="1400" b="1" dirty="0">
                <a:highlight>
                  <a:srgbClr val="FFFF00"/>
                </a:highlight>
              </a:rPr>
              <a:t>Task 2: </a:t>
            </a:r>
            <a:r>
              <a:rPr lang="en-GB" sz="1400" b="1" dirty="0"/>
              <a:t>Look back through the consequences. Decide which describe positive (+) or negative (-) consequences from the Brown vs Topeka case. </a:t>
            </a:r>
          </a:p>
        </p:txBody>
      </p:sp>
    </p:spTree>
    <p:extLst>
      <p:ext uri="{BB962C8B-B14F-4D97-AF65-F5344CB8AC3E}">
        <p14:creationId xmlns:p14="http://schemas.microsoft.com/office/powerpoint/2010/main" val="3919273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8424ABD-CA33-3398-CEE7-4B64D0D04D4E}"/>
              </a:ext>
            </a:extLst>
          </p:cNvPr>
          <p:cNvSpPr/>
          <p:nvPr/>
        </p:nvSpPr>
        <p:spPr>
          <a:xfrm>
            <a:off x="159488" y="159488"/>
            <a:ext cx="6549656" cy="958702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a:extLst>
              <a:ext uri="{FF2B5EF4-FFF2-40B4-BE49-F238E27FC236}">
                <a16:creationId xmlns:a16="http://schemas.microsoft.com/office/drawing/2014/main" id="{5C3F50E7-53B5-B473-3F94-6CEE0A722F44}"/>
              </a:ext>
            </a:extLst>
          </p:cNvPr>
          <p:cNvSpPr txBox="1"/>
          <p:nvPr/>
        </p:nvSpPr>
        <p:spPr>
          <a:xfrm>
            <a:off x="256683" y="319920"/>
            <a:ext cx="4364838" cy="954107"/>
          </a:xfrm>
          <a:prstGeom prst="rect">
            <a:avLst/>
          </a:prstGeom>
          <a:noFill/>
        </p:spPr>
        <p:txBody>
          <a:bodyPr wrap="square" rtlCol="0">
            <a:spAutoFit/>
          </a:bodyPr>
          <a:lstStyle/>
          <a:p>
            <a:pPr algn="ctr"/>
            <a:r>
              <a:rPr lang="en-GB" sz="2800" u="sng" dirty="0">
                <a:effectLst>
                  <a:outerShdw blurRad="38100" dist="38100" dir="2700000" algn="tl">
                    <a:srgbClr val="000000">
                      <a:alpha val="43137"/>
                    </a:srgbClr>
                  </a:outerShdw>
                </a:effectLst>
              </a:rPr>
              <a:t>Year 11 revision homework 3: Brain Dump</a:t>
            </a:r>
          </a:p>
        </p:txBody>
      </p:sp>
      <p:sp>
        <p:nvSpPr>
          <p:cNvPr id="6" name="TextBox 5">
            <a:extLst>
              <a:ext uri="{FF2B5EF4-FFF2-40B4-BE49-F238E27FC236}">
                <a16:creationId xmlns:a16="http://schemas.microsoft.com/office/drawing/2014/main" id="{92D8D349-86A1-E0AF-82A7-2493FEE9D2DA}"/>
              </a:ext>
            </a:extLst>
          </p:cNvPr>
          <p:cNvSpPr txBox="1"/>
          <p:nvPr/>
        </p:nvSpPr>
        <p:spPr>
          <a:xfrm>
            <a:off x="256683" y="1434461"/>
            <a:ext cx="6344633" cy="738664"/>
          </a:xfrm>
          <a:prstGeom prst="rect">
            <a:avLst/>
          </a:prstGeom>
          <a:noFill/>
        </p:spPr>
        <p:txBody>
          <a:bodyPr wrap="square" rtlCol="0">
            <a:spAutoFit/>
          </a:bodyPr>
          <a:lstStyle/>
          <a:p>
            <a:r>
              <a:rPr lang="en-GB" sz="1400" dirty="0">
                <a:solidFill>
                  <a:srgbClr val="0070C0"/>
                </a:solidFill>
              </a:rPr>
              <a:t>Work your way through the various resources available on the events of little Rock High School.  Once you have done so you should plot everything you know about little rock onto the brain dump (mind map) below: </a:t>
            </a:r>
          </a:p>
        </p:txBody>
      </p:sp>
      <p:pic>
        <p:nvPicPr>
          <p:cNvPr id="8" name="Picture 7">
            <a:extLst>
              <a:ext uri="{FF2B5EF4-FFF2-40B4-BE49-F238E27FC236}">
                <a16:creationId xmlns:a16="http://schemas.microsoft.com/office/drawing/2014/main" id="{E9314246-D7BC-5061-B73F-42476443C5B2}"/>
              </a:ext>
            </a:extLst>
          </p:cNvPr>
          <p:cNvPicPr>
            <a:picLocks noChangeAspect="1"/>
          </p:cNvPicPr>
          <p:nvPr/>
        </p:nvPicPr>
        <p:blipFill rotWithShape="1">
          <a:blip r:embed="rId2"/>
          <a:srcRect b="13513"/>
          <a:stretch/>
        </p:blipFill>
        <p:spPr>
          <a:xfrm>
            <a:off x="2079945" y="4222753"/>
            <a:ext cx="2722378" cy="2354510"/>
          </a:xfrm>
          <a:prstGeom prst="rect">
            <a:avLst/>
          </a:prstGeom>
        </p:spPr>
      </p:pic>
      <p:pic>
        <p:nvPicPr>
          <p:cNvPr id="1026" name="Picture 2" descr="Little Rock Nine - Definition, Names &amp; Facts | HISTORY">
            <a:extLst>
              <a:ext uri="{FF2B5EF4-FFF2-40B4-BE49-F238E27FC236}">
                <a16:creationId xmlns:a16="http://schemas.microsoft.com/office/drawing/2014/main" id="{7FDD8243-7DA2-B20A-624E-1E189CC368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35" y="240157"/>
            <a:ext cx="1979795" cy="111363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96480A99-A588-3922-38DB-A7F0E7BEABD0}"/>
              </a:ext>
            </a:extLst>
          </p:cNvPr>
          <p:cNvSpPr txBox="1"/>
          <p:nvPr/>
        </p:nvSpPr>
        <p:spPr>
          <a:xfrm>
            <a:off x="385011" y="2343432"/>
            <a:ext cx="2722378" cy="523220"/>
          </a:xfrm>
          <a:prstGeom prst="rect">
            <a:avLst/>
          </a:prstGeom>
          <a:noFill/>
          <a:ln>
            <a:solidFill>
              <a:schemeClr val="accent5">
                <a:lumMod val="20000"/>
                <a:lumOff val="80000"/>
              </a:schemeClr>
            </a:solidFill>
          </a:ln>
        </p:spPr>
        <p:txBody>
          <a:bodyPr wrap="square" rtlCol="0">
            <a:spAutoFit/>
          </a:bodyPr>
          <a:lstStyle/>
          <a:p>
            <a:r>
              <a:rPr lang="en-GB" sz="1400" dirty="0"/>
              <a:t>E.g. Nine Black Americans enrolled at Little Rock High School in 1957. </a:t>
            </a:r>
          </a:p>
        </p:txBody>
      </p:sp>
      <p:cxnSp>
        <p:nvCxnSpPr>
          <p:cNvPr id="11" name="Straight Arrow Connector 10">
            <a:extLst>
              <a:ext uri="{FF2B5EF4-FFF2-40B4-BE49-F238E27FC236}">
                <a16:creationId xmlns:a16="http://schemas.microsoft.com/office/drawing/2014/main" id="{EAF70BB8-4399-30AF-F314-21476CF0D114}"/>
              </a:ext>
            </a:extLst>
          </p:cNvPr>
          <p:cNvCxnSpPr/>
          <p:nvPr/>
        </p:nvCxnSpPr>
        <p:spPr>
          <a:xfrm flipH="1" flipV="1">
            <a:off x="2079945" y="2983832"/>
            <a:ext cx="1027444" cy="16683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706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CBE73F-F993-5FEE-327F-4727255F1E6D}"/>
              </a:ext>
            </a:extLst>
          </p:cNvPr>
          <p:cNvSpPr txBox="1"/>
          <p:nvPr/>
        </p:nvSpPr>
        <p:spPr>
          <a:xfrm>
            <a:off x="252949" y="603088"/>
            <a:ext cx="6456195" cy="1661993"/>
          </a:xfrm>
          <a:prstGeom prst="rect">
            <a:avLst/>
          </a:prstGeom>
          <a:noFill/>
        </p:spPr>
        <p:txBody>
          <a:bodyPr wrap="square">
            <a:spAutoFit/>
          </a:bodyPr>
          <a:lstStyle/>
          <a:p>
            <a:r>
              <a:rPr lang="en-GB" b="0" dirty="0">
                <a:solidFill>
                  <a:srgbClr val="7030A0"/>
                </a:solidFill>
              </a:rPr>
              <a:t>‘There was significant progress in education between the years 1954-1962’ How far do you agree? </a:t>
            </a:r>
          </a:p>
          <a:p>
            <a:r>
              <a:rPr lang="en-GB" sz="1000" b="0" dirty="0">
                <a:solidFill>
                  <a:schemeClr val="bg1"/>
                </a:solidFill>
              </a:rPr>
              <a:t>j</a:t>
            </a:r>
          </a:p>
          <a:p>
            <a:r>
              <a:rPr lang="en-GB" sz="1400" dirty="0">
                <a:solidFill>
                  <a:srgbClr val="7030A0"/>
                </a:solidFill>
              </a:rPr>
              <a:t>You may include the following in your answer: </a:t>
            </a:r>
          </a:p>
          <a:p>
            <a:pPr marL="342900" indent="-342900">
              <a:buFont typeface="Arial" panose="020B0604020202020204" pitchFamily="34" charset="0"/>
              <a:buChar char="•"/>
            </a:pPr>
            <a:r>
              <a:rPr lang="en-GB" sz="1400" dirty="0">
                <a:solidFill>
                  <a:srgbClr val="7030A0"/>
                </a:solidFill>
              </a:rPr>
              <a:t>Brown Vs Board of Topeka </a:t>
            </a:r>
          </a:p>
          <a:p>
            <a:pPr marL="342900" indent="-342900">
              <a:buFont typeface="Arial" panose="020B0604020202020204" pitchFamily="34" charset="0"/>
              <a:buChar char="•"/>
            </a:pPr>
            <a:r>
              <a:rPr lang="en-GB" sz="1400" dirty="0">
                <a:solidFill>
                  <a:srgbClr val="7030A0"/>
                </a:solidFill>
              </a:rPr>
              <a:t>Little Rock </a:t>
            </a:r>
          </a:p>
          <a:p>
            <a:pPr marL="342900" indent="-342900">
              <a:buFont typeface="Arial" panose="020B0604020202020204" pitchFamily="34" charset="0"/>
              <a:buChar char="•"/>
            </a:pPr>
            <a:r>
              <a:rPr lang="en-GB" sz="1400" dirty="0">
                <a:solidFill>
                  <a:srgbClr val="7030A0"/>
                </a:solidFill>
              </a:rPr>
              <a:t>James Meredith </a:t>
            </a:r>
            <a:endParaRPr lang="en-GB" sz="1400" dirty="0"/>
          </a:p>
        </p:txBody>
      </p:sp>
      <p:sp>
        <p:nvSpPr>
          <p:cNvPr id="6" name="Rectangle 5">
            <a:extLst>
              <a:ext uri="{FF2B5EF4-FFF2-40B4-BE49-F238E27FC236}">
                <a16:creationId xmlns:a16="http://schemas.microsoft.com/office/drawing/2014/main" id="{4BC0A246-1057-3DB5-D44F-9E4FED9A4172}"/>
              </a:ext>
            </a:extLst>
          </p:cNvPr>
          <p:cNvSpPr/>
          <p:nvPr/>
        </p:nvSpPr>
        <p:spPr>
          <a:xfrm>
            <a:off x="159488" y="159488"/>
            <a:ext cx="6549656" cy="958702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a:extLst>
              <a:ext uri="{FF2B5EF4-FFF2-40B4-BE49-F238E27FC236}">
                <a16:creationId xmlns:a16="http://schemas.microsoft.com/office/drawing/2014/main" id="{38824B73-3F9C-8B93-6E0A-49C015D8E844}"/>
              </a:ext>
            </a:extLst>
          </p:cNvPr>
          <p:cNvSpPr txBox="1"/>
          <p:nvPr/>
        </p:nvSpPr>
        <p:spPr>
          <a:xfrm>
            <a:off x="159488" y="156440"/>
            <a:ext cx="6539023" cy="523220"/>
          </a:xfrm>
          <a:prstGeom prst="rect">
            <a:avLst/>
          </a:prstGeom>
          <a:noFill/>
        </p:spPr>
        <p:txBody>
          <a:bodyPr wrap="square" rtlCol="0">
            <a:spAutoFit/>
          </a:bodyPr>
          <a:lstStyle/>
          <a:p>
            <a:pPr algn="ctr"/>
            <a:r>
              <a:rPr lang="en-GB" sz="2800" u="sng" dirty="0">
                <a:effectLst>
                  <a:outerShdw blurRad="38100" dist="38100" dir="2700000" algn="tl">
                    <a:srgbClr val="000000">
                      <a:alpha val="43137"/>
                    </a:srgbClr>
                  </a:outerShdw>
                </a:effectLst>
              </a:rPr>
              <a:t>Year 11 revision homework 4: Debate </a:t>
            </a:r>
          </a:p>
        </p:txBody>
      </p:sp>
      <p:graphicFrame>
        <p:nvGraphicFramePr>
          <p:cNvPr id="8" name="Table 8">
            <a:extLst>
              <a:ext uri="{FF2B5EF4-FFF2-40B4-BE49-F238E27FC236}">
                <a16:creationId xmlns:a16="http://schemas.microsoft.com/office/drawing/2014/main" id="{A5032B24-ACE4-ED09-7AAD-B3CC04F7EAD8}"/>
              </a:ext>
            </a:extLst>
          </p:cNvPr>
          <p:cNvGraphicFramePr>
            <a:graphicFrameLocks noGrp="1"/>
          </p:cNvGraphicFramePr>
          <p:nvPr>
            <p:extLst>
              <p:ext uri="{D42A27DB-BD31-4B8C-83A1-F6EECF244321}">
                <p14:modId xmlns:p14="http://schemas.microsoft.com/office/powerpoint/2010/main" val="1591900202"/>
              </p:ext>
            </p:extLst>
          </p:nvPr>
        </p:nvGraphicFramePr>
        <p:xfrm>
          <a:off x="319504" y="2295507"/>
          <a:ext cx="6227012" cy="5899036"/>
        </p:xfrm>
        <a:graphic>
          <a:graphicData uri="http://schemas.openxmlformats.org/drawingml/2006/table">
            <a:tbl>
              <a:tblPr firstRow="1" bandRow="1">
                <a:tableStyleId>{BDBED569-4797-4DF1-A0F4-6AAB3CD982D8}</a:tableStyleId>
              </a:tblPr>
              <a:tblGrid>
                <a:gridCol w="3113506">
                  <a:extLst>
                    <a:ext uri="{9D8B030D-6E8A-4147-A177-3AD203B41FA5}">
                      <a16:colId xmlns:a16="http://schemas.microsoft.com/office/drawing/2014/main" val="1472330096"/>
                    </a:ext>
                  </a:extLst>
                </a:gridCol>
                <a:gridCol w="3113506">
                  <a:extLst>
                    <a:ext uri="{9D8B030D-6E8A-4147-A177-3AD203B41FA5}">
                      <a16:colId xmlns:a16="http://schemas.microsoft.com/office/drawing/2014/main" val="2556510982"/>
                    </a:ext>
                  </a:extLst>
                </a:gridCol>
              </a:tblGrid>
              <a:tr h="370840">
                <a:tc>
                  <a:txBody>
                    <a:bodyPr/>
                    <a:lstStyle/>
                    <a:p>
                      <a:pPr algn="ctr"/>
                      <a:r>
                        <a:rPr lang="en-GB" sz="1600" b="0" dirty="0">
                          <a:solidFill>
                            <a:schemeClr val="tx1"/>
                          </a:solidFill>
                          <a:effectLst>
                            <a:outerShdw blurRad="38100" dist="38100" dir="2700000" algn="tl">
                              <a:srgbClr val="000000">
                                <a:alpha val="43137"/>
                              </a:srgbClr>
                            </a:outerShdw>
                          </a:effectLst>
                        </a:rPr>
                        <a:t>There was significant progress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GB" sz="1600" b="0" dirty="0">
                          <a:solidFill>
                            <a:schemeClr val="tx1"/>
                          </a:solidFill>
                          <a:effectLst>
                            <a:outerShdw blurRad="38100" dist="38100" dir="2700000" algn="tl">
                              <a:srgbClr val="000000">
                                <a:alpha val="43137"/>
                              </a:srgbClr>
                            </a:outerShdw>
                          </a:effectLst>
                        </a:rPr>
                        <a:t>There was not significant progress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38237773"/>
                  </a:ext>
                </a:extLst>
              </a:tr>
              <a:tr h="5528196">
                <a:tc>
                  <a:txBody>
                    <a:bodyPr/>
                    <a:lstStyle/>
                    <a:p>
                      <a:pPr algn="ctr"/>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31571512"/>
                  </a:ext>
                </a:extLst>
              </a:tr>
            </a:tbl>
          </a:graphicData>
        </a:graphic>
      </p:graphicFrame>
      <p:sp>
        <p:nvSpPr>
          <p:cNvPr id="9" name="TextBox 8">
            <a:extLst>
              <a:ext uri="{FF2B5EF4-FFF2-40B4-BE49-F238E27FC236}">
                <a16:creationId xmlns:a16="http://schemas.microsoft.com/office/drawing/2014/main" id="{06295212-06B9-1564-5FCD-7EF160FB761A}"/>
              </a:ext>
            </a:extLst>
          </p:cNvPr>
          <p:cNvSpPr txBox="1"/>
          <p:nvPr/>
        </p:nvSpPr>
        <p:spPr>
          <a:xfrm>
            <a:off x="315493" y="8370363"/>
            <a:ext cx="6227012" cy="1200329"/>
          </a:xfrm>
          <a:prstGeom prst="rect">
            <a:avLst/>
          </a:prstGeom>
          <a:solidFill>
            <a:schemeClr val="accent6">
              <a:lumMod val="20000"/>
              <a:lumOff val="80000"/>
            </a:schemeClr>
          </a:solidFill>
        </p:spPr>
        <p:txBody>
          <a:bodyPr wrap="square" rtlCol="0">
            <a:spAutoFit/>
          </a:bodyPr>
          <a:lstStyle/>
          <a:p>
            <a:r>
              <a:rPr lang="en-GB" i="1" dirty="0"/>
              <a:t>Overall: I believe…</a:t>
            </a:r>
          </a:p>
          <a:p>
            <a:r>
              <a:rPr kumimoji="0" lang="en-GB"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________________________________________________________________________________________________________ ____________________________________________________</a:t>
            </a:r>
            <a:endParaRPr lang="en-GB" dirty="0"/>
          </a:p>
        </p:txBody>
      </p:sp>
      <p:pic>
        <p:nvPicPr>
          <p:cNvPr id="4098" name="Picture 2" descr="debate icon">
            <a:extLst>
              <a:ext uri="{FF2B5EF4-FFF2-40B4-BE49-F238E27FC236}">
                <a16:creationId xmlns:a16="http://schemas.microsoft.com/office/drawing/2014/main" id="{343E1299-B19C-5831-A592-696C8FEFD8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7167" y="1004665"/>
            <a:ext cx="1183844" cy="11838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5778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59AC6D2-ADBD-7569-4B45-4FAE05128FFE}"/>
              </a:ext>
            </a:extLst>
          </p:cNvPr>
          <p:cNvSpPr txBox="1"/>
          <p:nvPr/>
        </p:nvSpPr>
        <p:spPr>
          <a:xfrm>
            <a:off x="159488" y="0"/>
            <a:ext cx="6539023" cy="461665"/>
          </a:xfrm>
          <a:prstGeom prst="rect">
            <a:avLst/>
          </a:prstGeom>
          <a:noFill/>
        </p:spPr>
        <p:txBody>
          <a:bodyPr wrap="square" rtlCol="0">
            <a:spAutoFit/>
          </a:bodyPr>
          <a:lstStyle/>
          <a:p>
            <a:r>
              <a:rPr lang="en-GB" sz="2400" u="sng" dirty="0">
                <a:effectLst>
                  <a:outerShdw blurRad="38100" dist="38100" dir="2700000" algn="tl">
                    <a:srgbClr val="000000">
                      <a:alpha val="43137"/>
                    </a:srgbClr>
                  </a:outerShdw>
                </a:effectLst>
              </a:rPr>
              <a:t>Year 11 revision homework 5: 12-mark plan  </a:t>
            </a:r>
          </a:p>
        </p:txBody>
      </p:sp>
      <p:graphicFrame>
        <p:nvGraphicFramePr>
          <p:cNvPr id="6" name="Table 6">
            <a:extLst>
              <a:ext uri="{FF2B5EF4-FFF2-40B4-BE49-F238E27FC236}">
                <a16:creationId xmlns:a16="http://schemas.microsoft.com/office/drawing/2014/main" id="{359B3747-B591-5D56-C349-C08BFF55DE59}"/>
              </a:ext>
            </a:extLst>
          </p:cNvPr>
          <p:cNvGraphicFramePr>
            <a:graphicFrameLocks noGrp="1"/>
          </p:cNvGraphicFramePr>
          <p:nvPr>
            <p:extLst>
              <p:ext uri="{D42A27DB-BD31-4B8C-83A1-F6EECF244321}">
                <p14:modId xmlns:p14="http://schemas.microsoft.com/office/powerpoint/2010/main" val="4160114466"/>
              </p:ext>
            </p:extLst>
          </p:nvPr>
        </p:nvGraphicFramePr>
        <p:xfrm>
          <a:off x="159488" y="1026592"/>
          <a:ext cx="6539022" cy="8748242"/>
        </p:xfrm>
        <a:graphic>
          <a:graphicData uri="http://schemas.openxmlformats.org/drawingml/2006/table">
            <a:tbl>
              <a:tblPr firstRow="1" bandRow="1">
                <a:tableStyleId>{5C22544A-7EE6-4342-B048-85BDC9FD1C3A}</a:tableStyleId>
              </a:tblPr>
              <a:tblGrid>
                <a:gridCol w="6539022">
                  <a:extLst>
                    <a:ext uri="{9D8B030D-6E8A-4147-A177-3AD203B41FA5}">
                      <a16:colId xmlns:a16="http://schemas.microsoft.com/office/drawing/2014/main" val="822169867"/>
                    </a:ext>
                  </a:extLst>
                </a:gridCol>
              </a:tblGrid>
              <a:tr h="281881">
                <a:tc>
                  <a:txBody>
                    <a:bodyPr/>
                    <a:lstStyle/>
                    <a:p>
                      <a:r>
                        <a:rPr lang="en-GB" sz="1200" b="1" dirty="0">
                          <a:solidFill>
                            <a:schemeClr val="tx1"/>
                          </a:solidFill>
                          <a:highlight>
                            <a:srgbClr val="FFFF00"/>
                          </a:highlight>
                        </a:rPr>
                        <a:t>Point</a:t>
                      </a:r>
                      <a:r>
                        <a:rPr lang="en-GB" sz="1200" b="1" dirty="0">
                          <a:solidFill>
                            <a:schemeClr val="tx1"/>
                          </a:solidFill>
                        </a:rPr>
                        <a:t> – </a:t>
                      </a:r>
                      <a:r>
                        <a:rPr lang="en-GB" sz="1200" b="0" dirty="0">
                          <a:solidFill>
                            <a:schemeClr val="tx1"/>
                          </a:solidFill>
                        </a:rPr>
                        <a:t>State one reason why there was opposition to the Civil Rights movement.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806781772"/>
                  </a:ext>
                </a:extLst>
              </a:tr>
              <a:tr h="281881">
                <a:tc>
                  <a:txBody>
                    <a:bodyPr/>
                    <a:lstStyle/>
                    <a:p>
                      <a:r>
                        <a:rPr lang="en-GB" sz="1200" dirty="0">
                          <a:solidFill>
                            <a:schemeClr val="tx1"/>
                          </a:solidFill>
                        </a:rPr>
                        <a:t>Reason: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2263236"/>
                  </a:ext>
                </a:extLst>
              </a:tr>
              <a:tr h="281881">
                <a:tc>
                  <a:txBody>
                    <a:bodyPr/>
                    <a:lstStyle/>
                    <a:p>
                      <a:r>
                        <a:rPr lang="en-GB" sz="1200" b="1" dirty="0">
                          <a:solidFill>
                            <a:schemeClr val="tx1"/>
                          </a:solidFill>
                          <a:highlight>
                            <a:srgbClr val="FFFF00"/>
                          </a:highlight>
                        </a:rPr>
                        <a:t>Evidence</a:t>
                      </a:r>
                      <a:r>
                        <a:rPr lang="en-GB" sz="1200" b="1" dirty="0">
                          <a:solidFill>
                            <a:schemeClr val="tx1"/>
                          </a:solidFill>
                        </a:rPr>
                        <a:t>- </a:t>
                      </a:r>
                      <a:r>
                        <a:rPr lang="en-GB" sz="1200" b="0" dirty="0">
                          <a:solidFill>
                            <a:schemeClr val="tx1"/>
                          </a:solidFill>
                        </a:rPr>
                        <a:t>Add 3 pieces of evidence to support your point: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456882623"/>
                  </a:ext>
                </a:extLst>
              </a:tr>
              <a:tr h="381061">
                <a:tc>
                  <a:txBody>
                    <a:bodyPr/>
                    <a:lstStyle/>
                    <a:p>
                      <a:r>
                        <a:rPr lang="en-GB" sz="12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41956407"/>
                  </a:ext>
                </a:extLst>
              </a:tr>
              <a:tr h="381061">
                <a:tc>
                  <a:txBody>
                    <a:bodyPr/>
                    <a:lstStyle/>
                    <a:p>
                      <a:r>
                        <a:rPr lang="en-GB" sz="12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5960146"/>
                  </a:ext>
                </a:extLst>
              </a:tr>
              <a:tr h="349224">
                <a:tc>
                  <a:txBody>
                    <a:bodyPr/>
                    <a:lstStyle/>
                    <a:p>
                      <a:r>
                        <a:rPr lang="en-GB" sz="12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73746793"/>
                  </a:ext>
                </a:extLst>
              </a:tr>
              <a:tr h="281881">
                <a:tc>
                  <a:txBody>
                    <a:bodyPr/>
                    <a:lstStyle/>
                    <a:p>
                      <a:r>
                        <a:rPr lang="en-GB" sz="1200" b="1" dirty="0">
                          <a:solidFill>
                            <a:schemeClr val="tx1"/>
                          </a:solidFill>
                          <a:highlight>
                            <a:srgbClr val="FFFF00"/>
                          </a:highlight>
                        </a:rPr>
                        <a:t>Analyse</a:t>
                      </a:r>
                      <a:r>
                        <a:rPr lang="en-GB" sz="1200" b="1" dirty="0">
                          <a:solidFill>
                            <a:schemeClr val="tx1"/>
                          </a:solidFill>
                        </a:rPr>
                        <a:t>- </a:t>
                      </a:r>
                      <a:r>
                        <a:rPr lang="en-GB" sz="1200" b="0" dirty="0">
                          <a:solidFill>
                            <a:schemeClr val="tx1"/>
                          </a:solidFill>
                        </a:rPr>
                        <a:t>Explain why this led to opposition in the civil rights movement.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238179903"/>
                  </a:ext>
                </a:extLst>
              </a:tr>
              <a:tr h="657722">
                <a:tc>
                  <a:txBody>
                    <a:bodyPr/>
                    <a:lstStyle/>
                    <a:p>
                      <a:r>
                        <a:rPr lang="en-GB" sz="1200" dirty="0">
                          <a:solidFill>
                            <a:schemeClr val="tx1"/>
                          </a:solidFill>
                        </a:rPr>
                        <a:t>This led to opposition because…</a:t>
                      </a:r>
                    </a:p>
                    <a:p>
                      <a:endParaRPr lang="en-GB" sz="1200" dirty="0">
                        <a:solidFill>
                          <a:schemeClr val="tx1"/>
                        </a:solidFill>
                      </a:endParaRPr>
                    </a:p>
                    <a:p>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3922749"/>
                  </a:ext>
                </a:extLst>
              </a:tr>
              <a:tr h="279277">
                <a:tc>
                  <a:txBody>
                    <a:bodyPr/>
                    <a:lstStyle/>
                    <a:p>
                      <a:r>
                        <a:rPr lang="en-GB" sz="1200" b="1" dirty="0">
                          <a:solidFill>
                            <a:schemeClr val="tx1"/>
                          </a:solidFill>
                          <a:highlight>
                            <a:srgbClr val="FFFF00"/>
                          </a:highlight>
                        </a:rPr>
                        <a:t>Point</a:t>
                      </a:r>
                      <a:r>
                        <a:rPr lang="en-GB" sz="1200" b="1" dirty="0">
                          <a:solidFill>
                            <a:schemeClr val="tx1"/>
                          </a:solidFill>
                        </a:rPr>
                        <a:t> – </a:t>
                      </a:r>
                      <a:r>
                        <a:rPr lang="en-GB" sz="1200" b="0" dirty="0">
                          <a:solidFill>
                            <a:schemeClr val="tx1"/>
                          </a:solidFill>
                        </a:rPr>
                        <a:t>State one reason why there was opposition to the Civil Rights movement.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670399179"/>
                  </a:ext>
                </a:extLst>
              </a:tr>
              <a:tr h="281881">
                <a:tc>
                  <a:txBody>
                    <a:bodyPr/>
                    <a:lstStyle/>
                    <a:p>
                      <a:r>
                        <a:rPr lang="en-GB" sz="1200" dirty="0">
                          <a:solidFill>
                            <a:schemeClr val="tx1"/>
                          </a:solidFill>
                        </a:rPr>
                        <a:t>Reason: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9827688"/>
                  </a:ext>
                </a:extLst>
              </a:tr>
              <a:tr h="279277">
                <a:tc>
                  <a:txBody>
                    <a:bodyPr/>
                    <a:lstStyle/>
                    <a:p>
                      <a:r>
                        <a:rPr lang="en-GB" sz="1200" b="1" dirty="0">
                          <a:solidFill>
                            <a:schemeClr val="tx1"/>
                          </a:solidFill>
                          <a:highlight>
                            <a:srgbClr val="FFFF00"/>
                          </a:highlight>
                        </a:rPr>
                        <a:t>Evidence</a:t>
                      </a:r>
                      <a:r>
                        <a:rPr lang="en-GB" sz="1200" b="1" dirty="0">
                          <a:solidFill>
                            <a:schemeClr val="tx1"/>
                          </a:solidFill>
                        </a:rPr>
                        <a:t>- </a:t>
                      </a:r>
                      <a:r>
                        <a:rPr lang="en-GB" sz="1200" b="0" dirty="0">
                          <a:solidFill>
                            <a:schemeClr val="tx1"/>
                          </a:solidFill>
                        </a:rPr>
                        <a:t>Add 3 pieces of evidence to support your point: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680270222"/>
                  </a:ext>
                </a:extLst>
              </a:tr>
              <a:tr h="381061">
                <a:tc>
                  <a:txBody>
                    <a:bodyPr/>
                    <a:lstStyle/>
                    <a:p>
                      <a:r>
                        <a:rPr lang="en-GB" sz="12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48661881"/>
                  </a:ext>
                </a:extLst>
              </a:tr>
              <a:tr h="381061">
                <a:tc>
                  <a:txBody>
                    <a:bodyPr/>
                    <a:lstStyle/>
                    <a:p>
                      <a:r>
                        <a:rPr lang="en-GB" sz="12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4659614"/>
                  </a:ext>
                </a:extLst>
              </a:tr>
              <a:tr h="381061">
                <a:tc>
                  <a:txBody>
                    <a:bodyPr/>
                    <a:lstStyle/>
                    <a:p>
                      <a:r>
                        <a:rPr lang="en-GB" sz="12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053435"/>
                  </a:ext>
                </a:extLst>
              </a:tr>
              <a:tr h="281881">
                <a:tc>
                  <a:txBody>
                    <a:bodyPr/>
                    <a:lstStyle/>
                    <a:p>
                      <a:r>
                        <a:rPr lang="en-GB" sz="1200" b="1" dirty="0">
                          <a:solidFill>
                            <a:schemeClr val="tx1"/>
                          </a:solidFill>
                          <a:highlight>
                            <a:srgbClr val="FFFF00"/>
                          </a:highlight>
                        </a:rPr>
                        <a:t>Analyse</a:t>
                      </a:r>
                      <a:r>
                        <a:rPr lang="en-GB" sz="1200" b="1" dirty="0">
                          <a:solidFill>
                            <a:schemeClr val="tx1"/>
                          </a:solidFill>
                        </a:rPr>
                        <a:t>- </a:t>
                      </a:r>
                      <a:r>
                        <a:rPr lang="en-GB" sz="1200" b="0" dirty="0">
                          <a:solidFill>
                            <a:schemeClr val="tx1"/>
                          </a:solidFill>
                        </a:rPr>
                        <a:t>Explain why this led to opposition in the civil rights movement.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489731410"/>
                  </a:ext>
                </a:extLst>
              </a:tr>
              <a:tr h="657722">
                <a:tc>
                  <a:txBody>
                    <a:bodyPr/>
                    <a:lstStyle/>
                    <a:p>
                      <a:r>
                        <a:rPr lang="en-GB" sz="1200" dirty="0">
                          <a:solidFill>
                            <a:schemeClr val="tx1"/>
                          </a:solidFill>
                        </a:rPr>
                        <a:t>This led to opposition because…</a:t>
                      </a:r>
                    </a:p>
                    <a:p>
                      <a:endParaRPr lang="en-GB" sz="1200" dirty="0">
                        <a:solidFill>
                          <a:schemeClr val="tx1"/>
                        </a:solidFill>
                      </a:endParaRPr>
                    </a:p>
                    <a:p>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34586187"/>
                  </a:ext>
                </a:extLst>
              </a:tr>
              <a:tr h="281881">
                <a:tc>
                  <a:txBody>
                    <a:bodyPr/>
                    <a:lstStyle/>
                    <a:p>
                      <a:r>
                        <a:rPr lang="en-GB" sz="1200" b="1" dirty="0">
                          <a:solidFill>
                            <a:schemeClr val="tx1"/>
                          </a:solidFill>
                          <a:highlight>
                            <a:srgbClr val="FFFF00"/>
                          </a:highlight>
                        </a:rPr>
                        <a:t>Point</a:t>
                      </a:r>
                      <a:r>
                        <a:rPr lang="en-GB" sz="1200" b="1" dirty="0">
                          <a:solidFill>
                            <a:schemeClr val="tx1"/>
                          </a:solidFill>
                        </a:rPr>
                        <a:t> – </a:t>
                      </a:r>
                      <a:r>
                        <a:rPr lang="en-GB" sz="1200" b="0" dirty="0">
                          <a:solidFill>
                            <a:schemeClr val="tx1"/>
                          </a:solidFill>
                        </a:rPr>
                        <a:t>State one reason why there was opposition to the Civil Rights movement.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548436712"/>
                  </a:ext>
                </a:extLst>
              </a:tr>
              <a:tr h="281881">
                <a:tc>
                  <a:txBody>
                    <a:bodyPr/>
                    <a:lstStyle/>
                    <a:p>
                      <a:r>
                        <a:rPr lang="en-GB" sz="1200" dirty="0">
                          <a:solidFill>
                            <a:schemeClr val="tx1"/>
                          </a:solidFill>
                        </a:rPr>
                        <a:t>Reason: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22191918"/>
                  </a:ext>
                </a:extLst>
              </a:tr>
              <a:tr h="281881">
                <a:tc>
                  <a:txBody>
                    <a:bodyPr/>
                    <a:lstStyle/>
                    <a:p>
                      <a:r>
                        <a:rPr lang="en-GB" sz="1200" b="1" dirty="0">
                          <a:solidFill>
                            <a:schemeClr val="tx1"/>
                          </a:solidFill>
                          <a:highlight>
                            <a:srgbClr val="FFFF00"/>
                          </a:highlight>
                        </a:rPr>
                        <a:t>Evidence</a:t>
                      </a:r>
                      <a:r>
                        <a:rPr lang="en-GB" sz="1200" b="1" dirty="0">
                          <a:solidFill>
                            <a:schemeClr val="tx1"/>
                          </a:solidFill>
                        </a:rPr>
                        <a:t>- </a:t>
                      </a:r>
                      <a:r>
                        <a:rPr lang="en-GB" sz="1200" b="0" dirty="0">
                          <a:solidFill>
                            <a:schemeClr val="tx1"/>
                          </a:solidFill>
                        </a:rPr>
                        <a:t>Add 3 pieces of evidence to support your point: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974873761"/>
                  </a:ext>
                </a:extLst>
              </a:tr>
              <a:tr h="381061">
                <a:tc>
                  <a:txBody>
                    <a:bodyPr/>
                    <a:lstStyle/>
                    <a:p>
                      <a:r>
                        <a:rPr lang="en-GB" sz="12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2428599"/>
                  </a:ext>
                </a:extLst>
              </a:tr>
              <a:tr h="381061">
                <a:tc>
                  <a:txBody>
                    <a:bodyPr/>
                    <a:lstStyle/>
                    <a:p>
                      <a:r>
                        <a:rPr lang="en-GB" sz="12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32475034"/>
                  </a:ext>
                </a:extLst>
              </a:tr>
              <a:tr h="381061">
                <a:tc>
                  <a:txBody>
                    <a:bodyPr/>
                    <a:lstStyle/>
                    <a:p>
                      <a:r>
                        <a:rPr lang="en-GB" sz="12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8798893"/>
                  </a:ext>
                </a:extLst>
              </a:tr>
              <a:tr h="281881">
                <a:tc>
                  <a:txBody>
                    <a:bodyPr/>
                    <a:lstStyle/>
                    <a:p>
                      <a:r>
                        <a:rPr lang="en-GB" sz="1200" b="1" dirty="0">
                          <a:solidFill>
                            <a:schemeClr val="tx1"/>
                          </a:solidFill>
                          <a:highlight>
                            <a:srgbClr val="FFFF00"/>
                          </a:highlight>
                        </a:rPr>
                        <a:t>Analyse</a:t>
                      </a:r>
                      <a:r>
                        <a:rPr lang="en-GB" sz="1200" b="1" dirty="0">
                          <a:solidFill>
                            <a:schemeClr val="tx1"/>
                          </a:solidFill>
                        </a:rPr>
                        <a:t>- </a:t>
                      </a:r>
                      <a:r>
                        <a:rPr lang="en-GB" sz="1200" b="0" dirty="0">
                          <a:solidFill>
                            <a:schemeClr val="tx1"/>
                          </a:solidFill>
                        </a:rPr>
                        <a:t>Explain why this led to opposition in the civil rights movement.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810802121"/>
                  </a:ext>
                </a:extLst>
              </a:tr>
              <a:tr h="657722">
                <a:tc>
                  <a:txBody>
                    <a:bodyPr/>
                    <a:lstStyle/>
                    <a:p>
                      <a:r>
                        <a:rPr lang="en-GB" sz="1200" dirty="0">
                          <a:solidFill>
                            <a:schemeClr val="tx1"/>
                          </a:solidFill>
                        </a:rPr>
                        <a:t>This led to opposition because…</a:t>
                      </a:r>
                    </a:p>
                    <a:p>
                      <a:endParaRPr lang="en-GB" sz="1200" dirty="0">
                        <a:solidFill>
                          <a:schemeClr val="tx1"/>
                        </a:solidFill>
                      </a:endParaRPr>
                    </a:p>
                    <a:p>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8352722"/>
                  </a:ext>
                </a:extLst>
              </a:tr>
            </a:tbl>
          </a:graphicData>
        </a:graphic>
      </p:graphicFrame>
      <p:sp>
        <p:nvSpPr>
          <p:cNvPr id="8" name="TextBox 7">
            <a:extLst>
              <a:ext uri="{FF2B5EF4-FFF2-40B4-BE49-F238E27FC236}">
                <a16:creationId xmlns:a16="http://schemas.microsoft.com/office/drawing/2014/main" id="{2FACEBA6-0723-8A28-1C9F-269321103E7C}"/>
              </a:ext>
            </a:extLst>
          </p:cNvPr>
          <p:cNvSpPr txBox="1"/>
          <p:nvPr/>
        </p:nvSpPr>
        <p:spPr>
          <a:xfrm>
            <a:off x="95479" y="420963"/>
            <a:ext cx="5862548" cy="646331"/>
          </a:xfrm>
          <a:prstGeom prst="rect">
            <a:avLst/>
          </a:prstGeom>
          <a:noFill/>
        </p:spPr>
        <p:txBody>
          <a:bodyPr wrap="square">
            <a:spAutoFit/>
          </a:bodyPr>
          <a:lstStyle/>
          <a:p>
            <a:r>
              <a:rPr lang="en-GB" b="0" dirty="0">
                <a:solidFill>
                  <a:srgbClr val="7030A0"/>
                </a:solidFill>
              </a:rPr>
              <a:t>Explain why there was opposition to the civil rights movement, 1950-1963. [12 marks]</a:t>
            </a:r>
            <a:endParaRPr lang="en-GB" dirty="0"/>
          </a:p>
        </p:txBody>
      </p:sp>
      <p:pic>
        <p:nvPicPr>
          <p:cNvPr id="5122" name="Picture 2" descr="plan icon">
            <a:extLst>
              <a:ext uri="{FF2B5EF4-FFF2-40B4-BE49-F238E27FC236}">
                <a16:creationId xmlns:a16="http://schemas.microsoft.com/office/drawing/2014/main" id="{7B29865A-F001-C642-384A-E553696182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13649" y="162055"/>
            <a:ext cx="763613" cy="7636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9214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333C40-E9A6-2BD8-665E-597176CCB74C}"/>
              </a:ext>
            </a:extLst>
          </p:cNvPr>
          <p:cNvSpPr>
            <a:spLocks noGrp="1"/>
          </p:cNvSpPr>
          <p:nvPr>
            <p:ph idx="1"/>
          </p:nvPr>
        </p:nvSpPr>
        <p:spPr>
          <a:xfrm>
            <a:off x="261544" y="648274"/>
            <a:ext cx="5491557" cy="763912"/>
          </a:xfrm>
        </p:spPr>
        <p:txBody>
          <a:bodyPr>
            <a:normAutofit/>
          </a:bodyPr>
          <a:lstStyle/>
          <a:p>
            <a:pPr marL="0" indent="0">
              <a:buNone/>
            </a:pPr>
            <a:r>
              <a:rPr lang="en-GB" sz="1800" dirty="0">
                <a:solidFill>
                  <a:srgbClr val="7030A0"/>
                </a:solidFill>
              </a:rPr>
              <a:t>How useful is source B for an enquiry into the Tet Offensive. (8 marks)  </a:t>
            </a:r>
          </a:p>
        </p:txBody>
      </p:sp>
      <p:sp>
        <p:nvSpPr>
          <p:cNvPr id="4" name="Rectangle 3">
            <a:extLst>
              <a:ext uri="{FF2B5EF4-FFF2-40B4-BE49-F238E27FC236}">
                <a16:creationId xmlns:a16="http://schemas.microsoft.com/office/drawing/2014/main" id="{F631FA7C-FFA8-24EF-C020-8E19AF7BEC99}"/>
              </a:ext>
            </a:extLst>
          </p:cNvPr>
          <p:cNvSpPr/>
          <p:nvPr/>
        </p:nvSpPr>
        <p:spPr>
          <a:xfrm>
            <a:off x="159488" y="159488"/>
            <a:ext cx="6549656" cy="958702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a:extLst>
              <a:ext uri="{FF2B5EF4-FFF2-40B4-BE49-F238E27FC236}">
                <a16:creationId xmlns:a16="http://schemas.microsoft.com/office/drawing/2014/main" id="{6C3A2F4F-5F75-0A3F-A0ED-31D98F9D9F92}"/>
              </a:ext>
            </a:extLst>
          </p:cNvPr>
          <p:cNvSpPr txBox="1"/>
          <p:nvPr/>
        </p:nvSpPr>
        <p:spPr>
          <a:xfrm>
            <a:off x="99861" y="128102"/>
            <a:ext cx="5647754" cy="520172"/>
          </a:xfrm>
          <a:prstGeom prst="rect">
            <a:avLst/>
          </a:prstGeom>
          <a:noFill/>
        </p:spPr>
        <p:txBody>
          <a:bodyPr wrap="square" rtlCol="0">
            <a:spAutoFit/>
          </a:bodyPr>
          <a:lstStyle/>
          <a:p>
            <a:pPr algn="ctr"/>
            <a:r>
              <a:rPr lang="en-GB" sz="2800" u="sng" dirty="0">
                <a:effectLst>
                  <a:outerShdw blurRad="38100" dist="38100" dir="2700000" algn="tl">
                    <a:srgbClr val="000000">
                      <a:alpha val="43137"/>
                    </a:srgbClr>
                  </a:outerShdw>
                </a:effectLst>
              </a:rPr>
              <a:t>Year 11 revision homework 6: Utility </a:t>
            </a:r>
          </a:p>
        </p:txBody>
      </p:sp>
      <p:sp>
        <p:nvSpPr>
          <p:cNvPr id="9" name="TextBox 8">
            <a:extLst>
              <a:ext uri="{FF2B5EF4-FFF2-40B4-BE49-F238E27FC236}">
                <a16:creationId xmlns:a16="http://schemas.microsoft.com/office/drawing/2014/main" id="{086E2E03-1D86-22EC-49BF-1B8B6E28EEA9}"/>
              </a:ext>
            </a:extLst>
          </p:cNvPr>
          <p:cNvSpPr txBox="1"/>
          <p:nvPr/>
        </p:nvSpPr>
        <p:spPr>
          <a:xfrm>
            <a:off x="280271" y="4905612"/>
            <a:ext cx="6297457" cy="4708981"/>
          </a:xfrm>
          <a:prstGeom prst="rect">
            <a:avLst/>
          </a:prstGeom>
          <a:noFill/>
        </p:spPr>
        <p:txBody>
          <a:bodyPr wrap="square">
            <a:spAutoFit/>
          </a:bodyPr>
          <a:lstStyle/>
          <a:p>
            <a:pPr>
              <a:defRPr/>
            </a:pPr>
            <a:r>
              <a:rPr lang="en-GB" dirty="0">
                <a:solidFill>
                  <a:prstClr val="black"/>
                </a:solidFill>
                <a:latin typeface="Calibri" panose="020F0502020204030204"/>
              </a:rPr>
              <a:t>Source B is useful as I can learn </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 ________________________________________________________________________________________________________________________________________________________________________________________________</a:t>
            </a:r>
            <a:r>
              <a:rPr kumimoji="0" lang="en-GB" b="0" i="0" u="none" strike="noStrike" kern="1200" cap="none" spc="0" normalizeH="0" baseline="0" noProof="0" dirty="0">
                <a:ln>
                  <a:noFill/>
                </a:ln>
                <a:solidFill>
                  <a:prstClr val="black"/>
                </a:solidFill>
                <a:effectLst/>
                <a:uLnTx/>
                <a:uFillTx/>
                <a:latin typeface="Calibri" panose="020F0502020204030204"/>
                <a:ea typeface="+mn-ea"/>
                <a:cs typeface="+mn-cs"/>
              </a:rPr>
              <a:t>It is also useful as I know </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 ________________________________________________________________________________________________________________________________________________________________________________________________</a:t>
            </a:r>
            <a:r>
              <a:rPr kumimoji="0" lang="en-GB" b="0" i="0" u="none" strike="noStrike" kern="1200" cap="none" spc="0" normalizeH="0" baseline="0" noProof="0" dirty="0">
                <a:ln>
                  <a:noFill/>
                </a:ln>
                <a:solidFill>
                  <a:prstClr val="black"/>
                </a:solidFill>
                <a:effectLst/>
                <a:uLnTx/>
                <a:uFillTx/>
                <a:latin typeface="Calibri" panose="020F0502020204030204"/>
                <a:ea typeface="+mn-ea"/>
                <a:cs typeface="+mn-cs"/>
              </a:rPr>
              <a:t>The source is </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 ________________________________________________________________________________________________</a:t>
            </a:r>
            <a:r>
              <a:rPr kumimoji="0" lang="en-GB" b="0" i="0" u="none" strike="noStrike" kern="1200" cap="none" spc="0" normalizeH="0" baseline="0" noProof="0" dirty="0">
                <a:ln>
                  <a:noFill/>
                </a:ln>
                <a:solidFill>
                  <a:prstClr val="black"/>
                </a:solidFill>
                <a:effectLst/>
                <a:uLnTx/>
                <a:uFillTx/>
                <a:latin typeface="Calibri" panose="020F0502020204030204"/>
                <a:ea typeface="+mn-ea"/>
                <a:cs typeface="+mn-cs"/>
              </a:rPr>
              <a:t>Overall, I believe the source is </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 ________________________________________________</a:t>
            </a:r>
            <a:endParaRPr kumimoji="0" lang="en-GB" sz="2000" b="0"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DC42E161-3ADF-C008-F3F8-22EFA922BFFE}"/>
              </a:ext>
            </a:extLst>
          </p:cNvPr>
          <p:cNvSpPr txBox="1"/>
          <p:nvPr/>
        </p:nvSpPr>
        <p:spPr>
          <a:xfrm>
            <a:off x="5634323" y="795315"/>
            <a:ext cx="1074821" cy="400110"/>
          </a:xfrm>
          <a:prstGeom prst="rect">
            <a:avLst/>
          </a:prstGeom>
          <a:noFill/>
        </p:spPr>
        <p:txBody>
          <a:bodyPr wrap="square" rtlCol="0">
            <a:spAutoFit/>
          </a:bodyPr>
          <a:lstStyle/>
          <a:p>
            <a:pPr algn="ctr"/>
            <a:r>
              <a:rPr lang="en-GB" sz="2000" dirty="0">
                <a:effectLst>
                  <a:outerShdw blurRad="38100" dist="38100" dir="2700000" algn="tl">
                    <a:srgbClr val="000000">
                      <a:alpha val="43137"/>
                    </a:srgbClr>
                  </a:outerShdw>
                </a:effectLst>
              </a:rPr>
              <a:t>C.O.P</a:t>
            </a:r>
          </a:p>
        </p:txBody>
      </p:sp>
      <p:pic>
        <p:nvPicPr>
          <p:cNvPr id="1026" name="Picture 2" descr="police officer icon">
            <a:extLst>
              <a:ext uri="{FF2B5EF4-FFF2-40B4-BE49-F238E27FC236}">
                <a16:creationId xmlns:a16="http://schemas.microsoft.com/office/drawing/2014/main" id="{F2CD99C7-3271-5022-6454-14FEBBE022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71879" y="229793"/>
            <a:ext cx="606462" cy="60646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2" name="Table 12">
            <a:extLst>
              <a:ext uri="{FF2B5EF4-FFF2-40B4-BE49-F238E27FC236}">
                <a16:creationId xmlns:a16="http://schemas.microsoft.com/office/drawing/2014/main" id="{C7CC93CD-FB20-8471-F885-8DB16A656BE3}"/>
              </a:ext>
            </a:extLst>
          </p:cNvPr>
          <p:cNvGraphicFramePr>
            <a:graphicFrameLocks noGrp="1"/>
          </p:cNvGraphicFramePr>
          <p:nvPr>
            <p:extLst>
              <p:ext uri="{D42A27DB-BD31-4B8C-83A1-F6EECF244321}">
                <p14:modId xmlns:p14="http://schemas.microsoft.com/office/powerpoint/2010/main" val="1502985212"/>
              </p:ext>
            </p:extLst>
          </p:nvPr>
        </p:nvGraphicFramePr>
        <p:xfrm>
          <a:off x="4168344" y="1264193"/>
          <a:ext cx="2287619" cy="3177540"/>
        </p:xfrm>
        <a:graphic>
          <a:graphicData uri="http://schemas.openxmlformats.org/drawingml/2006/table">
            <a:tbl>
              <a:tblPr firstRow="1" bandRow="1">
                <a:tableStyleId>{BDBED569-4797-4DF1-A0F4-6AAB3CD982D8}</a:tableStyleId>
              </a:tblPr>
              <a:tblGrid>
                <a:gridCol w="2287619">
                  <a:extLst>
                    <a:ext uri="{9D8B030D-6E8A-4147-A177-3AD203B41FA5}">
                      <a16:colId xmlns:a16="http://schemas.microsoft.com/office/drawing/2014/main" val="3924754327"/>
                    </a:ext>
                  </a:extLst>
                </a:gridCol>
              </a:tblGrid>
              <a:tr h="76690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dirty="0"/>
                        <a:t>Step 1: </a:t>
                      </a:r>
                      <a:r>
                        <a:rPr lang="en-GB" sz="1200" b="0" dirty="0"/>
                        <a:t>What can you </a:t>
                      </a:r>
                      <a:r>
                        <a:rPr lang="en-GB" sz="1200" b="0" dirty="0">
                          <a:solidFill>
                            <a:srgbClr val="C00000"/>
                          </a:solidFill>
                        </a:rPr>
                        <a:t>learn</a:t>
                      </a:r>
                      <a:r>
                        <a:rPr lang="en-GB" sz="1200" b="0" dirty="0"/>
                        <a:t> from the </a:t>
                      </a:r>
                      <a:r>
                        <a:rPr lang="en-GB" sz="1200" b="0" dirty="0">
                          <a:solidFill>
                            <a:srgbClr val="C00000"/>
                          </a:solidFill>
                        </a:rPr>
                        <a:t>content </a:t>
                      </a:r>
                      <a:r>
                        <a:rPr lang="en-GB" sz="1200" b="0" dirty="0"/>
                        <a:t>of the source? Summarise in your own words and add </a:t>
                      </a:r>
                      <a:r>
                        <a:rPr lang="en-GB" sz="1200" b="0" dirty="0">
                          <a:solidFill>
                            <a:srgbClr val="C00000"/>
                          </a:solidFill>
                        </a:rPr>
                        <a:t>quotes</a:t>
                      </a:r>
                      <a:r>
                        <a:rPr lang="en-GB" sz="1200" b="0" dirty="0"/>
                        <a:t> to support.  </a:t>
                      </a:r>
                      <a:endParaRPr lang="en-GB" b="0" dirty="0"/>
                    </a:p>
                  </a:txBody>
                  <a:tcPr/>
                </a:tc>
                <a:extLst>
                  <a:ext uri="{0D108BD9-81ED-4DB2-BD59-A6C34878D82A}">
                    <a16:rowId xmlns:a16="http://schemas.microsoft.com/office/drawing/2014/main" val="1701243151"/>
                  </a:ext>
                </a:extLst>
              </a:tr>
              <a:tr h="93272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b="1" dirty="0"/>
                        <a:t>Step 2: </a:t>
                      </a:r>
                      <a:r>
                        <a:rPr lang="en-GB" sz="1200" dirty="0"/>
                        <a:t>Does this fit with your own </a:t>
                      </a:r>
                      <a:r>
                        <a:rPr lang="en-GB" sz="1200" b="1" dirty="0">
                          <a:solidFill>
                            <a:srgbClr val="C00000"/>
                          </a:solidFill>
                        </a:rPr>
                        <a:t>knowledge</a:t>
                      </a:r>
                      <a:r>
                        <a:rPr lang="en-GB" sz="1200" dirty="0"/>
                        <a:t>? Describe what you know (linking it back to the points you’ve made about the sources content). </a:t>
                      </a:r>
                    </a:p>
                  </a:txBody>
                  <a:tcPr/>
                </a:tc>
                <a:extLst>
                  <a:ext uri="{0D108BD9-81ED-4DB2-BD59-A6C34878D82A}">
                    <a16:rowId xmlns:a16="http://schemas.microsoft.com/office/drawing/2014/main" val="652955277"/>
                  </a:ext>
                </a:extLst>
              </a:tr>
              <a:tr h="76690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dirty="0"/>
                        <a:t>Step 3: </a:t>
                      </a:r>
                      <a:r>
                        <a:rPr lang="en-GB" sz="1200" dirty="0"/>
                        <a:t>Is the </a:t>
                      </a:r>
                      <a:r>
                        <a:rPr lang="en-GB" sz="1200" b="1" dirty="0">
                          <a:solidFill>
                            <a:srgbClr val="C00000"/>
                          </a:solidFill>
                        </a:rPr>
                        <a:t>provenance</a:t>
                      </a:r>
                      <a:r>
                        <a:rPr lang="en-GB" sz="1200" dirty="0"/>
                        <a:t> of the source trustworthy? </a:t>
                      </a:r>
                    </a:p>
                    <a:p>
                      <a:r>
                        <a:rPr lang="en-GB" sz="1200" dirty="0"/>
                        <a:t>Consider </a:t>
                      </a:r>
                      <a:r>
                        <a:rPr lang="en-GB" sz="1200" b="1" dirty="0">
                          <a:solidFill>
                            <a:srgbClr val="C00000"/>
                          </a:solidFill>
                        </a:rPr>
                        <a:t>the Nature, origin or purpose </a:t>
                      </a:r>
                      <a:r>
                        <a:rPr lang="en-GB" sz="1200" dirty="0"/>
                        <a:t>of the source. </a:t>
                      </a:r>
                    </a:p>
                  </a:txBody>
                  <a:tcPr/>
                </a:tc>
                <a:extLst>
                  <a:ext uri="{0D108BD9-81ED-4DB2-BD59-A6C34878D82A}">
                    <a16:rowId xmlns:a16="http://schemas.microsoft.com/office/drawing/2014/main" val="626101391"/>
                  </a:ext>
                </a:extLst>
              </a:tr>
              <a:tr h="408088">
                <a:tc>
                  <a:txBody>
                    <a:bodyPr/>
                    <a:lstStyle/>
                    <a:p>
                      <a:r>
                        <a:rPr lang="en-GB" sz="1200" dirty="0"/>
                        <a:t>Step 4: Overall, </a:t>
                      </a:r>
                      <a:r>
                        <a:rPr lang="en-GB" sz="1200" b="1" dirty="0">
                          <a:solidFill>
                            <a:srgbClr val="C00000"/>
                          </a:solidFill>
                        </a:rPr>
                        <a:t>how useful is the source? </a:t>
                      </a:r>
                    </a:p>
                  </a:txBody>
                  <a:tcPr/>
                </a:tc>
                <a:extLst>
                  <a:ext uri="{0D108BD9-81ED-4DB2-BD59-A6C34878D82A}">
                    <a16:rowId xmlns:a16="http://schemas.microsoft.com/office/drawing/2014/main" val="1778005761"/>
                  </a:ext>
                </a:extLst>
              </a:tr>
            </a:tbl>
          </a:graphicData>
        </a:graphic>
      </p:graphicFrame>
      <p:sp>
        <p:nvSpPr>
          <p:cNvPr id="14" name="TextBox 13">
            <a:extLst>
              <a:ext uri="{FF2B5EF4-FFF2-40B4-BE49-F238E27FC236}">
                <a16:creationId xmlns:a16="http://schemas.microsoft.com/office/drawing/2014/main" id="{62C6B495-DD9A-ACF8-A9F7-E697C8BB5C23}"/>
              </a:ext>
            </a:extLst>
          </p:cNvPr>
          <p:cNvSpPr txBox="1"/>
          <p:nvPr/>
        </p:nvSpPr>
        <p:spPr>
          <a:xfrm>
            <a:off x="339786" y="1234263"/>
            <a:ext cx="3509816" cy="3539430"/>
          </a:xfrm>
          <a:prstGeom prst="rect">
            <a:avLst/>
          </a:prstGeom>
          <a:solidFill>
            <a:srgbClr val="EEF7E9"/>
          </a:solidFill>
          <a:ln w="6350">
            <a:solidFill>
              <a:srgbClr val="0070C0"/>
            </a:solidFill>
          </a:ln>
        </p:spPr>
        <p:txBody>
          <a:bodyPr wrap="square">
            <a:spAutoFit/>
          </a:bodyPr>
          <a:lstStyle/>
          <a:p>
            <a:r>
              <a:rPr lang="en-GB" sz="1400" b="1" dirty="0">
                <a:solidFill>
                  <a:schemeClr val="tx1"/>
                </a:solidFill>
              </a:rPr>
              <a:t>Source B: </a:t>
            </a:r>
            <a:r>
              <a:rPr lang="en-GB" sz="1400" i="1" dirty="0">
                <a:solidFill>
                  <a:schemeClr val="tx1"/>
                </a:solidFill>
              </a:rPr>
              <a:t>From an interview given by Huong Van Ba, an artillery officer in the NVA, to an American interviewer, about the Tet offensive. </a:t>
            </a:r>
          </a:p>
          <a:p>
            <a:endParaRPr lang="en-GB" sz="1400" dirty="0">
              <a:solidFill>
                <a:schemeClr val="tx1"/>
              </a:solidFill>
            </a:endParaRPr>
          </a:p>
          <a:p>
            <a:r>
              <a:rPr lang="en-GB" sz="1400" dirty="0">
                <a:solidFill>
                  <a:schemeClr val="tx1"/>
                </a:solidFill>
              </a:rPr>
              <a:t>When the Tet campaign was over, we didn’t have enough men left to fight a major battle, only to make hit and run attacks on posts. So many men had been killed that morale was very low. We spent a great deal of time hiding in tunnels, trying to avoid being captured. We experienced desertions and many of our men filtered back to their homes to join local guerilla forces instead of staying with the main NVA units. We heard that in the north there were more young people trying to avoid the draft. </a:t>
            </a:r>
          </a:p>
        </p:txBody>
      </p:sp>
      <p:sp>
        <p:nvSpPr>
          <p:cNvPr id="15" name="TextBox 14">
            <a:extLst>
              <a:ext uri="{FF2B5EF4-FFF2-40B4-BE49-F238E27FC236}">
                <a16:creationId xmlns:a16="http://schemas.microsoft.com/office/drawing/2014/main" id="{62C64D01-924D-F76B-B457-A32EEB43932B}"/>
              </a:ext>
            </a:extLst>
          </p:cNvPr>
          <p:cNvSpPr txBox="1"/>
          <p:nvPr/>
        </p:nvSpPr>
        <p:spPr>
          <a:xfrm>
            <a:off x="3931137" y="4574810"/>
            <a:ext cx="2624097" cy="307777"/>
          </a:xfrm>
          <a:prstGeom prst="rect">
            <a:avLst/>
          </a:prstGeom>
          <a:noFill/>
        </p:spPr>
        <p:txBody>
          <a:bodyPr wrap="square" rtlCol="0">
            <a:spAutoFit/>
          </a:bodyPr>
          <a:lstStyle/>
          <a:p>
            <a:r>
              <a:rPr lang="en-GB" sz="1400" b="1" i="1" dirty="0">
                <a:solidFill>
                  <a:srgbClr val="0070C0"/>
                </a:solidFill>
              </a:rPr>
              <a:t>Remember all sources are useful! </a:t>
            </a:r>
          </a:p>
        </p:txBody>
      </p:sp>
    </p:spTree>
    <p:extLst>
      <p:ext uri="{BB962C8B-B14F-4D97-AF65-F5344CB8AC3E}">
        <p14:creationId xmlns:p14="http://schemas.microsoft.com/office/powerpoint/2010/main" val="3099712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2E5584B6-1F74-2321-5D26-B5216CE364A9}"/>
              </a:ext>
            </a:extLst>
          </p:cNvPr>
          <p:cNvPicPr>
            <a:picLocks noChangeAspect="1"/>
          </p:cNvPicPr>
          <p:nvPr/>
        </p:nvPicPr>
        <p:blipFill>
          <a:blip r:embed="rId2"/>
          <a:stretch>
            <a:fillRect/>
          </a:stretch>
        </p:blipFill>
        <p:spPr>
          <a:xfrm rot="16200000">
            <a:off x="-1524000" y="1511630"/>
            <a:ext cx="9906000" cy="6882740"/>
          </a:xfrm>
          <a:prstGeom prst="rect">
            <a:avLst/>
          </a:prstGeom>
        </p:spPr>
      </p:pic>
    </p:spTree>
    <p:extLst>
      <p:ext uri="{BB962C8B-B14F-4D97-AF65-F5344CB8AC3E}">
        <p14:creationId xmlns:p14="http://schemas.microsoft.com/office/powerpoint/2010/main" val="1215906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1506</TotalTime>
  <Words>2580</Words>
  <Application>Microsoft Office PowerPoint</Application>
  <PresentationFormat>A4 Paper (210x297 mm)</PresentationFormat>
  <Paragraphs>239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Parsons</dc:creator>
  <cp:lastModifiedBy>Jennifer Parsons</cp:lastModifiedBy>
  <cp:revision>1</cp:revision>
  <dcterms:created xsi:type="dcterms:W3CDTF">2023-09-18T16:44:56Z</dcterms:created>
  <dcterms:modified xsi:type="dcterms:W3CDTF">2023-09-20T14:11:47Z</dcterms:modified>
</cp:coreProperties>
</file>