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58" r:id="rId6"/>
  </p:sldMasterIdLst>
  <p:notesMasterIdLst>
    <p:notesMasterId r:id="rId24"/>
  </p:notesMasterIdLst>
  <p:sldIdLst>
    <p:sldId id="256" r:id="rId7"/>
    <p:sldId id="257" r:id="rId8"/>
    <p:sldId id="259" r:id="rId9"/>
    <p:sldId id="260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72" r:id="rId19"/>
    <p:sldId id="275" r:id="rId20"/>
    <p:sldId id="2673" r:id="rId21"/>
    <p:sldId id="2674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8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BA75B-E7B7-44DD-D56D-D71BE941DD3A}" v="41" dt="2026-02-03T14:34:02.636"/>
    <p1510:client id="{9EF6B7E4-CBF6-9A82-E32C-A4AAE55141DD}" v="319" dt="2026-02-03T14:45:07.6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4"/>
    <p:restoredTop sz="94659"/>
  </p:normalViewPr>
  <p:slideViewPr>
    <p:cSldViewPr snapToGrid="0" showGuides="1">
      <p:cViewPr varScale="1">
        <p:scale>
          <a:sx n="119" d="100"/>
          <a:sy n="119" d="100"/>
        </p:scale>
        <p:origin x="30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C50FC-C74B-4103-AF7C-07A2971D8F92}" type="datetimeFigureOut">
              <a:rPr lang="en-GB" smtClean="0"/>
              <a:t>05/02/2026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C30C8-7E60-49C2-A724-F5FADD6EB8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070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40F27-5CCE-42D0-889B-368DF11F6F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04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a logo and text&#10;&#10;AI-generated content may be incorrect.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0" descr="Date">
            <a:extLst>
              <a:ext uri="{FF2B5EF4-FFF2-40B4-BE49-F238E27FC236}">
                <a16:creationId xmlns:a16="http://schemas.microsoft.com/office/drawing/2014/main" id="{EF2BB75A-4EAB-2293-C318-D1E83BCFA8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6235" y="4673428"/>
            <a:ext cx="3751574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1" name="Text Placeholder 10" descr="Presentation name">
            <a:extLst>
              <a:ext uri="{FF2B5EF4-FFF2-40B4-BE49-F238E27FC236}">
                <a16:creationId xmlns:a16="http://schemas.microsoft.com/office/drawing/2014/main" id="{3D122B7E-3782-B28C-5689-B02EF3576E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6235" y="4048717"/>
            <a:ext cx="3751574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3E71E6-66BD-FD01-AAA0-EBC6BD535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36236" y="3784005"/>
            <a:ext cx="3751574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3">
            <a:extLst>
              <a:ext uri="{FF2B5EF4-FFF2-40B4-BE49-F238E27FC236}">
                <a16:creationId xmlns:a16="http://schemas.microsoft.com/office/drawing/2014/main" id="{9D2A7AE0-94AD-4F83-40E2-EBA87749E5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6235" y="1245187"/>
            <a:ext cx="3751574" cy="2183813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07179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5A36F493-541E-F7CA-8A99-0AB27E5D14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B0AAC8-F1BB-CB9B-2B0C-F11CA42C5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67574108-26A1-679D-2752-697445EB3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6214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DDC707B-52D6-7F0C-B00C-6B5B116D73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7A6B6D-6B31-D92D-6864-A31877A7E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>
            <a:extLst>
              <a:ext uri="{FF2B5EF4-FFF2-40B4-BE49-F238E27FC236}">
                <a16:creationId xmlns:a16="http://schemas.microsoft.com/office/drawing/2014/main" id="{0096F63A-692C-9D6D-EFFD-10164CA3C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0FF73CB-CAE5-8B6E-282D-52A42484F6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263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35232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96C4288-6F04-F1B9-1D14-23F3206299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50340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8A9F6E-A920-E283-4E4B-CD86F9A5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C17074A3-67C9-7662-F007-25B24ADE4F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7" y="1629255"/>
            <a:ext cx="5034024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E520A78-598E-1E57-808C-8F610A4087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18243" y="0"/>
            <a:ext cx="5373757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7224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urv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5BF2FCC-7BD2-CB6F-603B-3D41E071E6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637B72-8DC7-01BC-122C-CFFCF9F85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310DA2AE-8F4D-6C25-A009-2BF588925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6767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Curv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449CC1A-9C9D-EB20-D799-ACA8966B96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037EC7-40F2-AEE1-644C-AF5D3AACD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3E4B136A-EC18-5E54-E6C5-E965BD006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00830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24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11F5624-A3E1-FAAA-07CB-7C239464FE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8372" y="3279913"/>
            <a:ext cx="10799193" cy="7436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closing message</a:t>
            </a:r>
          </a:p>
        </p:txBody>
      </p:sp>
    </p:spTree>
    <p:extLst>
      <p:ext uri="{BB962C8B-B14F-4D97-AF65-F5344CB8AC3E}">
        <p14:creationId xmlns:p14="http://schemas.microsoft.com/office/powerpoint/2010/main" val="81117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 descr="Date">
            <a:extLst>
              <a:ext uri="{FF2B5EF4-FFF2-40B4-BE49-F238E27FC236}">
                <a16:creationId xmlns:a16="http://schemas.microsoft.com/office/drawing/2014/main" id="{51ABDD05-E274-0365-1341-38853DB2F6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9148" y="4921906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0" descr="Presentation name">
            <a:extLst>
              <a:ext uri="{FF2B5EF4-FFF2-40B4-BE49-F238E27FC236}">
                <a16:creationId xmlns:a16="http://schemas.microsoft.com/office/drawing/2014/main" id="{F8B09800-D11A-E571-C35C-BDD0F234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9148" y="4297195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21206-5D34-AE1D-8522-279C050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29150" y="4032483"/>
            <a:ext cx="5878547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3">
            <a:extLst>
              <a:ext uri="{FF2B5EF4-FFF2-40B4-BE49-F238E27FC236}">
                <a16:creationId xmlns:a16="http://schemas.microsoft.com/office/drawing/2014/main" id="{716855BA-9CAC-5E3F-61AE-3EF42EC38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48" y="3001619"/>
            <a:ext cx="5878547" cy="675859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4556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0" descr="Date">
            <a:extLst>
              <a:ext uri="{FF2B5EF4-FFF2-40B4-BE49-F238E27FC236}">
                <a16:creationId xmlns:a16="http://schemas.microsoft.com/office/drawing/2014/main" id="{A345C1EA-ACD1-292E-820A-E0054A959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9148" y="4921906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4" name="Text Placeholder 10" descr="Presentation name">
            <a:extLst>
              <a:ext uri="{FF2B5EF4-FFF2-40B4-BE49-F238E27FC236}">
                <a16:creationId xmlns:a16="http://schemas.microsoft.com/office/drawing/2014/main" id="{A1AC6634-1609-CB7C-945B-072BDA3529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9148" y="4297195"/>
            <a:ext cx="5878547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256F32-B616-7958-74F6-F3FF89BDC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29150" y="4032483"/>
            <a:ext cx="5878547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3">
            <a:extLst>
              <a:ext uri="{FF2B5EF4-FFF2-40B4-BE49-F238E27FC236}">
                <a16:creationId xmlns:a16="http://schemas.microsoft.com/office/drawing/2014/main" id="{8760D314-8CA9-569F-02D5-8E1E2138A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9148" y="3001619"/>
            <a:ext cx="5878547" cy="675859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5726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A35834-7665-A134-C94D-FF2817568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1B33C1-5B4A-513A-1D49-4763F4C27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ED7543C9-A7CF-D1BE-6380-6A2228A3E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5459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A35834-7665-A134-C94D-FF2817568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1B33C1-5B4A-513A-1D49-4763F4C27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ED7543C9-A7CF-D1BE-6380-6A2228A3E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B9820D8-2A9D-E6D0-F6FF-9C2B65C1FD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263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5171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C4A35834-7665-A134-C94D-FF2817568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50340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1B33C1-5B4A-513A-1D49-4763F4C27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ED7543C9-A7CF-D1BE-6380-6A2228A3E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7" y="1629255"/>
            <a:ext cx="5034024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771E729-0898-9B66-4F3D-AD31018A7C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18243" y="0"/>
            <a:ext cx="5373757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431661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B2DD7A5-4334-8413-905D-B45A939F4C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10069850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5E6BDA-1C36-C091-5113-789280A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C18CC9AC-5F8B-FDA5-9057-45582A314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0777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FC9395D-0216-EF0A-517C-87A1A6D32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14B4E7-F7A7-2329-3FA9-51025991D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>
            <a:extLst>
              <a:ext uri="{FF2B5EF4-FFF2-40B4-BE49-F238E27FC236}">
                <a16:creationId xmlns:a16="http://schemas.microsoft.com/office/drawing/2014/main" id="{88EE16AB-E968-B9C9-D32A-7203E191F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6" y="1629255"/>
            <a:ext cx="9360001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E52847D-C5D2-2DDA-F557-4DF56D1306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263" y="2753139"/>
            <a:ext cx="48887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99762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172CF6-7389-0BDC-E8FD-FC587F821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80BCAF70-4EC8-5EE4-2651-AA631FB9D6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76" y="2753139"/>
            <a:ext cx="5034023" cy="3711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CC45E5-D8E4-9645-1268-B7F95A4AC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80899" y="2441566"/>
            <a:ext cx="4769800" cy="0"/>
          </a:xfrm>
          <a:prstGeom prst="line">
            <a:avLst/>
          </a:prstGeom>
          <a:ln w="12700">
            <a:solidFill>
              <a:srgbClr val="AC87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3">
            <a:extLst>
              <a:ext uri="{FF2B5EF4-FFF2-40B4-BE49-F238E27FC236}">
                <a16:creationId xmlns:a16="http://schemas.microsoft.com/office/drawing/2014/main" id="{67C474EB-D616-F383-6F9D-D87B813BE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977" y="1629255"/>
            <a:ext cx="5034024" cy="533717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95FE24-F04D-EEF4-63DA-6B5D54948B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18243" y="0"/>
            <a:ext cx="5373757" cy="685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409501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2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1" r:id="rId2"/>
    <p:sldLayoutId id="2147483662" r:id="rId3"/>
    <p:sldLayoutId id="2147483654" r:id="rId4"/>
    <p:sldLayoutId id="2147483664" r:id="rId5"/>
    <p:sldLayoutId id="2147483665" r:id="rId6"/>
    <p:sldLayoutId id="2147483655" r:id="rId7"/>
    <p:sldLayoutId id="2147483666" r:id="rId8"/>
    <p:sldLayoutId id="2147483667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69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3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18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0782F7-51F6-C3EA-8416-8CF4DE3AC1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A8EC7-270B-306B-4983-8F33A4953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latin typeface="Arial"/>
                <a:cs typeface="Arial"/>
              </a:rPr>
              <a:t>Please ensure you have signed in at the </a:t>
            </a:r>
            <a:r>
              <a:rPr lang="en-GB">
                <a:latin typeface="Arial"/>
                <a:cs typeface="Arial"/>
              </a:rPr>
              <a:t>front desk</a:t>
            </a:r>
          </a:p>
          <a:p>
            <a:r>
              <a:rPr lang="en-GB" dirty="0">
                <a:latin typeface="Arial"/>
                <a:cs typeface="Arial"/>
              </a:rPr>
              <a:t>Please put phones on silent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7554869-2C10-3B29-751C-14432DF5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 dirty="0"/>
              <a:t>Options Information Evening</a:t>
            </a:r>
          </a:p>
        </p:txBody>
      </p:sp>
    </p:spTree>
    <p:extLst>
      <p:ext uri="{BB962C8B-B14F-4D97-AF65-F5344CB8AC3E}">
        <p14:creationId xmlns:p14="http://schemas.microsoft.com/office/powerpoint/2010/main" val="253328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725076-971A-4D07-8B54-654F460FD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5" t="8610" r="16444" b="5729"/>
          <a:stretch/>
        </p:blipFill>
        <p:spPr>
          <a:xfrm>
            <a:off x="3337641" y="528627"/>
            <a:ext cx="7441672" cy="56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3D553B-E07B-45B7-BA19-E556906C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 sz="3200" b="1" dirty="0">
                <a:solidFill>
                  <a:srgbClr val="AC875A"/>
                </a:solidFill>
                <a:latin typeface="Arial"/>
                <a:cs typeface="Arial"/>
              </a:rPr>
              <a:t>Further Information - School Website</a:t>
            </a:r>
            <a:r>
              <a:rPr lang="en-US" sz="3200" b="1" dirty="0">
                <a:solidFill>
                  <a:srgbClr val="AC875A"/>
                </a:solidFill>
                <a:latin typeface="Arial"/>
                <a:cs typeface="Arial"/>
              </a:rPr>
              <a:t>​</a:t>
            </a:r>
            <a:br>
              <a:rPr lang="en-US" sz="3200" b="1" dirty="0">
                <a:solidFill>
                  <a:srgbClr val="AC87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solidFill>
                <a:srgbClr val="AC875A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9F2F6-2F65-4C85-A278-089F9B0D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36" y="1896113"/>
            <a:ext cx="5766832" cy="2683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737F5-03AA-47AA-BAD0-21CD97AA2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70" y="2974513"/>
            <a:ext cx="5181324" cy="34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1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F047AF-1CA2-40B8-A71C-4CF206E97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/>
                <a:cs typeface="Calibri"/>
              </a:rPr>
              <a:t>Mr Auger– SENDCO 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Calibri"/>
              </a:rPr>
              <a:t>Mr Clark– Head of Year 9 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Calibri"/>
              </a:rPr>
              <a:t>Ms. </a:t>
            </a:r>
            <a:r>
              <a:rPr lang="en-US" dirty="0" err="1">
                <a:latin typeface="Arial"/>
                <a:cs typeface="Calibri"/>
              </a:rPr>
              <a:t>Louth</a:t>
            </a:r>
            <a:r>
              <a:rPr lang="en-US" dirty="0">
                <a:latin typeface="Arial"/>
                <a:cs typeface="Calibri"/>
              </a:rPr>
              <a:t> - Independent Careers Advisor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Calibri"/>
              </a:rPr>
              <a:t>Ms. Lilley – Careers Leader</a:t>
            </a:r>
            <a:endParaRPr lang="en-US" dirty="0">
              <a:cs typeface="Calibri"/>
            </a:endParaRP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F230CE-533C-42D2-B191-B8377008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solidFill>
                  <a:srgbClr val="AC875A"/>
                </a:solidFill>
                <a:latin typeface="Arial"/>
                <a:cs typeface="Calibri Light"/>
              </a:rPr>
              <a:t>Other support available tonight</a:t>
            </a:r>
            <a:endParaRPr lang="en-GB">
              <a:solidFill>
                <a:srgbClr val="AC875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03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E4130-13BA-567F-DA84-E862C1E92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CDFC-29C3-5754-B4DE-B29E01D3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344" y="2853402"/>
            <a:ext cx="5681465" cy="3711119"/>
          </a:xfrm>
        </p:spPr>
        <p:txBody>
          <a:bodyPr lIns="91440" tIns="45720" rIns="91440" bIns="45720" anchor="t"/>
          <a:lstStyle/>
          <a:p>
            <a:r>
              <a:rPr lang="en-GB" dirty="0">
                <a:latin typeface="Arial"/>
                <a:cs typeface="Arial"/>
              </a:rPr>
              <a:t>Find out about the wide range of courses, careers and training available to you when you leave Lancaster High School. </a:t>
            </a:r>
          </a:p>
          <a:p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Take the opportunity to check entry requirements and career routes.</a:t>
            </a:r>
            <a:endParaRPr lang="en-US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88BF1-3E70-67FE-724E-17039D206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 dirty="0">
                <a:solidFill>
                  <a:srgbClr val="AC875A"/>
                </a:solidFill>
                <a:cs typeface="Arial"/>
              </a:rPr>
              <a:t>Careers Fair  - A Floor</a:t>
            </a:r>
            <a:endParaRPr lang="en-GB">
              <a:solidFill>
                <a:srgbClr val="AC875A"/>
              </a:solidFill>
              <a:cs typeface="Arial"/>
            </a:endParaRPr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44258961-C1C2-EDE2-FC36-5559DA617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072" y="2679894"/>
            <a:ext cx="1954091" cy="749015"/>
          </a:xfrm>
          <a:prstGeom prst="rect">
            <a:avLst/>
          </a:prstGeom>
        </p:spPr>
      </p:pic>
      <p:pic>
        <p:nvPicPr>
          <p:cNvPr id="5" name="Picture 4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45D297F6-6F13-E4C1-B4E2-225245EC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505" y="5852814"/>
            <a:ext cx="1217267" cy="771334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783ABE2-AC9E-6623-1134-90CE8885C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08" y="4279968"/>
            <a:ext cx="2743199" cy="1492955"/>
          </a:xfrm>
          <a:prstGeom prst="rect">
            <a:avLst/>
          </a:prstGeom>
        </p:spPr>
      </p:pic>
      <p:pic>
        <p:nvPicPr>
          <p:cNvPr id="9" name="Picture 8" descr="NHS Logo - LogoDix">
            <a:extLst>
              <a:ext uri="{FF2B5EF4-FFF2-40B4-BE49-F238E27FC236}">
                <a16:creationId xmlns:a16="http://schemas.microsoft.com/office/drawing/2014/main" id="{4B1B891C-D0B2-4D56-257D-B7508D036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141" y="3532904"/>
            <a:ext cx="1812323" cy="743967"/>
          </a:xfrm>
          <a:prstGeom prst="rect">
            <a:avLst/>
          </a:prstGeom>
        </p:spPr>
      </p:pic>
      <p:pic>
        <p:nvPicPr>
          <p:cNvPr id="11" name="Picture 10" descr="A cartoon bee with red text&#10;&#10;AI-generated content may be incorrect.">
            <a:extLst>
              <a:ext uri="{FF2B5EF4-FFF2-40B4-BE49-F238E27FC236}">
                <a16:creationId xmlns:a16="http://schemas.microsoft.com/office/drawing/2014/main" id="{8E012B74-F087-8D3B-DE50-F2E7AFF14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2775" y="226763"/>
            <a:ext cx="1492787" cy="1501968"/>
          </a:xfrm>
          <a:prstGeom prst="rect">
            <a:avLst/>
          </a:prstGeom>
        </p:spPr>
      </p:pic>
      <p:pic>
        <p:nvPicPr>
          <p:cNvPr id="12" name="Picture 11" descr="Download Royal Navy (RN, Senior Service) Logo in SVG Vector or PNG File ...">
            <a:extLst>
              <a:ext uri="{FF2B5EF4-FFF2-40B4-BE49-F238E27FC236}">
                <a16:creationId xmlns:a16="http://schemas.microsoft.com/office/drawing/2014/main" id="{1AB6AF26-729D-143E-749E-FFA7AFFA8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698" y="5493623"/>
            <a:ext cx="2181728" cy="1497932"/>
          </a:xfrm>
          <a:prstGeom prst="rect">
            <a:avLst/>
          </a:prstGeom>
        </p:spPr>
      </p:pic>
      <p:pic>
        <p:nvPicPr>
          <p:cNvPr id="13" name="Picture 12" descr="Lancaster City Council - Lancaster District Magazine">
            <a:extLst>
              <a:ext uri="{FF2B5EF4-FFF2-40B4-BE49-F238E27FC236}">
                <a16:creationId xmlns:a16="http://schemas.microsoft.com/office/drawing/2014/main" id="{F08DC423-0A5F-BD6C-FED1-ED0B04325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1623" y="5583830"/>
            <a:ext cx="1944248" cy="978436"/>
          </a:xfrm>
          <a:prstGeom prst="rect">
            <a:avLst/>
          </a:prstGeom>
        </p:spPr>
      </p:pic>
      <p:pic>
        <p:nvPicPr>
          <p:cNvPr id="14" name="Picture 13" descr="East Midlands | Civil Service Careers">
            <a:extLst>
              <a:ext uri="{FF2B5EF4-FFF2-40B4-BE49-F238E27FC236}">
                <a16:creationId xmlns:a16="http://schemas.microsoft.com/office/drawing/2014/main" id="{8F95E488-B5CE-FACA-18E7-F74160649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6472" y="223076"/>
            <a:ext cx="2342146" cy="877683"/>
          </a:xfrm>
          <a:prstGeom prst="rect">
            <a:avLst/>
          </a:prstGeom>
        </p:spPr>
      </p:pic>
      <p:pic>
        <p:nvPicPr>
          <p:cNvPr id="15" name="Picture 14" descr="A green circle with white text&#10;&#10;AI-generated content may be incorrect.">
            <a:extLst>
              <a:ext uri="{FF2B5EF4-FFF2-40B4-BE49-F238E27FC236}">
                <a16:creationId xmlns:a16="http://schemas.microsoft.com/office/drawing/2014/main" id="{5278F24A-7BC3-5165-CCC2-9FE396E1C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3363" y="4600459"/>
            <a:ext cx="980501" cy="980502"/>
          </a:xfrm>
          <a:prstGeom prst="rect">
            <a:avLst/>
          </a:prstGeom>
        </p:spPr>
      </p:pic>
      <p:pic>
        <p:nvPicPr>
          <p:cNvPr id="16" name="Picture 15" descr="apprenticeships how does it work - JTL Training | Apprenticeship and ...">
            <a:extLst>
              <a:ext uri="{FF2B5EF4-FFF2-40B4-BE49-F238E27FC236}">
                <a16:creationId xmlns:a16="http://schemas.microsoft.com/office/drawing/2014/main" id="{709C9B4D-09D0-9B5E-0303-C64C595E21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7508" y="3709929"/>
            <a:ext cx="1457899" cy="1375273"/>
          </a:xfrm>
          <a:prstGeom prst="rect">
            <a:avLst/>
          </a:prstGeom>
        </p:spPr>
      </p:pic>
      <p:pic>
        <p:nvPicPr>
          <p:cNvPr id="17" name="Picture 16" descr="A red and white sign with black text&#10;&#10;AI-generated content may be incorrect.">
            <a:extLst>
              <a:ext uri="{FF2B5EF4-FFF2-40B4-BE49-F238E27FC236}">
                <a16:creationId xmlns:a16="http://schemas.microsoft.com/office/drawing/2014/main" id="{D0D5B81B-6B1D-0231-9AF8-B14B0E8405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8972" y="4809275"/>
            <a:ext cx="1689936" cy="770523"/>
          </a:xfrm>
          <a:prstGeom prst="rect">
            <a:avLst/>
          </a:prstGeom>
        </p:spPr>
      </p:pic>
      <p:pic>
        <p:nvPicPr>
          <p:cNvPr id="18" name="Picture 17" descr="A flag on a black background&#10;&#10;AI-generated content may be incorrect.">
            <a:extLst>
              <a:ext uri="{FF2B5EF4-FFF2-40B4-BE49-F238E27FC236}">
                <a16:creationId xmlns:a16="http://schemas.microsoft.com/office/drawing/2014/main" id="{227F9255-34E6-6B91-73CF-6CC11EB730F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986" t="13821" r="15009" b="8205"/>
          <a:stretch>
            <a:fillRect/>
          </a:stretch>
        </p:blipFill>
        <p:spPr>
          <a:xfrm>
            <a:off x="6668473" y="3235711"/>
            <a:ext cx="1535238" cy="1225976"/>
          </a:xfrm>
          <a:prstGeom prst="rect">
            <a:avLst/>
          </a:prstGeom>
        </p:spPr>
      </p:pic>
      <p:pic>
        <p:nvPicPr>
          <p:cNvPr id="19" name="Picture 18" descr="A logo for a university&#10;&#10;AI-generated content may be incorrect.">
            <a:extLst>
              <a:ext uri="{FF2B5EF4-FFF2-40B4-BE49-F238E27FC236}">
                <a16:creationId xmlns:a16="http://schemas.microsoft.com/office/drawing/2014/main" id="{004DA23E-F9F5-D193-1E26-685209C70A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9724" y="1330994"/>
            <a:ext cx="2476500" cy="1428750"/>
          </a:xfrm>
          <a:prstGeom prst="rect">
            <a:avLst/>
          </a:prstGeom>
        </p:spPr>
      </p:pic>
      <p:pic>
        <p:nvPicPr>
          <p:cNvPr id="20" name="Picture 1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0BC780E-D01E-108E-353F-09ACBF362E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3900" y="3236201"/>
            <a:ext cx="1690435" cy="596150"/>
          </a:xfrm>
          <a:prstGeom prst="rect">
            <a:avLst/>
          </a:prstGeom>
        </p:spPr>
      </p:pic>
      <p:pic>
        <p:nvPicPr>
          <p:cNvPr id="21" name="Picture 20" descr="A black background with blue and gold text&#10;&#10;AI-generated content may be incorrect.">
            <a:extLst>
              <a:ext uri="{FF2B5EF4-FFF2-40B4-BE49-F238E27FC236}">
                <a16:creationId xmlns:a16="http://schemas.microsoft.com/office/drawing/2014/main" id="{34EBFEDB-0307-51EF-CCDB-00089A1A87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2322" y="2334784"/>
            <a:ext cx="2743198" cy="844905"/>
          </a:xfrm>
          <a:prstGeom prst="rect">
            <a:avLst/>
          </a:prstGeom>
        </p:spPr>
      </p:pic>
      <p:pic>
        <p:nvPicPr>
          <p:cNvPr id="22" name="Picture 21" descr="A green shield with blue and white stripes&#10;&#10;AI-generated content may be incorrect.">
            <a:extLst>
              <a:ext uri="{FF2B5EF4-FFF2-40B4-BE49-F238E27FC236}">
                <a16:creationId xmlns:a16="http://schemas.microsoft.com/office/drawing/2014/main" id="{5CACE0B5-2D74-07CC-311D-B6653F1F53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70634" y="622133"/>
            <a:ext cx="2083970" cy="9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F047AF-1CA2-40B8-A71C-4CF206E97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/>
                <a:ea typeface="+mn-lt"/>
                <a:cs typeface="+mn-lt"/>
              </a:rPr>
              <a:t>Thursday 12th February:</a:t>
            </a:r>
          </a:p>
          <a:p>
            <a:pPr marL="0" indent="0">
              <a:buNone/>
            </a:pPr>
            <a:r>
              <a:rPr lang="en-US" sz="2400" b="1" dirty="0">
                <a:latin typeface="Arial"/>
                <a:ea typeface="+mn-lt"/>
                <a:cs typeface="+mn-lt"/>
              </a:rPr>
              <a:t>Options taster day for Year 9 pupils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this day all Year 9 pupils will experience a lesson in the subjects which will be new to them should they choose to study them next academic year. This will include Sports Studies, Enterprise (Business Studies), Computing, 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iMedia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and Hospitality and Catering. They will also have a careers session with an independent careers advisor focusing on the local labour market and how option choices might have an impact on their future employability.</a:t>
            </a:r>
            <a:endParaRPr lang="en-US" sz="1800" b="1" dirty="0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 b="1" dirty="0">
                <a:latin typeface="Arial"/>
                <a:ea typeface="+mn-lt"/>
                <a:cs typeface="+mn-lt"/>
              </a:rPr>
              <a:t>Year 9 Progress Evening, face-to-face 4.00pm – 6.30pm</a:t>
            </a:r>
            <a:endParaRPr lang="en-US" sz="3200" b="1" dirty="0"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This evening provides you with a final opportunity to discuss your child’s academic progress to date and ask any follow up questions regarding KS4 study.</a:t>
            </a:r>
          </a:p>
          <a:p>
            <a:pPr marL="0" indent="0">
              <a:buNone/>
            </a:pPr>
            <a:br>
              <a:rPr lang="en-US" dirty="0">
                <a:ea typeface="+mn-lt"/>
                <a:cs typeface="+mn-lt"/>
              </a:rPr>
            </a:b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F230CE-533C-42D2-B191-B8377008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solidFill>
                  <a:srgbClr val="AC875A"/>
                </a:solidFill>
                <a:cs typeface="Calibri Light"/>
              </a:rPr>
              <a:t>Dates for your diary</a:t>
            </a:r>
            <a:endParaRPr lang="en-GB">
              <a:solidFill>
                <a:srgbClr val="AC875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864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F047AF-1CA2-40B8-A71C-4CF206E97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ea typeface="+mn-lt"/>
                <a:cs typeface="+mn-lt"/>
              </a:rPr>
              <a:t>5th March 2026: Initial Interest Microsoft Form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latin typeface="Arial"/>
                <a:cs typeface="Arial"/>
              </a:rPr>
              <a:t>9th March – 16th April 2026: 1-1 interviews to discuss initial options</a:t>
            </a:r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23rd April 2026: Options Form Deadline</a:t>
            </a:r>
            <a:endParaRPr lang="en-GB" dirty="0"/>
          </a:p>
          <a:p>
            <a:endParaRPr lang="en-GB" dirty="0"/>
          </a:p>
          <a:p>
            <a:r>
              <a:rPr lang="en-GB" dirty="0">
                <a:latin typeface="Arial"/>
                <a:cs typeface="Arial"/>
              </a:rPr>
              <a:t>24th June 2026: Confirmed options to pupils and parents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F230CE-533C-42D2-B191-B8377008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solidFill>
                  <a:srgbClr val="AC875A"/>
                </a:solidFill>
                <a:cs typeface="Calibri Light"/>
              </a:rPr>
              <a:t>Dates for your diary</a:t>
            </a:r>
            <a:endParaRPr lang="en-GB">
              <a:solidFill>
                <a:srgbClr val="AC875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526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0F0FBD-D35E-4892-855E-04CBC968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976" y="1629255"/>
            <a:ext cx="10384066" cy="533717"/>
          </a:xfrm>
        </p:spPr>
        <p:txBody>
          <a:bodyPr lIns="91440" tIns="45720" rIns="91440" bIns="45720" anchor="b" anchorCtr="0"/>
          <a:lstStyle/>
          <a:p>
            <a:r>
              <a:rPr lang="en-US" sz="3200" dirty="0">
                <a:solidFill>
                  <a:srgbClr val="AC875A"/>
                </a:solidFill>
                <a:cs typeface="Calibri Light"/>
              </a:rPr>
              <a:t>Subject presentations – 6.20, 6.45, 7.10 and 7.35</a:t>
            </a:r>
            <a:endParaRPr lang="en-GB">
              <a:solidFill>
                <a:srgbClr val="AC875A"/>
              </a:solidFill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356363-412E-45D9-A251-EFBDA3507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450463"/>
              </p:ext>
            </p:extLst>
          </p:nvPr>
        </p:nvGraphicFramePr>
        <p:xfrm>
          <a:off x="3842084" y="2422751"/>
          <a:ext cx="6619875" cy="4358640"/>
        </p:xfrm>
        <a:graphic>
          <a:graphicData uri="http://schemas.openxmlformats.org/drawingml/2006/table">
            <a:tbl>
              <a:tblPr/>
              <a:tblGrid>
                <a:gridCol w="4374226">
                  <a:extLst>
                    <a:ext uri="{9D8B030D-6E8A-4147-A177-3AD203B41FA5}">
                      <a16:colId xmlns:a16="http://schemas.microsoft.com/office/drawing/2014/main" val="248450423"/>
                    </a:ext>
                  </a:extLst>
                </a:gridCol>
                <a:gridCol w="2245649">
                  <a:extLst>
                    <a:ext uri="{9D8B030D-6E8A-4147-A177-3AD203B41FA5}">
                      <a16:colId xmlns:a16="http://schemas.microsoft.com/office/drawing/2014/main" val="407494782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Subject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2800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Room</a:t>
                      </a:r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2800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924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Art and Design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M2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15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Computer Science: 6.45 and 7.10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M4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7611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Creative </a:t>
                      </a:r>
                      <a:r>
                        <a:rPr lang="en-US" sz="16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iMedia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: 6.20 and 7.35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529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Enterprise /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E2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34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French / Spanish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M3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47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Geography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M5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1463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History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E1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0303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Hospitality and Catering / Design Technology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T1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029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Music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M1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832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Religious Studies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E3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754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Sports Studies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E4 </a:t>
                      </a:r>
                      <a:endParaRPr lang="en-GB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2326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Triple Science </a:t>
                      </a:r>
                      <a:endParaRPr lang="en-US" sz="2800" b="0" i="0" dirty="0"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6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E5 </a:t>
                      </a:r>
                      <a:endParaRPr lang="en-GB" sz="2800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387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579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1E4730-0BAF-3DFC-0294-6CC5C6A72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90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9A7B248-44CA-C7A6-00CD-9CBF4909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514" y="4049390"/>
            <a:ext cx="9360001" cy="533717"/>
          </a:xfrm>
        </p:spPr>
        <p:txBody>
          <a:bodyPr lIns="91440" tIns="45720" rIns="91440" bIns="45720" anchor="b" anchorCtr="0"/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This can be a daunting time for pupils and parents. This evening is to help you to support your child in making well-informed choices. 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4" name="Picture 3" descr="Coronavirus Crisis Options for Employers -">
            <a:extLst>
              <a:ext uri="{FF2B5EF4-FFF2-40B4-BE49-F238E27FC236}">
                <a16:creationId xmlns:a16="http://schemas.microsoft.com/office/drawing/2014/main" id="{4D173192-CE84-4722-B6BB-8200899D0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61" y="4622606"/>
            <a:ext cx="2997632" cy="16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children playing piano&#10;&#10;AI-generated content may be incorrect.">
            <a:extLst>
              <a:ext uri="{FF2B5EF4-FFF2-40B4-BE49-F238E27FC236}">
                <a16:creationId xmlns:a16="http://schemas.microsoft.com/office/drawing/2014/main" id="{E2800C7B-C53B-F2A2-6D31-BFB630357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355" y="4498554"/>
            <a:ext cx="2795532" cy="1863688"/>
          </a:xfrm>
          <a:prstGeom prst="rect">
            <a:avLst/>
          </a:prstGeom>
        </p:spPr>
      </p:pic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858E7FF1-0102-F716-722F-57EFBCB6C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560" y="4498554"/>
            <a:ext cx="2795530" cy="18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8CE786-35C0-2AD0-A6A4-C8967F7D2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Pupils take fewer subjects and become more ‘specialist’ in the options they choose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is more lesson time dedicated to each option subject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Homework increases and there is more need for pupils to take responsibility for their own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mock and final examinations in most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exam results from KS4 help pupils to move onto their next phase of education.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97140E-333D-3456-F5E9-DEC0217A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976" y="1875439"/>
            <a:ext cx="10579039" cy="533717"/>
          </a:xfrm>
        </p:spPr>
        <p:txBody>
          <a:bodyPr lIns="91440" tIns="45720" rIns="91440" bIns="45720" anchor="b" anchorCtr="0"/>
          <a:lstStyle/>
          <a:p>
            <a:r>
              <a:rPr lang="en-GB" sz="3200" dirty="0">
                <a:solidFill>
                  <a:srgbClr val="AC87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main differences between Key Stage 3 and Key Stage 4?</a:t>
            </a:r>
            <a:endParaRPr lang="en-US" dirty="0">
              <a:solidFill>
                <a:srgbClr val="AC875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06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16D425-65EB-4AA5-9A27-E4ED92CCD3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4B78C6-FB0B-4B58-8634-F63E3635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AC87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GCSEs graded?</a:t>
            </a:r>
            <a:endParaRPr lang="en-GB" dirty="0">
              <a:solidFill>
                <a:srgbClr val="AC875A"/>
              </a:solidFill>
            </a:endParaRPr>
          </a:p>
        </p:txBody>
      </p:sp>
      <p:pic>
        <p:nvPicPr>
          <p:cNvPr id="4" name="Picture 2" descr="Ofqual-new-GCSE-grades-postcard1">
            <a:extLst>
              <a:ext uri="{FF2B5EF4-FFF2-40B4-BE49-F238E27FC236}">
                <a16:creationId xmlns:a16="http://schemas.microsoft.com/office/drawing/2014/main" id="{706F002A-A6EB-4ACC-B624-1DC78B0C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0914"/>
            <a:ext cx="5427785" cy="654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8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83C85-4743-4921-B30F-F50C6931F1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latin typeface="Arial"/>
                <a:ea typeface="+mn-lt"/>
                <a:cs typeface="Arial"/>
              </a:rPr>
              <a:t>The </a:t>
            </a:r>
            <a:r>
              <a:rPr lang="en-GB" dirty="0" err="1">
                <a:latin typeface="Arial"/>
                <a:ea typeface="+mn-lt"/>
                <a:cs typeface="Arial"/>
              </a:rPr>
              <a:t>Ebacc</a:t>
            </a:r>
            <a:r>
              <a:rPr lang="en-GB" dirty="0">
                <a:latin typeface="Arial"/>
                <a:ea typeface="+mn-lt"/>
                <a:cs typeface="Arial"/>
              </a:rPr>
              <a:t> is </a:t>
            </a:r>
            <a:r>
              <a:rPr lang="en-GB" b="1" dirty="0">
                <a:latin typeface="Arial"/>
                <a:ea typeface="+mn-lt"/>
                <a:cs typeface="Arial"/>
              </a:rPr>
              <a:t>not</a:t>
            </a:r>
            <a:r>
              <a:rPr lang="en-GB" dirty="0">
                <a:latin typeface="Arial"/>
                <a:ea typeface="+mn-lt"/>
                <a:cs typeface="Arial"/>
              </a:rPr>
              <a:t> a qualification in its own right, it is a suite of qualifications. </a:t>
            </a:r>
            <a:endParaRPr lang="en-GB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 child is considered to have achieved the EBacc if they have got ‘good passes’ (currently grade 4 or above) in </a:t>
            </a:r>
            <a:r>
              <a:rPr lang="en-GB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English, maths, science, history or geography </a:t>
            </a:r>
            <a:r>
              <a:rPr lang="en-GB" b="1" u="sng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</a:t>
            </a:r>
            <a:r>
              <a:rPr lang="en-GB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a language</a:t>
            </a:r>
            <a:r>
              <a:rPr lang="en-GB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</a:t>
            </a:r>
          </a:p>
          <a:p>
            <a:r>
              <a:rPr lang="en-GB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At LHS we offer the opportunity for pupils to take these subjects together and encourage them to experience a broad and balanced curriculum. 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7CE344-6752-46E9-9C25-1AB04A46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 dirty="0">
                <a:solidFill>
                  <a:srgbClr val="AC875A"/>
                </a:solidFill>
              </a:rPr>
              <a:t>What is the </a:t>
            </a:r>
            <a:r>
              <a:rPr lang="en-GB" err="1">
                <a:solidFill>
                  <a:srgbClr val="AC875A"/>
                </a:solidFill>
              </a:rPr>
              <a:t>Ebacc</a:t>
            </a:r>
            <a:r>
              <a:rPr lang="en-GB" dirty="0">
                <a:solidFill>
                  <a:srgbClr val="AC875A"/>
                </a:solidFill>
              </a:rPr>
              <a:t>?</a:t>
            </a:r>
            <a:endParaRPr lang="en-GB" dirty="0">
              <a:solidFill>
                <a:srgbClr val="AC875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15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255B7F-443D-4379-B954-7A82CC8A6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976" y="2753139"/>
            <a:ext cx="10485255" cy="3711119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We encourage our pupils to take the EBacc it as offers a good basis to build on for later study, for example, the languages element helps to improve vocabulary, and sentence construction; reinforcing the literacy needed in English, history and geography. It also deepens an understanding of other cultures. </a:t>
            </a:r>
          </a:p>
          <a:p>
            <a:r>
              <a:rPr lang="en-GB" dirty="0">
                <a:latin typeface="Arial"/>
                <a:cs typeface="Arial"/>
              </a:rPr>
              <a:t>Some of the top universities consider EBacc combinations when making offers, and employers understand these subjects and qualifications.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DECC4-1B27-4D9C-9E19-8130B236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 b="1" dirty="0">
                <a:solidFill>
                  <a:srgbClr val="AC875A"/>
                </a:solidFill>
                <a:latin typeface="Arial"/>
                <a:cs typeface="Arial"/>
              </a:rPr>
              <a:t>Should my child be taking the EBacc?</a:t>
            </a:r>
            <a:endParaRPr lang="en-GB">
              <a:solidFill>
                <a:srgbClr val="AC875A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60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A8CD4A-214E-4765-8132-5169C3CDF6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976" y="2753139"/>
            <a:ext cx="9758424" cy="3711119"/>
          </a:xfrm>
        </p:spPr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All pupils must study: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English literature and language (GCSE)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Mathematics (GCSE)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Science (GCSE) – either combined or triple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History and/or geography (GCSE), and/or French and/or Spanish – more than one can be taken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Core PE – not examined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Life lessons  – not examined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84CE52-8A6E-4D81-B63D-A085BA32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 sz="3200" dirty="0">
                <a:solidFill>
                  <a:srgbClr val="AC875A"/>
                </a:solidFill>
                <a:latin typeface="Arial"/>
                <a:cs typeface="Arial"/>
              </a:rPr>
              <a:t>What are the compulsory subjects which pupils </a:t>
            </a:r>
            <a:r>
              <a:rPr lang="en-GB" sz="3200" u="sng" dirty="0">
                <a:solidFill>
                  <a:srgbClr val="AC875A"/>
                </a:solidFill>
                <a:latin typeface="Arial"/>
                <a:cs typeface="Arial"/>
              </a:rPr>
              <a:t>must</a:t>
            </a:r>
            <a:r>
              <a:rPr lang="en-GB" sz="3200" dirty="0">
                <a:solidFill>
                  <a:srgbClr val="AC875A"/>
                </a:solidFill>
                <a:latin typeface="Arial"/>
                <a:cs typeface="Arial"/>
              </a:rPr>
              <a:t> study?</a:t>
            </a:r>
            <a:endParaRPr lang="en-GB">
              <a:solidFill>
                <a:srgbClr val="AC875A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08189-2EAF-45CC-A95E-DD0D8B7A4E20}"/>
              </a:ext>
            </a:extLst>
          </p:cNvPr>
          <p:cNvSpPr txBox="1"/>
          <p:nvPr/>
        </p:nvSpPr>
        <p:spPr>
          <a:xfrm>
            <a:off x="6096000" y="5710535"/>
            <a:ext cx="6096000" cy="923330"/>
          </a:xfrm>
          <a:prstGeom prst="rect">
            <a:avLst/>
          </a:prstGeom>
          <a:solidFill>
            <a:srgbClr val="AC875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Final courses are subject to group sizes. So, while we endeavour to give 1st choices to ALL pupils, we ask you to indicate 2 reserve choices too.</a:t>
            </a:r>
          </a:p>
        </p:txBody>
      </p:sp>
    </p:spTree>
    <p:extLst>
      <p:ext uri="{BB962C8B-B14F-4D97-AF65-F5344CB8AC3E}">
        <p14:creationId xmlns:p14="http://schemas.microsoft.com/office/powerpoint/2010/main" val="237711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54A127-2BB3-4DD3-8862-2AE42DD2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AC87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optional subjects?</a:t>
            </a:r>
            <a:endParaRPr lang="en-GB" dirty="0">
              <a:solidFill>
                <a:srgbClr val="AC875A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D4B032-5F48-459D-AEDB-49BAB4A56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906931"/>
              </p:ext>
            </p:extLst>
          </p:nvPr>
        </p:nvGraphicFramePr>
        <p:xfrm>
          <a:off x="1178879" y="2441612"/>
          <a:ext cx="8153533" cy="38111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57944">
                  <a:extLst>
                    <a:ext uri="{9D8B030D-6E8A-4147-A177-3AD203B41FA5}">
                      <a16:colId xmlns:a16="http://schemas.microsoft.com/office/drawing/2014/main" val="3041129219"/>
                    </a:ext>
                  </a:extLst>
                </a:gridCol>
                <a:gridCol w="1195589">
                  <a:extLst>
                    <a:ext uri="{9D8B030D-6E8A-4147-A177-3AD203B41FA5}">
                      <a16:colId xmlns:a16="http://schemas.microsoft.com/office/drawing/2014/main" val="3585942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and Design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383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Computer Science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297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Creative iMedia (ICT)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Vocational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228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Technology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484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Enterprise (Business Studies)</a:t>
                      </a:r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Vocational</a:t>
                      </a:r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8030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232883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Geography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1164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5946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Hospitality and Catering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Vocational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4385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GCSE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79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 Studies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8722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Spanish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744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Sports Studies</a:t>
                      </a:r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/>
                          <a:cs typeface="Arial"/>
                        </a:rPr>
                        <a:t>Vocational</a:t>
                      </a:r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175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 Science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8318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73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0BBF4C-B4A4-4AE3-BB40-FFE630C3D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GB" sz="2000" dirty="0">
                <a:latin typeface="Arial"/>
                <a:cs typeface="Arial"/>
              </a:rPr>
              <a:t>Talk to them about their future and what they would like to do as a career. Help them to research the qualifications needed to get into these jobs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Arial"/>
                <a:cs typeface="Arial"/>
              </a:rPr>
              <a:t>If they don’t have a career aim, they should be aiming to get the best grades possible so discuss the subjects they </a:t>
            </a:r>
            <a:r>
              <a:rPr lang="en-GB" sz="2000" b="1" dirty="0">
                <a:latin typeface="Arial"/>
                <a:cs typeface="Arial"/>
              </a:rPr>
              <a:t>enjoy</a:t>
            </a:r>
            <a:r>
              <a:rPr lang="en-GB" sz="2000" dirty="0">
                <a:latin typeface="Arial"/>
                <a:cs typeface="Arial"/>
              </a:rPr>
              <a:t> studying. These are likely to be the ones they will achieve well in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Arial"/>
                <a:cs typeface="Arial"/>
              </a:rPr>
              <a:t>Consider subjects which naturally work well together, such English, history and French, or Enterprise and </a:t>
            </a:r>
            <a:r>
              <a:rPr lang="en-GB" sz="2000" dirty="0" err="1">
                <a:latin typeface="Arial"/>
                <a:cs typeface="Arial"/>
              </a:rPr>
              <a:t>iMedia</a:t>
            </a:r>
            <a:endParaRPr lang="en-GB" sz="2000" dirty="0"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Please discourage your child from taking a subject because their friends are taking it, or because they like the teacher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Explore a range of options, not all subjects may run as this is based on demand from pupils.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52770F-BCA1-48A5-8664-28D26B83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47" y="1781655"/>
            <a:ext cx="11325726" cy="533717"/>
          </a:xfrm>
        </p:spPr>
        <p:txBody>
          <a:bodyPr lIns="91440" tIns="45720" rIns="91440" bIns="45720" anchor="b" anchorCtr="0"/>
          <a:lstStyle/>
          <a:p>
            <a:r>
              <a:rPr lang="en-GB" sz="3200" dirty="0">
                <a:solidFill>
                  <a:srgbClr val="AC875A"/>
                </a:solidFill>
                <a:latin typeface="Arial"/>
                <a:cs typeface="Arial"/>
              </a:rPr>
              <a:t>How do I best support my child in making these decisions?</a:t>
            </a:r>
            <a:endParaRPr lang="en-GB">
              <a:solidFill>
                <a:srgbClr val="AC875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731915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D10AB7B6BC7C45A2B8C70E9BADCA99" ma:contentTypeVersion="19" ma:contentTypeDescription="Create a new document." ma:contentTypeScope="" ma:versionID="eb52174d4624b7cf613e846c2ae2bb5b">
  <xsd:schema xmlns:xsd="http://www.w3.org/2001/XMLSchema" xmlns:xs="http://www.w3.org/2001/XMLSchema" xmlns:p="http://schemas.microsoft.com/office/2006/metadata/properties" xmlns:ns3="11534c1b-ec35-447f-9875-6996bbace586" xmlns:ns4="23770d83-0845-438e-be82-5a6fbe893f07" targetNamespace="http://schemas.microsoft.com/office/2006/metadata/properties" ma:root="true" ma:fieldsID="0e80f0b70fb276fb8cfa75cff20d73c8" ns3:_="" ns4:_="">
    <xsd:import namespace="11534c1b-ec35-447f-9875-6996bbace586"/>
    <xsd:import namespace="23770d83-0845-438e-be82-5a6fbe893f0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534c1b-ec35-447f-9875-6996bbace5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70d83-0845-438e-be82-5a6fbe893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3770d83-0845-438e-be82-5a6fbe893f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7271D7-D2E2-404F-BD45-5990181407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534c1b-ec35-447f-9875-6996bbace586"/>
    <ds:schemaRef ds:uri="23770d83-0845-438e-be82-5a6fbe893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6A66A8-FC7D-49EF-AE46-88E4D7CE7765}">
  <ds:schemaRefs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23770d83-0845-438e-be82-5a6fbe893f07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11534c1b-ec35-447f-9875-6996bbace58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CD6F1ED-66FB-4355-8022-BA3A49074D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847</Words>
  <Application>Microsoft Office PowerPoint</Application>
  <PresentationFormat>Widescreen</PresentationFormat>
  <Paragraphs>108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Opening Slides</vt:lpstr>
      <vt:lpstr>Content Slides</vt:lpstr>
      <vt:lpstr>End Slides</vt:lpstr>
      <vt:lpstr>Options Information Evening</vt:lpstr>
      <vt:lpstr>This can be a daunting time for pupils and parents. This evening is to help you to support your child in making well-informed choices.  </vt:lpstr>
      <vt:lpstr>What are the main differences between Key Stage 3 and Key Stage 4?</vt:lpstr>
      <vt:lpstr>How are GCSEs graded?</vt:lpstr>
      <vt:lpstr>What is the Ebacc?</vt:lpstr>
      <vt:lpstr>Should my child be taking the EBacc?</vt:lpstr>
      <vt:lpstr>What are the compulsory subjects which pupils must study?</vt:lpstr>
      <vt:lpstr>What are the optional subjects?</vt:lpstr>
      <vt:lpstr>How do I best support my child in making these decisions?</vt:lpstr>
      <vt:lpstr>PowerPoint Presentation</vt:lpstr>
      <vt:lpstr>Further Information - School Website​ </vt:lpstr>
      <vt:lpstr>Other support available tonight</vt:lpstr>
      <vt:lpstr>Careers Fair  - A Floor</vt:lpstr>
      <vt:lpstr>Dates for your diary</vt:lpstr>
      <vt:lpstr>Dates for your diary</vt:lpstr>
      <vt:lpstr>Subject presentations – 6.20, 6.45, 7.10 and 7.35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Grattan</dc:creator>
  <cp:lastModifiedBy>Jo Lilley</cp:lastModifiedBy>
  <cp:revision>77</cp:revision>
  <dcterms:created xsi:type="dcterms:W3CDTF">2025-08-26T09:28:06Z</dcterms:created>
  <dcterms:modified xsi:type="dcterms:W3CDTF">2026-02-05T09:46:55Z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0x0101006AD10AB7B6BC7C45A2B8C70E9BADCA99</vt:lpwstr>
  </property>
  <property fmtid="{D5CDD505-2E9C-101B-9397-08002B2CF9AE}" pid="3" name="MediaServiceImageTags">
    <vt:lpwstr/>
  </property>
</Properties>
</file>