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4" r:id="rId4"/>
    <p:sldId id="300" r:id="rId5"/>
    <p:sldId id="270" r:id="rId6"/>
    <p:sldId id="265" r:id="rId7"/>
    <p:sldId id="293" r:id="rId8"/>
    <p:sldId id="308" r:id="rId9"/>
    <p:sldId id="309" r:id="rId10"/>
    <p:sldId id="266" r:id="rId11"/>
    <p:sldId id="278" r:id="rId12"/>
    <p:sldId id="267" r:id="rId13"/>
    <p:sldId id="269" r:id="rId14"/>
    <p:sldId id="271" r:id="rId15"/>
    <p:sldId id="272" r:id="rId16"/>
    <p:sldId id="260" r:id="rId17"/>
    <p:sldId id="305" r:id="rId18"/>
    <p:sldId id="261" r:id="rId19"/>
    <p:sldId id="273" r:id="rId20"/>
    <p:sldId id="274" r:id="rId21"/>
    <p:sldId id="275" r:id="rId22"/>
    <p:sldId id="276" r:id="rId23"/>
    <p:sldId id="277" r:id="rId24"/>
    <p:sldId id="279" r:id="rId25"/>
    <p:sldId id="282" r:id="rId26"/>
    <p:sldId id="286" r:id="rId27"/>
    <p:sldId id="262" r:id="rId28"/>
    <p:sldId id="307" r:id="rId29"/>
    <p:sldId id="283" r:id="rId30"/>
    <p:sldId id="257" r:id="rId31"/>
    <p:sldId id="317" r:id="rId32"/>
    <p:sldId id="258" r:id="rId33"/>
    <p:sldId id="303" r:id="rId34"/>
    <p:sldId id="304" r:id="rId35"/>
    <p:sldId id="302" r:id="rId36"/>
    <p:sldId id="287" r:id="rId37"/>
    <p:sldId id="288" r:id="rId38"/>
    <p:sldId id="284" r:id="rId39"/>
    <p:sldId id="285" r:id="rId40"/>
    <p:sldId id="289" r:id="rId41"/>
    <p:sldId id="310" r:id="rId42"/>
    <p:sldId id="311" r:id="rId43"/>
    <p:sldId id="312" r:id="rId44"/>
    <p:sldId id="313" r:id="rId45"/>
    <p:sldId id="314" r:id="rId46"/>
    <p:sldId id="315" r:id="rId47"/>
    <p:sldId id="316" r:id="rId48"/>
    <p:sldId id="294" r:id="rId49"/>
    <p:sldId id="295" r:id="rId50"/>
    <p:sldId id="299" r:id="rId51"/>
    <p:sldId id="259" r:id="rId52"/>
    <p:sldId id="301" r:id="rId53"/>
    <p:sldId id="29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AA451-E09D-AACE-491D-597DF5386465}" v="84" dt="2020-11-10T16:10:08.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1/29/2021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95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1/29/2021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0805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1/29/2021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5115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1/29/2021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9961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1/29/2021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9145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1/29/2021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0190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1/29/2021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8709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1/29/2021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5258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1/29/2021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42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1/29/2021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787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1/29/2021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6523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1/29/2021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46052349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4562D3-7CB8-45BB-992F-883C6701B583}"/>
              </a:ext>
            </a:extLst>
          </p:cNvPr>
          <p:cNvSpPr>
            <a:spLocks noGrp="1"/>
          </p:cNvSpPr>
          <p:nvPr>
            <p:ph type="ctrTitle"/>
          </p:nvPr>
        </p:nvSpPr>
        <p:spPr>
          <a:xfrm>
            <a:off x="477981" y="1122363"/>
            <a:ext cx="4023360" cy="3204134"/>
          </a:xfrm>
        </p:spPr>
        <p:txBody>
          <a:bodyPr anchor="b">
            <a:normAutofit/>
          </a:bodyPr>
          <a:lstStyle/>
          <a:p>
            <a:r>
              <a:rPr lang="en-GB" sz="4800" dirty="0"/>
              <a:t>Literacy CPD session </a:t>
            </a:r>
          </a:p>
        </p:txBody>
      </p:sp>
      <p:sp>
        <p:nvSpPr>
          <p:cNvPr id="3" name="Subtitle 2">
            <a:extLst>
              <a:ext uri="{FF2B5EF4-FFF2-40B4-BE49-F238E27FC236}">
                <a16:creationId xmlns:a16="http://schemas.microsoft.com/office/drawing/2014/main" id="{163DC3D1-6355-43B1-99F5-7E16F3E1110C}"/>
              </a:ext>
            </a:extLst>
          </p:cNvPr>
          <p:cNvSpPr>
            <a:spLocks noGrp="1"/>
          </p:cNvSpPr>
          <p:nvPr>
            <p:ph type="subTitle" idx="1"/>
          </p:nvPr>
        </p:nvSpPr>
        <p:spPr>
          <a:xfrm>
            <a:off x="477980" y="4872922"/>
            <a:ext cx="4023359" cy="1208141"/>
          </a:xfrm>
        </p:spPr>
        <p:txBody>
          <a:bodyPr>
            <a:normAutofit/>
          </a:bodyPr>
          <a:lstStyle/>
          <a:p>
            <a:pPr algn="ctr"/>
            <a:r>
              <a:rPr lang="en-GB" sz="2000" b="1" u="sng" dirty="0"/>
              <a:t>2020 – Reading Introduction</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person, indoor, person, looking&#10;&#10;Description automatically generated">
            <a:extLst>
              <a:ext uri="{FF2B5EF4-FFF2-40B4-BE49-F238E27FC236}">
                <a16:creationId xmlns:a16="http://schemas.microsoft.com/office/drawing/2014/main" id="{2BC81D11-00DA-4106-BEEB-EE6FCCC2D2FD}"/>
              </a:ext>
            </a:extLst>
          </p:cNvPr>
          <p:cNvPicPr>
            <a:picLocks noChangeAspect="1"/>
          </p:cNvPicPr>
          <p:nvPr/>
        </p:nvPicPr>
        <p:blipFill rotWithShape="1">
          <a:blip r:embed="rId2">
            <a:extLst>
              <a:ext uri="{28A0092B-C50C-407E-A947-70E740481C1C}">
                <a14:useLocalDpi xmlns:a14="http://schemas.microsoft.com/office/drawing/2010/main" val="0"/>
              </a:ext>
            </a:extLst>
          </a:blip>
          <a:srcRect l="9812" r="9564" b="2"/>
          <a:stretch/>
        </p:blipFill>
        <p:spPr>
          <a:xfrm>
            <a:off x="4868487" y="10"/>
            <a:ext cx="7323513" cy="6857990"/>
          </a:xfrm>
          <a:prstGeom prst="rect">
            <a:avLst/>
          </a:prstGeom>
        </p:spPr>
      </p:pic>
    </p:spTree>
    <p:extLst>
      <p:ext uri="{BB962C8B-B14F-4D97-AF65-F5344CB8AC3E}">
        <p14:creationId xmlns:p14="http://schemas.microsoft.com/office/powerpoint/2010/main" val="948549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B612-C32A-40B2-818C-800223BF04F5}"/>
              </a:ext>
            </a:extLst>
          </p:cNvPr>
          <p:cNvSpPr>
            <a:spLocks noGrp="1"/>
          </p:cNvSpPr>
          <p:nvPr>
            <p:ph type="title"/>
          </p:nvPr>
        </p:nvSpPr>
        <p:spPr>
          <a:xfrm>
            <a:off x="1115568" y="0"/>
            <a:ext cx="4198230" cy="2557669"/>
          </a:xfrm>
          <a:ln w="57150">
            <a:solidFill>
              <a:schemeClr val="tx1"/>
            </a:solidFill>
          </a:ln>
        </p:spPr>
        <p:txBody>
          <a:bodyPr>
            <a:noAutofit/>
          </a:bodyPr>
          <a:lstStyle/>
          <a:p>
            <a:r>
              <a:rPr lang="en-GB" sz="2400" dirty="0"/>
              <a:t>English has borrowed words from over 350 languages.  3x as many words as German and 6 x as many as French!  </a:t>
            </a:r>
          </a:p>
        </p:txBody>
      </p:sp>
      <p:pic>
        <p:nvPicPr>
          <p:cNvPr id="5" name="Content Placeholder 4" descr="A close up of a newspaper&#10;&#10;Description automatically generated">
            <a:extLst>
              <a:ext uri="{FF2B5EF4-FFF2-40B4-BE49-F238E27FC236}">
                <a16:creationId xmlns:a16="http://schemas.microsoft.com/office/drawing/2014/main" id="{78B65AB2-72D5-4EBE-A84B-A477810C01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568" y="3163888"/>
            <a:ext cx="4198230" cy="3694112"/>
          </a:xfrm>
        </p:spPr>
      </p:pic>
      <p:pic>
        <p:nvPicPr>
          <p:cNvPr id="7" name="Picture 6" descr="A screenshot of text&#10;&#10;Description automatically generated">
            <a:extLst>
              <a:ext uri="{FF2B5EF4-FFF2-40B4-BE49-F238E27FC236}">
                <a16:creationId xmlns:a16="http://schemas.microsoft.com/office/drawing/2014/main" id="{1ACF4F83-FBDC-44A6-9141-34FE25EFFA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7730" y="0"/>
            <a:ext cx="5844564" cy="6858000"/>
          </a:xfrm>
          <a:prstGeom prst="rect">
            <a:avLst/>
          </a:prstGeom>
        </p:spPr>
      </p:pic>
    </p:spTree>
    <p:extLst>
      <p:ext uri="{BB962C8B-B14F-4D97-AF65-F5344CB8AC3E}">
        <p14:creationId xmlns:p14="http://schemas.microsoft.com/office/powerpoint/2010/main" val="3762072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360E-8E4A-403C-B13D-9D0139CEDC4E}"/>
              </a:ext>
            </a:extLst>
          </p:cNvPr>
          <p:cNvSpPr>
            <a:spLocks noGrp="1"/>
          </p:cNvSpPr>
          <p:nvPr>
            <p:ph type="title"/>
          </p:nvPr>
        </p:nvSpPr>
        <p:spPr/>
        <p:txBody>
          <a:bodyPr/>
          <a:lstStyle/>
          <a:p>
            <a:r>
              <a:rPr lang="en-GB" u="sng" dirty="0"/>
              <a:t>Difficulties continued…</a:t>
            </a:r>
          </a:p>
        </p:txBody>
      </p:sp>
      <p:sp>
        <p:nvSpPr>
          <p:cNvPr id="3" name="Content Placeholder 2">
            <a:extLst>
              <a:ext uri="{FF2B5EF4-FFF2-40B4-BE49-F238E27FC236}">
                <a16:creationId xmlns:a16="http://schemas.microsoft.com/office/drawing/2014/main" id="{2045BB0F-1597-4632-8E92-990A50CB0898}"/>
              </a:ext>
            </a:extLst>
          </p:cNvPr>
          <p:cNvSpPr>
            <a:spLocks noGrp="1"/>
          </p:cNvSpPr>
          <p:nvPr>
            <p:ph idx="1"/>
          </p:nvPr>
        </p:nvSpPr>
        <p:spPr>
          <a:xfrm>
            <a:off x="1115568" y="2478023"/>
            <a:ext cx="4131681" cy="3950911"/>
          </a:xfrm>
          <a:ln w="57150">
            <a:solidFill>
              <a:schemeClr val="tx1"/>
            </a:solidFill>
          </a:ln>
        </p:spPr>
        <p:txBody>
          <a:bodyPr>
            <a:normAutofit lnSpcReduction="10000"/>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80% of words in English are polysemous – have multiple meanings.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Solution in science has a different meaning to that in history.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 Bleeding in art has a different meaning to bleeding in a Literature tragedy. </a:t>
            </a:r>
            <a:endParaRPr lang="en-GB" sz="3600" dirty="0"/>
          </a:p>
        </p:txBody>
      </p:sp>
      <p:pic>
        <p:nvPicPr>
          <p:cNvPr id="5" name="Picture 4" descr="A screenshot of text&#10;&#10;Description automatically generated">
            <a:extLst>
              <a:ext uri="{FF2B5EF4-FFF2-40B4-BE49-F238E27FC236}">
                <a16:creationId xmlns:a16="http://schemas.microsoft.com/office/drawing/2014/main" id="{CA6DD2F1-8A00-4491-B2C0-46A7B9CE71EA}"/>
              </a:ext>
            </a:extLst>
          </p:cNvPr>
          <p:cNvPicPr>
            <a:picLocks noChangeAspect="1"/>
          </p:cNvPicPr>
          <p:nvPr/>
        </p:nvPicPr>
        <p:blipFill rotWithShape="1">
          <a:blip r:embed="rId2">
            <a:extLst>
              <a:ext uri="{28A0092B-C50C-407E-A947-70E740481C1C}">
                <a14:useLocalDpi xmlns:a14="http://schemas.microsoft.com/office/drawing/2010/main" val="0"/>
              </a:ext>
            </a:extLst>
          </a:blip>
          <a:srcRect t="25103"/>
          <a:stretch/>
        </p:blipFill>
        <p:spPr>
          <a:xfrm>
            <a:off x="6640621" y="2349304"/>
            <a:ext cx="4956315" cy="2780481"/>
          </a:xfrm>
          <a:prstGeom prst="rect">
            <a:avLst/>
          </a:prstGeom>
        </p:spPr>
      </p:pic>
    </p:spTree>
    <p:extLst>
      <p:ext uri="{BB962C8B-B14F-4D97-AF65-F5344CB8AC3E}">
        <p14:creationId xmlns:p14="http://schemas.microsoft.com/office/powerpoint/2010/main" val="3102994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23A510-4808-4BEB-B3C4-37DC90FF802C}"/>
              </a:ext>
            </a:extLst>
          </p:cNvPr>
          <p:cNvSpPr>
            <a:spLocks noGrp="1"/>
          </p:cNvSpPr>
          <p:nvPr>
            <p:ph type="title"/>
          </p:nvPr>
        </p:nvSpPr>
        <p:spPr>
          <a:xfrm>
            <a:off x="841247" y="978619"/>
            <a:ext cx="3410712" cy="1106424"/>
          </a:xfrm>
        </p:spPr>
        <p:txBody>
          <a:bodyPr>
            <a:normAutofit/>
          </a:bodyPr>
          <a:lstStyle/>
          <a:p>
            <a:r>
              <a:rPr lang="en-GB" sz="2400" u="sng" dirty="0"/>
              <a:t>We take for granted that students can read as fluently as we can. </a:t>
            </a:r>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775B973-1BCB-4D24-9443-6287C43077E9}"/>
              </a:ext>
            </a:extLst>
          </p:cNvPr>
          <p:cNvSpPr>
            <a:spLocks noGrp="1"/>
          </p:cNvSpPr>
          <p:nvPr>
            <p:ph idx="1"/>
          </p:nvPr>
        </p:nvSpPr>
        <p:spPr>
          <a:xfrm>
            <a:off x="841248" y="2252870"/>
            <a:ext cx="3412219" cy="3560251"/>
          </a:xfrm>
          <a:ln w="57150">
            <a:solidFill>
              <a:schemeClr val="tx1"/>
            </a:solidFill>
          </a:ln>
        </p:spPr>
        <p:txBody>
          <a:bodyPr>
            <a:normAutofit/>
          </a:bodyPr>
          <a:lstStyle/>
          <a:p>
            <a:r>
              <a:rPr lang="en-GB" sz="1700" dirty="0"/>
              <a:t>For a child to read an extract individually, they need to be able to read with 95% word recognition.   </a:t>
            </a:r>
          </a:p>
          <a:p>
            <a:r>
              <a:rPr lang="en-GB" sz="1700" dirty="0"/>
              <a:t>If we ask students to read texts that are too difficult, then we run the risk of putting them off altogether. </a:t>
            </a:r>
          </a:p>
          <a:p>
            <a:r>
              <a:rPr lang="en-GB" sz="1700" dirty="0"/>
              <a:t>If we ask students to read texts that are too easy, then they will not develop.</a:t>
            </a:r>
          </a:p>
        </p:txBody>
      </p:sp>
      <p:pic>
        <p:nvPicPr>
          <p:cNvPr id="7" name="Picture 6" descr="A close up of a logo&#10;&#10;Description automatically generated">
            <a:extLst>
              <a:ext uri="{FF2B5EF4-FFF2-40B4-BE49-F238E27FC236}">
                <a16:creationId xmlns:a16="http://schemas.microsoft.com/office/drawing/2014/main" id="{BB7CF385-74AB-4D6C-9B91-81EA5FCEE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2425" y="1438481"/>
            <a:ext cx="6350000" cy="3886200"/>
          </a:xfrm>
          <a:prstGeom prst="rect">
            <a:avLst/>
          </a:prstGeom>
        </p:spPr>
      </p:pic>
    </p:spTree>
    <p:extLst>
      <p:ext uri="{BB962C8B-B14F-4D97-AF65-F5344CB8AC3E}">
        <p14:creationId xmlns:p14="http://schemas.microsoft.com/office/powerpoint/2010/main" val="25603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16F48AD3-C8B3-4F74-B546-F12937F7D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300D3-83AE-4BB7-91FA-A6160E516707}"/>
              </a:ext>
            </a:extLst>
          </p:cNvPr>
          <p:cNvSpPr>
            <a:spLocks noGrp="1"/>
          </p:cNvSpPr>
          <p:nvPr>
            <p:ph type="title"/>
          </p:nvPr>
        </p:nvSpPr>
        <p:spPr>
          <a:xfrm>
            <a:off x="7848600" y="1122363"/>
            <a:ext cx="4023360" cy="3204134"/>
          </a:xfrm>
          <a:ln w="38100">
            <a:solidFill>
              <a:schemeClr val="tx1"/>
            </a:solidFill>
          </a:ln>
        </p:spPr>
        <p:txBody>
          <a:bodyPr vert="horz" lIns="91440" tIns="45720" rIns="91440" bIns="45720" rtlCol="0" anchor="b">
            <a:normAutofit/>
          </a:bodyPr>
          <a:lstStyle/>
          <a:p>
            <a:r>
              <a:rPr lang="en-US" sz="2300" dirty="0">
                <a:effectLst/>
              </a:rPr>
              <a:t>If we do not teach students how to be adaptable, the cycle continues.  Students get frustrated with texts.  They deem it frustrating and boring.  Reading practice is avoided and so the cycle continues. </a:t>
            </a:r>
            <a:br>
              <a:rPr lang="en-US" sz="2300" dirty="0">
                <a:effectLst/>
              </a:rPr>
            </a:br>
            <a:endParaRPr lang="en-US" sz="2300" dirty="0"/>
          </a:p>
        </p:txBody>
      </p:sp>
      <p:pic>
        <p:nvPicPr>
          <p:cNvPr id="5" name="Content Placeholder 4" descr="A picture containing food&#10;&#10;Description automatically generated">
            <a:extLst>
              <a:ext uri="{FF2B5EF4-FFF2-40B4-BE49-F238E27FC236}">
                <a16:creationId xmlns:a16="http://schemas.microsoft.com/office/drawing/2014/main" id="{FC57C9E4-B4C0-4D6F-8017-394530A2CE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8026" y="625683"/>
            <a:ext cx="4731558" cy="5454246"/>
          </a:xfrm>
          <a:prstGeom prst="rect">
            <a:avLst/>
          </a:prstGeom>
        </p:spPr>
      </p:pic>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354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B99A2-2F0E-45D1-8D2B-9B6A86E1E92E}"/>
              </a:ext>
            </a:extLst>
          </p:cNvPr>
          <p:cNvSpPr>
            <a:spLocks noGrp="1"/>
          </p:cNvSpPr>
          <p:nvPr>
            <p:ph type="title"/>
          </p:nvPr>
        </p:nvSpPr>
        <p:spPr>
          <a:xfrm>
            <a:off x="612648" y="1078992"/>
            <a:ext cx="6268770" cy="1536192"/>
          </a:xfrm>
        </p:spPr>
        <p:txBody>
          <a:bodyPr anchor="b">
            <a:normAutofit/>
          </a:bodyPr>
          <a:lstStyle/>
          <a:p>
            <a:r>
              <a:rPr lang="en-GB" sz="5200"/>
              <a:t>READ THIS: </a:t>
            </a:r>
          </a:p>
        </p:txBody>
      </p:sp>
      <p:sp>
        <p:nvSpPr>
          <p:cNvPr id="12" name="Rectangle 11">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4A215F6-EE8F-4008-B3BD-3A5EB1F4A849}"/>
              </a:ext>
            </a:extLst>
          </p:cNvPr>
          <p:cNvSpPr>
            <a:spLocks noGrp="1"/>
          </p:cNvSpPr>
          <p:nvPr>
            <p:ph idx="1"/>
          </p:nvPr>
        </p:nvSpPr>
        <p:spPr>
          <a:xfrm>
            <a:off x="615458" y="3355848"/>
            <a:ext cx="6268770" cy="2825496"/>
          </a:xfrm>
          <a:ln w="57150">
            <a:solidFill>
              <a:schemeClr val="tx1"/>
            </a:solidFill>
          </a:ln>
        </p:spPr>
        <p:txBody>
          <a:bodyPr>
            <a:normAutofit/>
          </a:bodyPr>
          <a:lstStyle/>
          <a:p>
            <a:pPr marL="0" indent="0">
              <a:buNone/>
            </a:pPr>
            <a:r>
              <a:rPr lang="en-GB" sz="2400" dirty="0"/>
              <a:t>It was a bright cold day in April, and the clocks were striking thirteen.  Winston Smith, his chin nuzzled into his breast in an effort to escape the vile wind, slipped quickly through the glass doors of Victory Mansions. </a:t>
            </a:r>
          </a:p>
        </p:txBody>
      </p:sp>
      <p:pic>
        <p:nvPicPr>
          <p:cNvPr id="5" name="Picture 4" descr="A close up of a sign&#10;&#10;Description automatically generated">
            <a:extLst>
              <a:ext uri="{FF2B5EF4-FFF2-40B4-BE49-F238E27FC236}">
                <a16:creationId xmlns:a16="http://schemas.microsoft.com/office/drawing/2014/main" id="{B7F6E805-136E-47D7-BC73-6204C3F1679A}"/>
              </a:ext>
            </a:extLst>
          </p:cNvPr>
          <p:cNvPicPr>
            <a:picLocks noChangeAspect="1"/>
          </p:cNvPicPr>
          <p:nvPr/>
        </p:nvPicPr>
        <p:blipFill rotWithShape="1">
          <a:blip r:embed="rId2">
            <a:extLst>
              <a:ext uri="{28A0092B-C50C-407E-A947-70E740481C1C}">
                <a14:useLocalDpi xmlns:a14="http://schemas.microsoft.com/office/drawing/2010/main" val="0"/>
              </a:ext>
            </a:extLst>
          </a:blip>
          <a:srcRect t="2707" r="1" b="4244"/>
          <a:stretch/>
        </p:blipFill>
        <p:spPr>
          <a:xfrm>
            <a:off x="7684006" y="10"/>
            <a:ext cx="4507993" cy="6857990"/>
          </a:xfrm>
          <a:prstGeom prst="rect">
            <a:avLst/>
          </a:prstGeom>
        </p:spPr>
      </p:pic>
      <p:sp>
        <p:nvSpPr>
          <p:cNvPr id="4" name="Star: 5 Points 3">
            <a:extLst>
              <a:ext uri="{FF2B5EF4-FFF2-40B4-BE49-F238E27FC236}">
                <a16:creationId xmlns:a16="http://schemas.microsoft.com/office/drawing/2014/main" id="{65B8ACC3-D02D-4663-A22D-26B03D8C6F22}"/>
              </a:ext>
            </a:extLst>
          </p:cNvPr>
          <p:cNvSpPr/>
          <p:nvPr/>
        </p:nvSpPr>
        <p:spPr>
          <a:xfrm>
            <a:off x="6836426" y="-160371"/>
            <a:ext cx="4612624" cy="62502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quickly did you read?</a:t>
            </a:r>
          </a:p>
          <a:p>
            <a:pPr algn="ctr"/>
            <a:r>
              <a:rPr lang="en-GB" dirty="0"/>
              <a:t>Did you read EVERY word?</a:t>
            </a:r>
          </a:p>
          <a:p>
            <a:pPr algn="ctr"/>
            <a:r>
              <a:rPr lang="en-GB" dirty="0"/>
              <a:t>What questions do you have after reading?</a:t>
            </a:r>
          </a:p>
        </p:txBody>
      </p:sp>
    </p:spTree>
    <p:extLst>
      <p:ext uri="{BB962C8B-B14F-4D97-AF65-F5344CB8AC3E}">
        <p14:creationId xmlns:p14="http://schemas.microsoft.com/office/powerpoint/2010/main" val="426197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39E0-C70A-4D15-94F5-93E7BE63E810}"/>
              </a:ext>
            </a:extLst>
          </p:cNvPr>
          <p:cNvSpPr>
            <a:spLocks noGrp="1"/>
          </p:cNvSpPr>
          <p:nvPr>
            <p:ph type="title"/>
          </p:nvPr>
        </p:nvSpPr>
        <p:spPr/>
        <p:txBody>
          <a:bodyPr/>
          <a:lstStyle/>
          <a:p>
            <a:r>
              <a:rPr lang="en-GB" dirty="0"/>
              <a:t>As an effective reader…</a:t>
            </a:r>
          </a:p>
        </p:txBody>
      </p:sp>
      <p:sp>
        <p:nvSpPr>
          <p:cNvPr id="3" name="Content Placeholder 2">
            <a:extLst>
              <a:ext uri="{FF2B5EF4-FFF2-40B4-BE49-F238E27FC236}">
                <a16:creationId xmlns:a16="http://schemas.microsoft.com/office/drawing/2014/main" id="{8A8614E3-CDA2-422A-9DE2-479A21F70C18}"/>
              </a:ext>
            </a:extLst>
          </p:cNvPr>
          <p:cNvSpPr>
            <a:spLocks noGrp="1"/>
          </p:cNvSpPr>
          <p:nvPr>
            <p:ph idx="1"/>
          </p:nvPr>
        </p:nvSpPr>
        <p:spPr>
          <a:ln w="57150">
            <a:solidFill>
              <a:schemeClr val="tx1"/>
            </a:solidFill>
          </a:ln>
        </p:spPr>
        <p:txBody>
          <a:bodyPr>
            <a:normAutofit fontScale="85000" lnSpcReduction="20000"/>
          </a:bodyPr>
          <a:lstStyle/>
          <a:p>
            <a:r>
              <a:rPr lang="en-GB" dirty="0"/>
              <a:t>Each word would have received 250 milliseconds of fame.  You will have read each line in a regular rhythm, moving quickly as does the character of Winston. </a:t>
            </a:r>
          </a:p>
          <a:p>
            <a:r>
              <a:rPr lang="en-GB" dirty="0"/>
              <a:t>You would have drawn on your knowledge of words, phrases and syntax (order and structure of sentences).  The word thirteen might have been highlighted to your brain as something </a:t>
            </a:r>
            <a:r>
              <a:rPr lang="en-GB" u="sng" dirty="0"/>
              <a:t>unusual</a:t>
            </a:r>
            <a:r>
              <a:rPr lang="en-GB" dirty="0"/>
              <a:t> and you </a:t>
            </a:r>
            <a:r>
              <a:rPr lang="en-GB" u="sng" dirty="0"/>
              <a:t>may</a:t>
            </a:r>
            <a:r>
              <a:rPr lang="en-GB" dirty="0"/>
              <a:t> have made links to Friday 13</a:t>
            </a:r>
            <a:r>
              <a:rPr lang="en-GB" baseline="30000" dirty="0"/>
              <a:t>th</a:t>
            </a:r>
            <a:r>
              <a:rPr lang="en-GB" dirty="0"/>
              <a:t> – unlucky for some.  </a:t>
            </a:r>
          </a:p>
          <a:p>
            <a:r>
              <a:rPr lang="en-GB" dirty="0"/>
              <a:t>All this happens in such a short time frame and we often  take for granted that students can do this without any guidance and support from us.</a:t>
            </a:r>
          </a:p>
        </p:txBody>
      </p:sp>
    </p:spTree>
    <p:extLst>
      <p:ext uri="{BB962C8B-B14F-4D97-AF65-F5344CB8AC3E}">
        <p14:creationId xmlns:p14="http://schemas.microsoft.com/office/powerpoint/2010/main" val="3814496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D99053-D982-4A9F-B953-B56220BCD046}"/>
              </a:ext>
            </a:extLst>
          </p:cNvPr>
          <p:cNvSpPr>
            <a:spLocks noGrp="1"/>
          </p:cNvSpPr>
          <p:nvPr>
            <p:ph type="title"/>
          </p:nvPr>
        </p:nvSpPr>
        <p:spPr>
          <a:xfrm>
            <a:off x="411480" y="987552"/>
            <a:ext cx="4485861" cy="1088136"/>
          </a:xfrm>
        </p:spPr>
        <p:txBody>
          <a:bodyPr anchor="b">
            <a:normAutofit/>
          </a:bodyPr>
          <a:lstStyle/>
          <a:p>
            <a:r>
              <a:rPr lang="en-GB" sz="3400"/>
              <a:t>Why is it so important?  </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192339-97D8-4484-BF5C-98400ACB1970}"/>
              </a:ext>
            </a:extLst>
          </p:cNvPr>
          <p:cNvSpPr>
            <a:spLocks noGrp="1"/>
          </p:cNvSpPr>
          <p:nvPr>
            <p:ph idx="1"/>
          </p:nvPr>
        </p:nvSpPr>
        <p:spPr>
          <a:xfrm>
            <a:off x="411479" y="2688336"/>
            <a:ext cx="4498848" cy="3584448"/>
          </a:xfrm>
          <a:ln w="57150">
            <a:solidFill>
              <a:schemeClr val="tx1"/>
            </a:solidFill>
          </a:ln>
        </p:spPr>
        <p:txBody>
          <a:bodyPr anchor="t">
            <a:normAutofit fontScale="92500" lnSpcReduction="10000"/>
          </a:bodyPr>
          <a:lstStyle/>
          <a:p>
            <a:r>
              <a:rPr lang="en-GB" sz="2000" dirty="0"/>
              <a:t>We often take for granted that you can simply give a student a text and they can read it – understand it – follow and recall it – locate information easily and then regurgitate what they have read in order to transfer the skills.   </a:t>
            </a:r>
          </a:p>
          <a:p>
            <a:endParaRPr lang="en-GB" sz="2000" dirty="0"/>
          </a:p>
          <a:p>
            <a:r>
              <a:rPr lang="en-GB" sz="2000" dirty="0"/>
              <a:t>Cognitive overload for some.  Therefore, we need to teach explicit reading skills </a:t>
            </a:r>
          </a:p>
        </p:txBody>
      </p:sp>
      <p:pic>
        <p:nvPicPr>
          <p:cNvPr id="5" name="Picture 4" descr="A close up of a logo&#10;&#10;Description automatically generated">
            <a:extLst>
              <a:ext uri="{FF2B5EF4-FFF2-40B4-BE49-F238E27FC236}">
                <a16:creationId xmlns:a16="http://schemas.microsoft.com/office/drawing/2014/main" id="{0E086D0B-CB41-434D-B6FE-CFE29066A6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378"/>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785873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DF67-1CD5-4876-AA6F-C856866DEB23}"/>
              </a:ext>
            </a:extLst>
          </p:cNvPr>
          <p:cNvSpPr>
            <a:spLocks noGrp="1"/>
          </p:cNvSpPr>
          <p:nvPr>
            <p:ph type="title"/>
          </p:nvPr>
        </p:nvSpPr>
        <p:spPr/>
        <p:txBody>
          <a:bodyPr/>
          <a:lstStyle/>
          <a:p>
            <a:r>
              <a:rPr lang="en-GB" dirty="0"/>
              <a:t>Exam issues…</a:t>
            </a:r>
          </a:p>
        </p:txBody>
      </p:sp>
      <p:sp>
        <p:nvSpPr>
          <p:cNvPr id="3" name="Content Placeholder 2">
            <a:extLst>
              <a:ext uri="{FF2B5EF4-FFF2-40B4-BE49-F238E27FC236}">
                <a16:creationId xmlns:a16="http://schemas.microsoft.com/office/drawing/2014/main" id="{E423A192-04E8-4D88-9FFB-1795DF4078DD}"/>
              </a:ext>
            </a:extLst>
          </p:cNvPr>
          <p:cNvSpPr>
            <a:spLocks noGrp="1"/>
          </p:cNvSpPr>
          <p:nvPr>
            <p:ph idx="1"/>
          </p:nvPr>
        </p:nvSpPr>
        <p:spPr>
          <a:ln w="57150">
            <a:solidFill>
              <a:schemeClr val="tx1"/>
            </a:solidFill>
          </a:ln>
        </p:spPr>
        <p:txBody>
          <a:bodyPr/>
          <a:lstStyle/>
          <a:p>
            <a:pPr marL="0" indent="0">
              <a:buNone/>
            </a:pPr>
            <a:r>
              <a:rPr lang="en-GB" dirty="0"/>
              <a:t>Let’s look at some examples:</a:t>
            </a:r>
          </a:p>
        </p:txBody>
      </p:sp>
    </p:spTree>
    <p:extLst>
      <p:ext uri="{BB962C8B-B14F-4D97-AF65-F5344CB8AC3E}">
        <p14:creationId xmlns:p14="http://schemas.microsoft.com/office/powerpoint/2010/main" val="181016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BFB28B-F456-47E0-8F47-A43366B59B18}"/>
              </a:ext>
            </a:extLst>
          </p:cNvPr>
          <p:cNvSpPr>
            <a:spLocks noGrp="1"/>
          </p:cNvSpPr>
          <p:nvPr>
            <p:ph type="title"/>
          </p:nvPr>
        </p:nvSpPr>
        <p:spPr>
          <a:xfrm>
            <a:off x="411480" y="987552"/>
            <a:ext cx="4485861" cy="1088136"/>
          </a:xfrm>
        </p:spPr>
        <p:txBody>
          <a:bodyPr anchor="b">
            <a:normAutofit/>
          </a:bodyPr>
          <a:lstStyle/>
          <a:p>
            <a:r>
              <a:rPr lang="en-GB" sz="3400" dirty="0"/>
              <a:t>Text from a </a:t>
            </a:r>
            <a:r>
              <a:rPr lang="en-GB" sz="3400" dirty="0">
                <a:highlight>
                  <a:srgbClr val="FFFF00"/>
                </a:highlight>
              </a:rPr>
              <a:t>Primary Reader</a:t>
            </a:r>
          </a:p>
        </p:txBody>
      </p:sp>
      <p:sp>
        <p:nvSpPr>
          <p:cNvPr id="41" name="Rectangle 4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0F013C6-6669-4A52-9EE5-998A6F207626}"/>
              </a:ext>
            </a:extLst>
          </p:cNvPr>
          <p:cNvSpPr>
            <a:spLocks noGrp="1"/>
          </p:cNvSpPr>
          <p:nvPr>
            <p:ph idx="1"/>
          </p:nvPr>
        </p:nvSpPr>
        <p:spPr>
          <a:xfrm>
            <a:off x="398493" y="2602888"/>
            <a:ext cx="4498848" cy="3584448"/>
          </a:xfrm>
        </p:spPr>
        <p:txBody>
          <a:bodyPr anchor="t">
            <a:normAutofit/>
          </a:bodyPr>
          <a:lstStyle/>
          <a:p>
            <a:pPr marL="0" indent="0">
              <a:buNone/>
            </a:pPr>
            <a:r>
              <a:rPr lang="en-GB" sz="2000" dirty="0"/>
              <a:t> </a:t>
            </a:r>
            <a:r>
              <a:rPr lang="en-GB" sz="2000" dirty="0" err="1"/>
              <a:t>Katje</a:t>
            </a:r>
            <a:r>
              <a:rPr lang="en-GB" sz="2000" dirty="0"/>
              <a:t> had an easy life.  She lived with Nico the miller in a Dutch village by the sea.  While Nico ground grain in his windmill, </a:t>
            </a:r>
            <a:r>
              <a:rPr lang="en-GB" sz="2000" dirty="0" err="1"/>
              <a:t>Katje</a:t>
            </a:r>
            <a:r>
              <a:rPr lang="en-GB" sz="2000" dirty="0"/>
              <a:t> chased mice.  Up and down the ladders she prowled., searching behind sacks of grain and along beams dusty with flour.  </a:t>
            </a:r>
          </a:p>
        </p:txBody>
      </p:sp>
      <p:pic>
        <p:nvPicPr>
          <p:cNvPr id="8" name="Picture 7" descr="A picture containing sitting&#10;&#10;Description automatically generated">
            <a:extLst>
              <a:ext uri="{FF2B5EF4-FFF2-40B4-BE49-F238E27FC236}">
                <a16:creationId xmlns:a16="http://schemas.microsoft.com/office/drawing/2014/main" id="{11AED6FE-4096-49B2-9EEA-93FC306E8ED9}"/>
              </a:ext>
            </a:extLst>
          </p:cNvPr>
          <p:cNvPicPr>
            <a:picLocks noChangeAspect="1"/>
          </p:cNvPicPr>
          <p:nvPr/>
        </p:nvPicPr>
        <p:blipFill rotWithShape="1">
          <a:blip r:embed="rId2">
            <a:extLst>
              <a:ext uri="{28A0092B-C50C-407E-A947-70E740481C1C}">
                <a14:useLocalDpi xmlns:a14="http://schemas.microsoft.com/office/drawing/2010/main" val="0"/>
              </a:ext>
            </a:extLst>
          </a:blip>
          <a:srcRect t="377" r="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584060E2-C71C-4D2B-A2DB-4EE7F4879EC6}"/>
              </a:ext>
            </a:extLst>
          </p:cNvPr>
          <p:cNvSpPr/>
          <p:nvPr/>
        </p:nvSpPr>
        <p:spPr>
          <a:xfrm>
            <a:off x="-58391" y="5432943"/>
            <a:ext cx="6384953" cy="1209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800" dirty="0">
                <a:solidFill>
                  <a:schemeClr val="tx1"/>
                </a:solidFill>
              </a:rPr>
              <a:t>Which words in this text might hinder a reader? </a:t>
            </a:r>
            <a:endParaRPr lang="en-GB" sz="2800">
              <a:solidFill>
                <a:schemeClr val="tx1"/>
              </a:solidFill>
            </a:endParaRPr>
          </a:p>
        </p:txBody>
      </p:sp>
    </p:spTree>
    <p:extLst>
      <p:ext uri="{BB962C8B-B14F-4D97-AF65-F5344CB8AC3E}">
        <p14:creationId xmlns:p14="http://schemas.microsoft.com/office/powerpoint/2010/main" val="2899947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8AE6-C19F-486A-B29A-0DC4B58CF614}"/>
              </a:ext>
            </a:extLst>
          </p:cNvPr>
          <p:cNvSpPr>
            <a:spLocks noGrp="1"/>
          </p:cNvSpPr>
          <p:nvPr>
            <p:ph type="title"/>
          </p:nvPr>
        </p:nvSpPr>
        <p:spPr/>
        <p:txBody>
          <a:bodyPr>
            <a:normAutofit fontScale="90000"/>
          </a:bodyPr>
          <a:lstStyle/>
          <a:p>
            <a:r>
              <a:rPr lang="en-GB" dirty="0"/>
              <a:t>That was for a 6 year old …imagine what it is like by the time we get to GCSE…</a:t>
            </a:r>
          </a:p>
        </p:txBody>
      </p:sp>
      <p:sp>
        <p:nvSpPr>
          <p:cNvPr id="3" name="Content Placeholder 2">
            <a:extLst>
              <a:ext uri="{FF2B5EF4-FFF2-40B4-BE49-F238E27FC236}">
                <a16:creationId xmlns:a16="http://schemas.microsoft.com/office/drawing/2014/main" id="{2947F980-E719-42C5-B7EB-CF8B5B8B9374}"/>
              </a:ext>
            </a:extLst>
          </p:cNvPr>
          <p:cNvSpPr>
            <a:spLocks noGrp="1"/>
          </p:cNvSpPr>
          <p:nvPr>
            <p:ph idx="1"/>
          </p:nvPr>
        </p:nvSpPr>
        <p:spPr>
          <a:ln w="38100">
            <a:solidFill>
              <a:schemeClr val="tx1"/>
            </a:solidFill>
          </a:ln>
        </p:spPr>
        <p:txBody>
          <a:bodyPr/>
          <a:lstStyle/>
          <a:p>
            <a:pPr marL="0" indent="0" algn="ctr">
              <a:buNone/>
            </a:pPr>
            <a:r>
              <a:rPr lang="en-GB" b="1" u="sng" dirty="0"/>
              <a:t>Physics paper – foundation 2018</a:t>
            </a:r>
          </a:p>
          <a:p>
            <a:r>
              <a:rPr lang="en-GB" dirty="0"/>
              <a:t>A student wanted to </a:t>
            </a:r>
            <a:r>
              <a:rPr lang="en-GB" dirty="0">
                <a:highlight>
                  <a:srgbClr val="FFFF00"/>
                </a:highlight>
              </a:rPr>
              <a:t>determine</a:t>
            </a:r>
            <a:r>
              <a:rPr lang="en-GB" dirty="0"/>
              <a:t> the </a:t>
            </a:r>
            <a:r>
              <a:rPr lang="en-GB" dirty="0">
                <a:highlight>
                  <a:srgbClr val="FFFF00"/>
                </a:highlight>
              </a:rPr>
              <a:t>density</a:t>
            </a:r>
            <a:r>
              <a:rPr lang="en-GB" dirty="0"/>
              <a:t> of a small piece of rock. </a:t>
            </a:r>
          </a:p>
          <a:p>
            <a:r>
              <a:rPr lang="en-GB" dirty="0">
                <a:highlight>
                  <a:srgbClr val="FFFF00"/>
                </a:highlight>
              </a:rPr>
              <a:t>Describe </a:t>
            </a:r>
            <a:r>
              <a:rPr lang="en-GB" dirty="0"/>
              <a:t>how the student could measure the </a:t>
            </a:r>
            <a:r>
              <a:rPr lang="en-GB" dirty="0">
                <a:highlight>
                  <a:srgbClr val="FFFF00"/>
                </a:highlight>
              </a:rPr>
              <a:t>volume</a:t>
            </a:r>
            <a:r>
              <a:rPr lang="en-GB" dirty="0"/>
              <a:t> of the piece of rock. </a:t>
            </a:r>
          </a:p>
        </p:txBody>
      </p:sp>
      <p:sp>
        <p:nvSpPr>
          <p:cNvPr id="4" name="Rectangle 3">
            <a:extLst>
              <a:ext uri="{FF2B5EF4-FFF2-40B4-BE49-F238E27FC236}">
                <a16:creationId xmlns:a16="http://schemas.microsoft.com/office/drawing/2014/main" id="{7BEF6B52-16D6-49BA-A7D0-A62BBA5E86B8}"/>
              </a:ext>
            </a:extLst>
          </p:cNvPr>
          <p:cNvSpPr/>
          <p:nvPr/>
        </p:nvSpPr>
        <p:spPr>
          <a:xfrm>
            <a:off x="1524000" y="5579165"/>
            <a:ext cx="9223513" cy="1020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Need to be able to decode BEFORE figuring out how to calculate a volume BEFORE then figuring out how to write to describe!  </a:t>
            </a:r>
          </a:p>
        </p:txBody>
      </p:sp>
    </p:spTree>
    <p:extLst>
      <p:ext uri="{BB962C8B-B14F-4D97-AF65-F5344CB8AC3E}">
        <p14:creationId xmlns:p14="http://schemas.microsoft.com/office/powerpoint/2010/main" val="109882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79C0-3D5D-459E-AA5E-12A185FB14C7}"/>
              </a:ext>
            </a:extLst>
          </p:cNvPr>
          <p:cNvSpPr>
            <a:spLocks noGrp="1"/>
          </p:cNvSpPr>
          <p:nvPr>
            <p:ph type="title"/>
          </p:nvPr>
        </p:nvSpPr>
        <p:spPr/>
        <p:txBody>
          <a:bodyPr/>
          <a:lstStyle/>
          <a:p>
            <a:pPr algn="ctr"/>
            <a:r>
              <a:rPr lang="en-GB" dirty="0">
                <a:highlight>
                  <a:srgbClr val="FFFF00"/>
                </a:highlight>
              </a:rPr>
              <a:t>Your reading test for starters: </a:t>
            </a:r>
          </a:p>
        </p:txBody>
      </p:sp>
      <p:sp>
        <p:nvSpPr>
          <p:cNvPr id="3" name="Content Placeholder 2">
            <a:extLst>
              <a:ext uri="{FF2B5EF4-FFF2-40B4-BE49-F238E27FC236}">
                <a16:creationId xmlns:a16="http://schemas.microsoft.com/office/drawing/2014/main" id="{B9CC3DEB-7913-4FA6-B79F-19AB01814EEA}"/>
              </a:ext>
            </a:extLst>
          </p:cNvPr>
          <p:cNvSpPr>
            <a:spLocks noGrp="1"/>
          </p:cNvSpPr>
          <p:nvPr>
            <p:ph idx="1"/>
          </p:nvPr>
        </p:nvSpPr>
        <p:spPr>
          <a:ln w="57150">
            <a:solidFill>
              <a:schemeClr val="tx1"/>
            </a:solidFill>
          </a:ln>
        </p:spPr>
        <p:txBody>
          <a:bodyPr>
            <a:normAutofit fontScale="92500" lnSpcReduction="20000"/>
          </a:bodyPr>
          <a:lstStyle/>
          <a:p>
            <a:pPr marL="514350" indent="-514350">
              <a:buAutoNum type="arabicPeriod"/>
            </a:pPr>
            <a:r>
              <a:rPr lang="en-GB" dirty="0">
                <a:latin typeface="Verdana" panose="020B0604030504040204" pitchFamily="34" charset="0"/>
                <a:ea typeface="Verdana" panose="020B0604030504040204" pitchFamily="34" charset="0"/>
              </a:rPr>
              <a:t>How many animals did Moses bring onto the Ark?</a:t>
            </a:r>
          </a:p>
          <a:p>
            <a:pPr marL="514350" indent="-514350">
              <a:buAutoNum type="arabicPeriod"/>
            </a:pPr>
            <a:r>
              <a:rPr lang="en-GB" b="0" i="0" u="none" strike="noStrike" dirty="0">
                <a:effectLst/>
                <a:latin typeface="Verdana" panose="020B0604030504040204" pitchFamily="34" charset="0"/>
                <a:ea typeface="Verdana" panose="020B0604030504040204" pitchFamily="34" charset="0"/>
              </a:rPr>
              <a:t>There is a plane that is flying close to the border between Canada and the U.S.A. There is an engine failure and the plane crashes right on the border of Canada and U.S.A. </a:t>
            </a:r>
            <a:r>
              <a:rPr lang="en-GB" i="0" u="none" strike="noStrike" dirty="0">
                <a:effectLst/>
                <a:latin typeface="Verdana" panose="020B0604030504040204" pitchFamily="34" charset="0"/>
                <a:ea typeface="Verdana" panose="020B0604030504040204" pitchFamily="34" charset="0"/>
              </a:rPr>
              <a:t>Where do they bury the survivors?</a:t>
            </a:r>
          </a:p>
          <a:p>
            <a:pPr marL="514350" indent="-514350">
              <a:buAutoNum type="arabicPeriod"/>
            </a:pPr>
            <a:r>
              <a:rPr lang="en-GB" i="0" u="none" strike="noStrike" dirty="0">
                <a:effectLst/>
                <a:latin typeface="Verdana" panose="020B0604030504040204" pitchFamily="34" charset="0"/>
                <a:ea typeface="Verdana" panose="020B0604030504040204" pitchFamily="34" charset="0"/>
              </a:rPr>
              <a:t>A woman shoots her husband, then holds him underwater for five minutes. </a:t>
            </a:r>
            <a:r>
              <a:rPr lang="en-GB" b="0" i="0" u="none" strike="noStrike" dirty="0">
                <a:effectLst/>
                <a:latin typeface="Verdana" panose="020B0604030504040204" pitchFamily="34" charset="0"/>
                <a:ea typeface="Verdana" panose="020B0604030504040204" pitchFamily="34" charset="0"/>
              </a:rPr>
              <a:t>A little while later, they both go out and enjoy a wonderful dinner together. How can this be?</a:t>
            </a:r>
          </a:p>
          <a:p>
            <a:pPr marL="514350" indent="-514350">
              <a:buFont typeface="Arial" panose="020B0604020202020204" pitchFamily="34" charset="0"/>
              <a:buAutoNum type="arabicPeriod"/>
            </a:pPr>
            <a:endParaRPr lang="en-GB" i="0" u="none" strike="noStrike" dirty="0">
              <a:solidFill>
                <a:srgbClr val="1D1D1D"/>
              </a:solidFill>
              <a:effectLst/>
              <a:latin typeface="Georgia" panose="02040502050405020303" pitchFamily="18" charset="0"/>
            </a:endParaRPr>
          </a:p>
          <a:p>
            <a:pPr marL="514350" indent="-514350">
              <a:buAutoNum type="arabicPeriod"/>
            </a:pPr>
            <a:endParaRPr lang="en-GB" dirty="0"/>
          </a:p>
        </p:txBody>
      </p:sp>
    </p:spTree>
    <p:extLst>
      <p:ext uri="{BB962C8B-B14F-4D97-AF65-F5344CB8AC3E}">
        <p14:creationId xmlns:p14="http://schemas.microsoft.com/office/powerpoint/2010/main" val="455866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E2B7-1C49-40EB-9AB6-95B17F0C8F9B}"/>
              </a:ext>
            </a:extLst>
          </p:cNvPr>
          <p:cNvSpPr>
            <a:spLocks noGrp="1"/>
          </p:cNvSpPr>
          <p:nvPr>
            <p:ph type="title"/>
          </p:nvPr>
        </p:nvSpPr>
        <p:spPr>
          <a:xfrm>
            <a:off x="6970643" y="548640"/>
            <a:ext cx="4313052" cy="1179576"/>
          </a:xfrm>
        </p:spPr>
        <p:txBody>
          <a:bodyPr/>
          <a:lstStyle/>
          <a:p>
            <a:r>
              <a:rPr lang="en-GB" dirty="0"/>
              <a:t>PE and Maths</a:t>
            </a:r>
          </a:p>
        </p:txBody>
      </p:sp>
      <p:sp>
        <p:nvSpPr>
          <p:cNvPr id="3" name="Content Placeholder 2">
            <a:extLst>
              <a:ext uri="{FF2B5EF4-FFF2-40B4-BE49-F238E27FC236}">
                <a16:creationId xmlns:a16="http://schemas.microsoft.com/office/drawing/2014/main" id="{D7AF5F69-E604-4C00-8D40-825F1DAF4058}"/>
              </a:ext>
            </a:extLst>
          </p:cNvPr>
          <p:cNvSpPr>
            <a:spLocks noGrp="1"/>
          </p:cNvSpPr>
          <p:nvPr>
            <p:ph idx="1"/>
          </p:nvPr>
        </p:nvSpPr>
        <p:spPr>
          <a:xfrm>
            <a:off x="1115568" y="4704522"/>
            <a:ext cx="4225058" cy="1467678"/>
          </a:xfrm>
        </p:spPr>
        <p:txBody>
          <a:bodyPr>
            <a:normAutofit lnSpcReduction="10000"/>
          </a:bodyPr>
          <a:lstStyle/>
          <a:p>
            <a:r>
              <a:rPr lang="en-GB" dirty="0"/>
              <a:t>These are real exam questions – what issues may arise here? </a:t>
            </a:r>
          </a:p>
        </p:txBody>
      </p:sp>
      <p:pic>
        <p:nvPicPr>
          <p:cNvPr id="4" name="Picture 3">
            <a:extLst>
              <a:ext uri="{FF2B5EF4-FFF2-40B4-BE49-F238E27FC236}">
                <a16:creationId xmlns:a16="http://schemas.microsoft.com/office/drawing/2014/main" id="{6FF03FED-C1F5-4899-9883-CECB200761E4}"/>
              </a:ext>
            </a:extLst>
          </p:cNvPr>
          <p:cNvPicPr>
            <a:picLocks noChangeAspect="1"/>
          </p:cNvPicPr>
          <p:nvPr/>
        </p:nvPicPr>
        <p:blipFill rotWithShape="1">
          <a:blip r:embed="rId2"/>
          <a:srcRect l="21808" t="21319" r="21423" b="21217"/>
          <a:stretch/>
        </p:blipFill>
        <p:spPr>
          <a:xfrm>
            <a:off x="182880" y="281354"/>
            <a:ext cx="6921304" cy="3938954"/>
          </a:xfrm>
          <a:prstGeom prst="rect">
            <a:avLst/>
          </a:prstGeom>
        </p:spPr>
      </p:pic>
      <p:pic>
        <p:nvPicPr>
          <p:cNvPr id="5" name="Picture 4">
            <a:extLst>
              <a:ext uri="{FF2B5EF4-FFF2-40B4-BE49-F238E27FC236}">
                <a16:creationId xmlns:a16="http://schemas.microsoft.com/office/drawing/2014/main" id="{D66443F9-7786-4E93-8C1D-FC320AF64B65}"/>
              </a:ext>
            </a:extLst>
          </p:cNvPr>
          <p:cNvPicPr>
            <a:picLocks noChangeAspect="1"/>
          </p:cNvPicPr>
          <p:nvPr/>
        </p:nvPicPr>
        <p:blipFill rotWithShape="1">
          <a:blip r:embed="rId3"/>
          <a:srcRect l="23885" t="31170" r="26154" b="7979"/>
          <a:stretch/>
        </p:blipFill>
        <p:spPr>
          <a:xfrm>
            <a:off x="6078595" y="2227619"/>
            <a:ext cx="5752334" cy="3938954"/>
          </a:xfrm>
          <a:prstGeom prst="rect">
            <a:avLst/>
          </a:prstGeom>
        </p:spPr>
      </p:pic>
    </p:spTree>
    <p:extLst>
      <p:ext uri="{BB962C8B-B14F-4D97-AF65-F5344CB8AC3E}">
        <p14:creationId xmlns:p14="http://schemas.microsoft.com/office/powerpoint/2010/main" val="479098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5062-DF1C-44DE-A73B-8D47C9A81489}"/>
              </a:ext>
            </a:extLst>
          </p:cNvPr>
          <p:cNvSpPr>
            <a:spLocks noGrp="1"/>
          </p:cNvSpPr>
          <p:nvPr>
            <p:ph type="title"/>
          </p:nvPr>
        </p:nvSpPr>
        <p:spPr/>
        <p:txBody>
          <a:bodyPr/>
          <a:lstStyle/>
          <a:p>
            <a:r>
              <a:rPr lang="en-GB" dirty="0">
                <a:highlight>
                  <a:srgbClr val="FFFF00"/>
                </a:highlight>
              </a:rPr>
              <a:t>Reading Paradox </a:t>
            </a:r>
          </a:p>
        </p:txBody>
      </p:sp>
      <p:sp>
        <p:nvSpPr>
          <p:cNvPr id="3" name="Content Placeholder 2">
            <a:extLst>
              <a:ext uri="{FF2B5EF4-FFF2-40B4-BE49-F238E27FC236}">
                <a16:creationId xmlns:a16="http://schemas.microsoft.com/office/drawing/2014/main" id="{24F49DE7-A82A-4E21-B57A-3E008F7B129A}"/>
              </a:ext>
            </a:extLst>
          </p:cNvPr>
          <p:cNvSpPr>
            <a:spLocks noGrp="1"/>
          </p:cNvSpPr>
          <p:nvPr>
            <p:ph idx="1"/>
          </p:nvPr>
        </p:nvSpPr>
        <p:spPr>
          <a:xfrm>
            <a:off x="1011936" y="1934685"/>
            <a:ext cx="10168128" cy="4572132"/>
          </a:xfrm>
          <a:ln w="57150">
            <a:solidFill>
              <a:schemeClr val="tx1"/>
            </a:solidFill>
          </a:ln>
        </p:spPr>
        <p:txBody>
          <a:bodyPr>
            <a:normAutofit fontScale="85000" lnSpcReduction="10000"/>
          </a:bodyPr>
          <a:lstStyle/>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Paradox between the reading that students do at Primary – focused on condensing texts and focused on Literacy and maths at the deficit of other subject areas.  Yet it is the navigation of subjects such as science and geography that helps students with the ability to read complex academic texts. </a:t>
            </a:r>
          </a:p>
          <a:p>
            <a:pPr marL="0" indent="0">
              <a:buNone/>
            </a:pPr>
            <a:r>
              <a:rPr lang="en-GB" dirty="0"/>
              <a:t>We need to:</a:t>
            </a:r>
          </a:p>
          <a:p>
            <a:pPr marL="342900" lvl="0" indent="-342900">
              <a:lnSpc>
                <a:spcPct val="107000"/>
              </a:lnSpc>
              <a:buFont typeface="+mj-lt"/>
              <a:buAutoNum type="arabicPeriod"/>
            </a:pPr>
            <a:r>
              <a:rPr lang="en-GB" sz="1800" dirty="0">
                <a:latin typeface="Calibri" panose="020F0502020204030204" pitchFamily="34" charset="0"/>
                <a:ea typeface="Calibri" panose="020F0502020204030204" pitchFamily="34" charset="0"/>
                <a:cs typeface="Times New Roman" panose="02020603050405020304" pitchFamily="18" charset="0"/>
              </a:rPr>
              <a:t>T</a:t>
            </a:r>
            <a:r>
              <a:rPr lang="en-GB" sz="1800" dirty="0">
                <a:effectLst/>
                <a:latin typeface="Calibri" panose="020F0502020204030204" pitchFamily="34" charset="0"/>
                <a:ea typeface="Calibri" panose="020F0502020204030204" pitchFamily="34" charset="0"/>
                <a:cs typeface="Times New Roman" panose="02020603050405020304" pitchFamily="18" charset="0"/>
              </a:rPr>
              <a:t>rain teachers to be experts in how pupils ‘learn to read’ and ‘read to learn.’</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Develop and teach a coherent and cumulative reading rich curriculum</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Teach with a focus on reading access, practice and enhancing reading ability </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Teach, model and scaffold pupils’ reading so that they become strategic and knowledgeable readers</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Nurture pupils’ motivation to read with purpose and for pleasure </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Foster a reading culture within and beyond the school gates. </a:t>
            </a: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N</a:t>
            </a:r>
            <a:r>
              <a:rPr lang="en-GB" sz="1800" dirty="0">
                <a:effectLst/>
                <a:latin typeface="Calibri" panose="020F0502020204030204" pitchFamily="34" charset="0"/>
                <a:ea typeface="Calibri" panose="020F0502020204030204" pitchFamily="34" charset="0"/>
                <a:cs typeface="Times New Roman" panose="02020603050405020304" pitchFamily="18" charset="0"/>
              </a:rPr>
              <a:t>arrowing down and making things ‘easier’ for students can have the effect of making the curriculum harder as students progress through the years.   We still teach Shakespeare in Year 7.  We will give guided support and scaffolds in which to do this, but we will not dumb down the language as this will have a detrimental effect later in KS4.  </a:t>
            </a:r>
          </a:p>
          <a:p>
            <a:pPr marL="0" lv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3068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BB9C4-3EC7-4B74-8DA6-7EE13EDE0647}"/>
              </a:ext>
            </a:extLst>
          </p:cNvPr>
          <p:cNvSpPr>
            <a:spLocks noGrp="1"/>
          </p:cNvSpPr>
          <p:nvPr>
            <p:ph type="title"/>
          </p:nvPr>
        </p:nvSpPr>
        <p:spPr>
          <a:xfrm>
            <a:off x="6775703" y="566928"/>
            <a:ext cx="4578337" cy="1161288"/>
          </a:xfrm>
        </p:spPr>
        <p:txBody>
          <a:bodyPr anchor="b">
            <a:normAutofit/>
          </a:bodyPr>
          <a:lstStyle/>
          <a:p>
            <a:r>
              <a:rPr lang="en-GB" sz="3600">
                <a:latin typeface="Calibri" panose="020F0502020204030204" pitchFamily="34" charset="0"/>
                <a:ea typeface="Calibri" panose="020F0502020204030204" pitchFamily="34" charset="0"/>
                <a:cs typeface="Times New Roman" panose="02020603050405020304" pitchFamily="18" charset="0"/>
              </a:rPr>
              <a:t>We </a:t>
            </a:r>
            <a:r>
              <a:rPr lang="en-GB" sz="3600">
                <a:effectLst/>
                <a:latin typeface="Calibri" panose="020F0502020204030204" pitchFamily="34" charset="0"/>
                <a:ea typeface="Calibri" panose="020F0502020204030204" pitchFamily="34" charset="0"/>
                <a:cs typeface="Times New Roman" panose="02020603050405020304" pitchFamily="18" charset="0"/>
              </a:rPr>
              <a:t>need to act - now!</a:t>
            </a:r>
            <a:endParaRPr lang="en-GB" sz="3600"/>
          </a:p>
        </p:txBody>
      </p:sp>
      <p:pic>
        <p:nvPicPr>
          <p:cNvPr id="5" name="Picture 4" descr="A picture containing text, map&#10;&#10;Description automatically generated">
            <a:extLst>
              <a:ext uri="{FF2B5EF4-FFF2-40B4-BE49-F238E27FC236}">
                <a16:creationId xmlns:a16="http://schemas.microsoft.com/office/drawing/2014/main" id="{498E15D6-BBEA-47C3-B243-2BA90A51CBA0}"/>
              </a:ext>
            </a:extLst>
          </p:cNvPr>
          <p:cNvPicPr>
            <a:picLocks noChangeAspect="1"/>
          </p:cNvPicPr>
          <p:nvPr/>
        </p:nvPicPr>
        <p:blipFill rotWithShape="1">
          <a:blip r:embed="rId2">
            <a:extLst>
              <a:ext uri="{28A0092B-C50C-407E-A947-70E740481C1C}">
                <a14:useLocalDpi xmlns:a14="http://schemas.microsoft.com/office/drawing/2010/main" val="0"/>
              </a:ext>
            </a:extLst>
          </a:blip>
          <a:srcRect l="12896" r="23192" b="2"/>
          <a:stretch/>
        </p:blipFill>
        <p:spPr>
          <a:xfrm>
            <a:off x="838199" y="566928"/>
            <a:ext cx="5157216" cy="5285232"/>
          </a:xfrm>
          <a:prstGeom prst="rect">
            <a:avLst/>
          </a:prstGeom>
        </p:spPr>
      </p:pic>
      <p:sp>
        <p:nvSpPr>
          <p:cNvPr id="3" name="Content Placeholder 2">
            <a:extLst>
              <a:ext uri="{FF2B5EF4-FFF2-40B4-BE49-F238E27FC236}">
                <a16:creationId xmlns:a16="http://schemas.microsoft.com/office/drawing/2014/main" id="{F8FB3490-1119-4774-AB9F-9889E0463FD3}"/>
              </a:ext>
            </a:extLst>
          </p:cNvPr>
          <p:cNvSpPr>
            <a:spLocks noGrp="1"/>
          </p:cNvSpPr>
          <p:nvPr>
            <p:ph idx="1"/>
          </p:nvPr>
        </p:nvSpPr>
        <p:spPr>
          <a:xfrm>
            <a:off x="6775704" y="2057400"/>
            <a:ext cx="4572000" cy="3776472"/>
          </a:xfrm>
          <a:ln w="76200">
            <a:solidFill>
              <a:schemeClr val="tx1"/>
            </a:solidFill>
          </a:ln>
        </p:spPr>
        <p:txBody>
          <a:bodyPr>
            <a:normAutofit/>
          </a:bodyPr>
          <a:lstStyle/>
          <a:p>
            <a:pPr marL="0" indent="0">
              <a:lnSpc>
                <a:spcPct val="100000"/>
              </a:lnSpc>
              <a:buNone/>
            </a:pPr>
            <a:r>
              <a:rPr lang="en-GB" sz="1700" dirty="0">
                <a:latin typeface="Calibri" panose="020F0502020204030204" pitchFamily="34" charset="0"/>
                <a:ea typeface="Calibri" panose="020F0502020204030204" pitchFamily="34" charset="0"/>
                <a:cs typeface="Times New Roman" panose="02020603050405020304" pitchFamily="18" charset="0"/>
              </a:rPr>
              <a:t>The s</a:t>
            </a:r>
            <a:r>
              <a:rPr lang="en-GB" sz="1700" dirty="0">
                <a:effectLst/>
                <a:latin typeface="Calibri" panose="020F0502020204030204" pitchFamily="34" charset="0"/>
                <a:ea typeface="Calibri" panose="020F0502020204030204" pitchFamily="34" charset="0"/>
                <a:cs typeface="Times New Roman" panose="02020603050405020304" pitchFamily="18" charset="0"/>
              </a:rPr>
              <a:t>obering reality is that only in the last couple of hundred of years, most people in the West could read and write. Only in the last 5,000 years has reading been a ‘thing’ – very short in our evolutionary path.  Literature specifically for children has only been around for the last couple of hundred of years yet a lot of our lives revolve around the stories of Beatrix Potter’s rabbits, Harry Potter’s spells, Alice and her Looking Glass or Tom Brown and his school days.    Reading is fragile: technologies are threatening the sharing of a paperback or the depth of concentration students have.  </a:t>
            </a:r>
          </a:p>
        </p:txBody>
      </p:sp>
      <p:sp>
        <p:nvSpPr>
          <p:cNvPr id="12" name="Rectangle 11">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488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357502-7854-440E-82E3-2AF7EEDFF2DB}"/>
              </a:ext>
            </a:extLst>
          </p:cNvPr>
          <p:cNvSpPr>
            <a:spLocks noGrp="1"/>
          </p:cNvSpPr>
          <p:nvPr>
            <p:ph type="title"/>
          </p:nvPr>
        </p:nvSpPr>
        <p:spPr>
          <a:xfrm>
            <a:off x="477981" y="1122363"/>
            <a:ext cx="4023360" cy="3204134"/>
          </a:xfrm>
          <a:ln w="57150">
            <a:solidFill>
              <a:schemeClr val="tx1"/>
            </a:solidFill>
          </a:ln>
        </p:spPr>
        <p:txBody>
          <a:bodyPr vert="horz" lIns="91440" tIns="45720" rIns="91440" bIns="45720" rtlCol="0" anchor="b">
            <a:normAutofit fontScale="90000"/>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S</a:t>
            </a:r>
            <a:r>
              <a:rPr lang="en-GB" sz="2400" dirty="0">
                <a:effectLst/>
                <a:latin typeface="Calibri" panose="020F0502020204030204" pitchFamily="34" charset="0"/>
                <a:ea typeface="Calibri" panose="020F0502020204030204" pitchFamily="34" charset="0"/>
                <a:cs typeface="Times New Roman" panose="02020603050405020304" pitchFamily="18" charset="0"/>
              </a:rPr>
              <a:t>tudents who plan, monitor and question what they read are more likely to access a text. Therefore, they are more likely to show independence and resilience in an exam = fewer questions missed out and fewer students putting their pens down aften ten minutes </a:t>
            </a:r>
            <a:r>
              <a:rPr lang="en-GB" sz="2400" dirty="0">
                <a:latin typeface="Calibri" panose="020F0502020204030204" pitchFamily="34" charset="0"/>
                <a:ea typeface="Calibri" panose="020F0502020204030204" pitchFamily="34" charset="0"/>
                <a:cs typeface="Times New Roman" panose="02020603050405020304" pitchFamily="18" charset="0"/>
              </a:rPr>
              <a:t>or less in an exam! </a:t>
            </a:r>
            <a:endParaRPr lang="en-US" sz="6000" dirty="0"/>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screenshot of a cell phone&#10;&#10;Description automatically generated">
            <a:extLst>
              <a:ext uri="{FF2B5EF4-FFF2-40B4-BE49-F238E27FC236}">
                <a16:creationId xmlns:a16="http://schemas.microsoft.com/office/drawing/2014/main" id="{7F7B5A89-49CA-45CF-9B38-8C2E004C48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8887" y="625684"/>
            <a:ext cx="4459773" cy="5455380"/>
          </a:xfrm>
          <a:prstGeom prst="rect">
            <a:avLst/>
          </a:prstGeom>
        </p:spPr>
      </p:pic>
    </p:spTree>
    <p:extLst>
      <p:ext uri="{BB962C8B-B14F-4D97-AF65-F5344CB8AC3E}">
        <p14:creationId xmlns:p14="http://schemas.microsoft.com/office/powerpoint/2010/main" val="1761011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9B39A3-B9A7-42C4-96F0-6A834C8A907A}"/>
              </a:ext>
            </a:extLst>
          </p:cNvPr>
          <p:cNvSpPr txBox="1"/>
          <p:nvPr/>
        </p:nvSpPr>
        <p:spPr>
          <a:xfrm>
            <a:off x="1051403" y="384978"/>
            <a:ext cx="10173187" cy="968278"/>
          </a:xfrm>
          <a:prstGeom prst="rect">
            <a:avLst/>
          </a:prstGeom>
          <a:noFill/>
          <a:ln w="57150">
            <a:solidFill>
              <a:srgbClr val="0070C0"/>
            </a:solidFill>
          </a:ln>
        </p:spPr>
        <p:txBody>
          <a:bodyPr wrap="square">
            <a:spAutoFit/>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deliberately do you chunk down the act of reading? How consistently do you model and highlight comprehension monitoring? Asking questions? Modelling rereading? How often do you assume that a text has been read and understood? </a:t>
            </a:r>
          </a:p>
        </p:txBody>
      </p:sp>
      <p:pic>
        <p:nvPicPr>
          <p:cNvPr id="5" name="Picture 4" descr="A close up of a newspaper&#10;&#10;Description automatically generated">
            <a:extLst>
              <a:ext uri="{FF2B5EF4-FFF2-40B4-BE49-F238E27FC236}">
                <a16:creationId xmlns:a16="http://schemas.microsoft.com/office/drawing/2014/main" id="{EAE8F44E-6B4E-4007-B00E-94D91A4369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01484"/>
            <a:ext cx="5141843" cy="3971538"/>
          </a:xfrm>
          <a:prstGeom prst="rect">
            <a:avLst/>
          </a:prstGeom>
        </p:spPr>
      </p:pic>
      <p:pic>
        <p:nvPicPr>
          <p:cNvPr id="9" name="Picture 8" descr="A close up of text on a white background&#10;&#10;Description automatically generated">
            <a:extLst>
              <a:ext uri="{FF2B5EF4-FFF2-40B4-BE49-F238E27FC236}">
                <a16:creationId xmlns:a16="http://schemas.microsoft.com/office/drawing/2014/main" id="{C2308CF6-0E9E-4F0A-8FD7-97B64D3C54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9243" y="2092812"/>
            <a:ext cx="7152757" cy="4047874"/>
          </a:xfrm>
          <a:prstGeom prst="rect">
            <a:avLst/>
          </a:prstGeom>
        </p:spPr>
      </p:pic>
    </p:spTree>
    <p:extLst>
      <p:ext uri="{BB962C8B-B14F-4D97-AF65-F5344CB8AC3E}">
        <p14:creationId xmlns:p14="http://schemas.microsoft.com/office/powerpoint/2010/main" val="2577954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BD9F-E7DF-419D-BD21-70900FBF0EEC}"/>
              </a:ext>
            </a:extLst>
          </p:cNvPr>
          <p:cNvSpPr>
            <a:spLocks noGrp="1"/>
          </p:cNvSpPr>
          <p:nvPr>
            <p:ph type="title"/>
          </p:nvPr>
        </p:nvSpPr>
        <p:spPr/>
        <p:txBody>
          <a:bodyPr/>
          <a:lstStyle/>
          <a:p>
            <a:r>
              <a:rPr lang="en-GB" dirty="0"/>
              <a:t>Disciplinary Literacy</a:t>
            </a:r>
          </a:p>
        </p:txBody>
      </p:sp>
      <p:sp>
        <p:nvSpPr>
          <p:cNvPr id="3" name="Content Placeholder 2">
            <a:extLst>
              <a:ext uri="{FF2B5EF4-FFF2-40B4-BE49-F238E27FC236}">
                <a16:creationId xmlns:a16="http://schemas.microsoft.com/office/drawing/2014/main" id="{41FF3992-F90F-4E3C-B4D8-39BBB7E13C23}"/>
              </a:ext>
            </a:extLst>
          </p:cNvPr>
          <p:cNvSpPr>
            <a:spLocks noGrp="1"/>
          </p:cNvSpPr>
          <p:nvPr>
            <p:ph idx="1"/>
          </p:nvPr>
        </p:nvSpPr>
        <p:spPr>
          <a:xfrm>
            <a:off x="521141" y="2011258"/>
            <a:ext cx="11149717" cy="3683624"/>
          </a:xfrm>
        </p:spPr>
        <p:txBody>
          <a:bodyPr>
            <a:normAutofit/>
          </a:bodyPr>
          <a:lstStyle/>
          <a:p>
            <a:r>
              <a:rPr lang="en-GB" sz="2400" dirty="0"/>
              <a:t>By paying attention to the specialised ways of reading, knowing and doing, in each subject discipline, we can recognise that there are both general reading skills and subject-specialism strategies that our students need to develop. </a:t>
            </a:r>
          </a:p>
          <a:p>
            <a:endParaRPr lang="en-GB" dirty="0"/>
          </a:p>
          <a:p>
            <a:endParaRPr lang="en-GB" dirty="0"/>
          </a:p>
        </p:txBody>
      </p:sp>
      <p:pic>
        <p:nvPicPr>
          <p:cNvPr id="4" name="Picture 3">
            <a:extLst>
              <a:ext uri="{FF2B5EF4-FFF2-40B4-BE49-F238E27FC236}">
                <a16:creationId xmlns:a16="http://schemas.microsoft.com/office/drawing/2014/main" id="{9582990E-6A43-4F8A-8BE4-926117A6EBE2}"/>
              </a:ext>
            </a:extLst>
          </p:cNvPr>
          <p:cNvPicPr>
            <a:picLocks noChangeAspect="1"/>
          </p:cNvPicPr>
          <p:nvPr/>
        </p:nvPicPr>
        <p:blipFill>
          <a:blip r:embed="rId2"/>
          <a:stretch>
            <a:fillRect/>
          </a:stretch>
        </p:blipFill>
        <p:spPr>
          <a:xfrm>
            <a:off x="1115568" y="3603087"/>
            <a:ext cx="9525000" cy="2971800"/>
          </a:xfrm>
          <a:prstGeom prst="rect">
            <a:avLst/>
          </a:prstGeom>
        </p:spPr>
      </p:pic>
    </p:spTree>
    <p:extLst>
      <p:ext uri="{BB962C8B-B14F-4D97-AF65-F5344CB8AC3E}">
        <p14:creationId xmlns:p14="http://schemas.microsoft.com/office/powerpoint/2010/main" val="1735602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A817A-4C88-4210-85EB-DB115E90AF1C}"/>
              </a:ext>
            </a:extLst>
          </p:cNvPr>
          <p:cNvSpPr>
            <a:spLocks noGrp="1"/>
          </p:cNvSpPr>
          <p:nvPr>
            <p:ph type="title"/>
          </p:nvPr>
        </p:nvSpPr>
        <p:spPr/>
        <p:txBody>
          <a:bodyPr>
            <a:no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Maths</a:t>
            </a:r>
            <a:r>
              <a:rPr lang="en-GB" sz="2400" dirty="0">
                <a:effectLst/>
                <a:latin typeface="Calibri" panose="020F0502020204030204" pitchFamily="34" charset="0"/>
                <a:ea typeface="Calibri" panose="020F0502020204030204" pitchFamily="34" charset="0"/>
                <a:cs typeface="Times New Roman" panose="02020603050405020304" pitchFamily="18" charset="0"/>
              </a:rPr>
              <a:t>: seldom the one we associate with reading.  Reading the unique language of mathematics has been described as tantamount to reading Anna Karenina in Russian.  Maths questions and textbooks have more concepts per word, per sentence, per paragraph than any other area.</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endParaRPr lang="en-GB" sz="2400" dirty="0"/>
          </a:p>
        </p:txBody>
      </p:sp>
      <p:sp>
        <p:nvSpPr>
          <p:cNvPr id="3" name="Content Placeholder 2">
            <a:extLst>
              <a:ext uri="{FF2B5EF4-FFF2-40B4-BE49-F238E27FC236}">
                <a16:creationId xmlns:a16="http://schemas.microsoft.com/office/drawing/2014/main" id="{48E140E7-F12F-4428-83DF-B0DFD3B67B3D}"/>
              </a:ext>
            </a:extLst>
          </p:cNvPr>
          <p:cNvSpPr>
            <a:spLocks noGrp="1"/>
          </p:cNvSpPr>
          <p:nvPr>
            <p:ph idx="1"/>
          </p:nvPr>
        </p:nvSpPr>
        <p:spPr>
          <a:xfrm>
            <a:off x="126609" y="2124222"/>
            <a:ext cx="11690253" cy="4185138"/>
          </a:xfrm>
          <a:ln w="76200">
            <a:solidFill>
              <a:schemeClr val="tx1"/>
            </a:solidFill>
          </a:ln>
        </p:spPr>
        <p:txBody>
          <a:bodyPr>
            <a:norm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Example: </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fractions of a whole rod </a:t>
            </a:r>
            <a:r>
              <a:rPr lang="en-GB" sz="1800" dirty="0">
                <a:effectLst/>
                <a:latin typeface="Calibri" panose="020F0502020204030204" pitchFamily="34" charset="0"/>
                <a:ea typeface="Calibri" panose="020F0502020204030204" pitchFamily="34" charset="0"/>
                <a:cs typeface="Times New Roman" panose="02020603050405020304" pitchFamily="18" charset="0"/>
              </a:rPr>
              <a:t>might have students looking for a fishing rod – this is their prior knowledge that they bring to this area. Combine maths problems and set them out in a written way needs a two-fold approach as this requires students to be able to work out the reading of the words and their meanings and apply alongside this their maths knowledge.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Pupils can find it difficult to move between text and graphics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Pupils can find maths problems difficult as some words only found in maths (isosceles), alongside those that have a wider and more common use both within and outside of maths (prime, factor). Added to that some sound familiar but aren’t pi and not pie.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Have to be able to interpret words that can have similar meanings: increase, positive, add and more can denote +</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Easily confuse related maths terms e.g. Denominator and numerator. </a:t>
            </a:r>
          </a:p>
          <a:p>
            <a:endParaRPr lang="en-GB" dirty="0"/>
          </a:p>
        </p:txBody>
      </p:sp>
    </p:spTree>
    <p:extLst>
      <p:ext uri="{BB962C8B-B14F-4D97-AF65-F5344CB8AC3E}">
        <p14:creationId xmlns:p14="http://schemas.microsoft.com/office/powerpoint/2010/main" val="3311662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FEE3-BFC0-414E-BFD7-64C8B96DCC6F}"/>
              </a:ext>
            </a:extLst>
          </p:cNvPr>
          <p:cNvSpPr>
            <a:spLocks noGrp="1"/>
          </p:cNvSpPr>
          <p:nvPr>
            <p:ph type="title"/>
          </p:nvPr>
        </p:nvSpPr>
        <p:spPr/>
        <p:txBody>
          <a:bodyPr/>
          <a:lstStyle/>
          <a:p>
            <a:r>
              <a:rPr lang="en-GB" dirty="0"/>
              <a:t>Next sessions: </a:t>
            </a:r>
          </a:p>
        </p:txBody>
      </p:sp>
      <p:sp>
        <p:nvSpPr>
          <p:cNvPr id="3" name="Content Placeholder 2">
            <a:extLst>
              <a:ext uri="{FF2B5EF4-FFF2-40B4-BE49-F238E27FC236}">
                <a16:creationId xmlns:a16="http://schemas.microsoft.com/office/drawing/2014/main" id="{B8B49A19-BA8C-478E-B525-FF681B194FF2}"/>
              </a:ext>
            </a:extLst>
          </p:cNvPr>
          <p:cNvSpPr>
            <a:spLocks noGrp="1"/>
          </p:cNvSpPr>
          <p:nvPr>
            <p:ph idx="1"/>
          </p:nvPr>
        </p:nvSpPr>
        <p:spPr>
          <a:ln w="57150">
            <a:solidFill>
              <a:schemeClr val="tx1"/>
            </a:solidFill>
          </a:ln>
        </p:spPr>
        <p:txBody>
          <a:bodyPr>
            <a:normAutofit fontScale="85000" lnSpcReduction="10000"/>
          </a:bodyPr>
          <a:lstStyle/>
          <a:p>
            <a:r>
              <a:rPr lang="en-GB" dirty="0"/>
              <a:t>The next CPD session in going to be in subject teams. </a:t>
            </a:r>
          </a:p>
          <a:p>
            <a:endParaRPr lang="en-GB" dirty="0"/>
          </a:p>
          <a:p>
            <a:r>
              <a:rPr lang="en-GB" dirty="0"/>
              <a:t>You will have several tasks to complete specific to your subject area. </a:t>
            </a:r>
          </a:p>
          <a:p>
            <a:endParaRPr lang="en-GB" dirty="0"/>
          </a:p>
          <a:p>
            <a:r>
              <a:rPr lang="en-GB" dirty="0"/>
              <a:t>Feedback to LS on strengths and weaknesses or areas of support needed, and the third session will deal with these.  We will have a carousel of activities to support reading based on your wants and needs.  </a:t>
            </a:r>
          </a:p>
        </p:txBody>
      </p:sp>
    </p:spTree>
    <p:extLst>
      <p:ext uri="{BB962C8B-B14F-4D97-AF65-F5344CB8AC3E}">
        <p14:creationId xmlns:p14="http://schemas.microsoft.com/office/powerpoint/2010/main" val="3814296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0553-0D42-423A-B79A-258BF6E01B0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492320C-C702-493A-81C9-ACED471090F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7CB37F3-3DA3-4B20-8146-63DBC222AA39}"/>
              </a:ext>
            </a:extLst>
          </p:cNvPr>
          <p:cNvPicPr>
            <a:picLocks noChangeAspect="1"/>
          </p:cNvPicPr>
          <p:nvPr/>
        </p:nvPicPr>
        <p:blipFill>
          <a:blip r:embed="rId2"/>
          <a:stretch>
            <a:fillRect/>
          </a:stretch>
        </p:blipFill>
        <p:spPr>
          <a:xfrm>
            <a:off x="381000" y="428625"/>
            <a:ext cx="11430000" cy="6000750"/>
          </a:xfrm>
          <a:prstGeom prst="rect">
            <a:avLst/>
          </a:prstGeom>
        </p:spPr>
      </p:pic>
    </p:spTree>
    <p:extLst>
      <p:ext uri="{BB962C8B-B14F-4D97-AF65-F5344CB8AC3E}">
        <p14:creationId xmlns:p14="http://schemas.microsoft.com/office/powerpoint/2010/main" val="474813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BA21-7D88-466F-8E26-1FC7FA180543}"/>
              </a:ext>
            </a:extLst>
          </p:cNvPr>
          <p:cNvSpPr>
            <a:spLocks noGrp="1"/>
          </p:cNvSpPr>
          <p:nvPr>
            <p:ph type="title"/>
          </p:nvPr>
        </p:nvSpPr>
        <p:spPr>
          <a:solidFill>
            <a:srgbClr val="FFFF00"/>
          </a:solidFill>
        </p:spPr>
        <p:txBody>
          <a:bodyPr>
            <a:normAutofit fontScale="90000"/>
          </a:bodyPr>
          <a:lstStyle/>
          <a:p>
            <a:r>
              <a:rPr lang="en-GB" dirty="0"/>
              <a:t>Then, we want you to identify what specifics are needed for your own subject specialism. </a:t>
            </a:r>
          </a:p>
        </p:txBody>
      </p:sp>
      <p:sp>
        <p:nvSpPr>
          <p:cNvPr id="3" name="Content Placeholder 2">
            <a:extLst>
              <a:ext uri="{FF2B5EF4-FFF2-40B4-BE49-F238E27FC236}">
                <a16:creationId xmlns:a16="http://schemas.microsoft.com/office/drawing/2014/main" id="{19CA6CB2-AFD3-4CFC-B2B6-2131C24616B6}"/>
              </a:ext>
            </a:extLst>
          </p:cNvPr>
          <p:cNvSpPr>
            <a:spLocks noGrp="1"/>
          </p:cNvSpPr>
          <p:nvPr>
            <p:ph idx="1"/>
          </p:nvPr>
        </p:nvSpPr>
        <p:spPr>
          <a:xfrm>
            <a:off x="1115568" y="2478024"/>
            <a:ext cx="10168128" cy="4055298"/>
          </a:xfrm>
          <a:ln w="57150">
            <a:solidFill>
              <a:schemeClr val="tx1"/>
            </a:solidFill>
          </a:ln>
        </p:spPr>
        <p:txBody>
          <a:bodyPr>
            <a:normAutofit/>
          </a:bodyPr>
          <a:lstStyle/>
          <a:p>
            <a:pPr marL="0" indent="0">
              <a:buNone/>
            </a:pPr>
            <a:r>
              <a:rPr lang="en-GB" dirty="0"/>
              <a:t>Example: How does a Geographer read?   What text types might they encounter?  What viewpoints (political, environmental etc) and perspectives do they need to consider?  What specialist language do they need explicitly teaching?  </a:t>
            </a: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Curriculum SOLs </a:t>
            </a:r>
            <a:r>
              <a:rPr lang="en-GB" sz="1800" dirty="0">
                <a:latin typeface="Calibri" panose="020F0502020204030204" pitchFamily="34" charset="0"/>
                <a:ea typeface="Calibri" panose="020F0502020204030204" pitchFamily="34" charset="0"/>
                <a:cs typeface="Times New Roman" panose="02020603050405020304" pitchFamily="18" charset="0"/>
              </a:rPr>
              <a:t>– where is evident</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micro detail of important vocabulary alongside the decisions that attend extended teaching text choices? Can we identify the ‘essential’ and ‘additional’ reading for topics to ensure we map our desirable wider reading that would enrich our pupils’ required understanding and background knowledge</a:t>
            </a:r>
            <a:r>
              <a:rPr lang="en-GB" sz="1800" dirty="0">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70463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1D11-64ED-418E-9159-C60919DD302E}"/>
              </a:ext>
            </a:extLst>
          </p:cNvPr>
          <p:cNvSpPr>
            <a:spLocks noGrp="1"/>
          </p:cNvSpPr>
          <p:nvPr>
            <p:ph type="title"/>
          </p:nvPr>
        </p:nvSpPr>
        <p:spPr/>
        <p:txBody>
          <a:bodyPr/>
          <a:lstStyle/>
          <a:p>
            <a:r>
              <a:rPr lang="en-GB" u="sng" dirty="0"/>
              <a:t>What is Literacy? Debunking the myths </a:t>
            </a:r>
          </a:p>
        </p:txBody>
      </p:sp>
      <p:pic>
        <p:nvPicPr>
          <p:cNvPr id="7" name="Picture 6" descr="A colorful toy on a table&#10;&#10;Description automatically generated">
            <a:extLst>
              <a:ext uri="{FF2B5EF4-FFF2-40B4-BE49-F238E27FC236}">
                <a16:creationId xmlns:a16="http://schemas.microsoft.com/office/drawing/2014/main" id="{4FA3F72A-A388-420F-83D3-20621FD6E2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1074" y="2446462"/>
            <a:ext cx="3865240" cy="2806270"/>
          </a:xfrm>
          <a:prstGeom prst="rect">
            <a:avLst/>
          </a:prstGeom>
        </p:spPr>
      </p:pic>
      <p:sp>
        <p:nvSpPr>
          <p:cNvPr id="8" name="TextBox 7">
            <a:extLst>
              <a:ext uri="{FF2B5EF4-FFF2-40B4-BE49-F238E27FC236}">
                <a16:creationId xmlns:a16="http://schemas.microsoft.com/office/drawing/2014/main" id="{91A149EC-B84F-4F06-89BE-0506B336D0A2}"/>
              </a:ext>
            </a:extLst>
          </p:cNvPr>
          <p:cNvSpPr txBox="1"/>
          <p:nvPr/>
        </p:nvSpPr>
        <p:spPr>
          <a:xfrm>
            <a:off x="787791" y="2799471"/>
            <a:ext cx="1589649" cy="1569660"/>
          </a:xfrm>
          <a:prstGeom prst="rect">
            <a:avLst/>
          </a:prstGeom>
          <a:noFill/>
        </p:spPr>
        <p:txBody>
          <a:bodyPr wrap="square" rtlCol="0">
            <a:spAutoFit/>
          </a:bodyPr>
          <a:lstStyle/>
          <a:p>
            <a:r>
              <a:rPr lang="en-GB" sz="2400" dirty="0"/>
              <a:t>Reading</a:t>
            </a:r>
          </a:p>
          <a:p>
            <a:r>
              <a:rPr lang="en-GB" sz="2400" dirty="0"/>
              <a:t>Writing</a:t>
            </a:r>
          </a:p>
          <a:p>
            <a:r>
              <a:rPr lang="en-GB" sz="2400" dirty="0"/>
              <a:t>Speaking</a:t>
            </a:r>
          </a:p>
          <a:p>
            <a:r>
              <a:rPr lang="en-GB" sz="2400" dirty="0"/>
              <a:t>Listening </a:t>
            </a:r>
          </a:p>
        </p:txBody>
      </p:sp>
      <p:sp>
        <p:nvSpPr>
          <p:cNvPr id="9" name="Right Brace 8">
            <a:extLst>
              <a:ext uri="{FF2B5EF4-FFF2-40B4-BE49-F238E27FC236}">
                <a16:creationId xmlns:a16="http://schemas.microsoft.com/office/drawing/2014/main" id="{2265957D-7B08-4FA8-8964-88337213D2DC}"/>
              </a:ext>
            </a:extLst>
          </p:cNvPr>
          <p:cNvSpPr/>
          <p:nvPr/>
        </p:nvSpPr>
        <p:spPr>
          <a:xfrm>
            <a:off x="2264898" y="2321169"/>
            <a:ext cx="998807" cy="26447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Rectangle 9">
            <a:extLst>
              <a:ext uri="{FF2B5EF4-FFF2-40B4-BE49-F238E27FC236}">
                <a16:creationId xmlns:a16="http://schemas.microsoft.com/office/drawing/2014/main" id="{F1DCEAC4-2AA6-4FDF-B761-2CF34C234AC0}"/>
              </a:ext>
            </a:extLst>
          </p:cNvPr>
          <p:cNvSpPr/>
          <p:nvPr/>
        </p:nvSpPr>
        <p:spPr>
          <a:xfrm>
            <a:off x="3617843" y="2208628"/>
            <a:ext cx="2915479" cy="2921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Literacy is how we communicate and make sense of the world we live in.  </a:t>
            </a:r>
          </a:p>
          <a:p>
            <a:pPr algn="ctr"/>
            <a:endParaRPr lang="en-GB" b="1" dirty="0">
              <a:solidFill>
                <a:schemeClr val="tx1"/>
              </a:solidFill>
            </a:endParaRPr>
          </a:p>
          <a:p>
            <a:pPr algn="ctr"/>
            <a:r>
              <a:rPr lang="en-GB" b="1" dirty="0">
                <a:solidFill>
                  <a:schemeClr val="tx1"/>
                </a:solidFill>
              </a:rPr>
              <a:t>Literacy is about giving students a voice! </a:t>
            </a:r>
          </a:p>
          <a:p>
            <a:pPr algn="ctr"/>
            <a:endParaRPr lang="en-GB" b="1" dirty="0">
              <a:solidFill>
                <a:schemeClr val="tx1"/>
              </a:solidFill>
            </a:endParaRPr>
          </a:p>
          <a:p>
            <a:pPr algn="ctr"/>
            <a:r>
              <a:rPr lang="en-GB" b="1" dirty="0">
                <a:solidFill>
                  <a:schemeClr val="tx1"/>
                </a:solidFill>
              </a:rPr>
              <a:t>We are ALL teachers of literacy!  </a:t>
            </a:r>
          </a:p>
        </p:txBody>
      </p:sp>
    </p:spTree>
    <p:extLst>
      <p:ext uri="{BB962C8B-B14F-4D97-AF65-F5344CB8AC3E}">
        <p14:creationId xmlns:p14="http://schemas.microsoft.com/office/powerpoint/2010/main" val="3310200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C288-FB88-4E68-B547-CD8036FFB014}"/>
              </a:ext>
            </a:extLst>
          </p:cNvPr>
          <p:cNvSpPr>
            <a:spLocks noGrp="1"/>
          </p:cNvSpPr>
          <p:nvPr>
            <p:ph type="title"/>
          </p:nvPr>
        </p:nvSpPr>
        <p:spPr>
          <a:xfrm>
            <a:off x="1115568" y="548640"/>
            <a:ext cx="10168128" cy="485030"/>
          </a:xfrm>
        </p:spPr>
        <p:txBody>
          <a:bodyPr>
            <a:noAutofit/>
          </a:bodyPr>
          <a:lstStyle/>
          <a:p>
            <a:pPr algn="ctr"/>
            <a:r>
              <a:rPr lang="en-GB" sz="3200" dirty="0"/>
              <a:t>You will be given one of these for your Department Areas</a:t>
            </a:r>
          </a:p>
        </p:txBody>
      </p:sp>
      <p:sp>
        <p:nvSpPr>
          <p:cNvPr id="3" name="Content Placeholder 2">
            <a:extLst>
              <a:ext uri="{FF2B5EF4-FFF2-40B4-BE49-F238E27FC236}">
                <a16:creationId xmlns:a16="http://schemas.microsoft.com/office/drawing/2014/main" id="{E98680CA-C62F-4D77-89A8-52CCFD30B49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773BA8F-A02B-48AB-8DE0-5A504C14D86E}"/>
              </a:ext>
            </a:extLst>
          </p:cNvPr>
          <p:cNvPicPr>
            <a:picLocks noChangeAspect="1"/>
          </p:cNvPicPr>
          <p:nvPr/>
        </p:nvPicPr>
        <p:blipFill rotWithShape="1">
          <a:blip r:embed="rId2"/>
          <a:srcRect l="808" t="15368" r="1231" b="6030"/>
          <a:stretch/>
        </p:blipFill>
        <p:spPr>
          <a:xfrm>
            <a:off x="227896" y="1138428"/>
            <a:ext cx="11943471" cy="5387926"/>
          </a:xfrm>
          <a:prstGeom prst="rect">
            <a:avLst/>
          </a:prstGeom>
        </p:spPr>
      </p:pic>
      <p:sp>
        <p:nvSpPr>
          <p:cNvPr id="5" name="Rectangle: Rounded Corners 4">
            <a:extLst>
              <a:ext uri="{FF2B5EF4-FFF2-40B4-BE49-F238E27FC236}">
                <a16:creationId xmlns:a16="http://schemas.microsoft.com/office/drawing/2014/main" id="{A19AB946-8BB4-4376-9BCF-62A4209CC976}"/>
              </a:ext>
            </a:extLst>
          </p:cNvPr>
          <p:cNvSpPr/>
          <p:nvPr/>
        </p:nvSpPr>
        <p:spPr>
          <a:xfrm>
            <a:off x="227896" y="2305878"/>
            <a:ext cx="6080139" cy="3694176"/>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1420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5C21-EB0A-44D4-9240-FE8F619AFC0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C7D83C4-C640-45D8-A57A-305838E8491A}"/>
              </a:ext>
            </a:extLst>
          </p:cNvPr>
          <p:cNvSpPr>
            <a:spLocks noGrp="1"/>
          </p:cNvSpPr>
          <p:nvPr>
            <p:ph idx="1"/>
          </p:nvPr>
        </p:nvSpPr>
        <p:spPr/>
        <p:txBody>
          <a:bodyPr>
            <a:normAutofit fontScale="77500" lnSpcReduction="20000"/>
          </a:bodyPr>
          <a:lstStyle/>
          <a:p>
            <a:pPr algn="l"/>
            <a:r>
              <a:rPr lang="en-GB" b="0" i="0" dirty="0">
                <a:solidFill>
                  <a:srgbClr val="414142"/>
                </a:solidFill>
                <a:effectLst/>
                <a:latin typeface="museo-slab"/>
              </a:rPr>
              <a:t>The real challenge for secondary school teachers is not so much teaching children how to read, but teaching children how to read to learn. This is not just semantics: it’s a reorientation away from the notion of reading as being some kind of general ability that students can deploy equally across the curriculum. It involves seeing reading in terms of specific disciplinary practices.</a:t>
            </a:r>
          </a:p>
          <a:p>
            <a:pPr algn="l"/>
            <a:r>
              <a:rPr lang="en-GB" b="0" i="0" dirty="0">
                <a:solidFill>
                  <a:srgbClr val="414142"/>
                </a:solidFill>
                <a:effectLst/>
                <a:latin typeface="museo-slab"/>
              </a:rPr>
              <a:t>Reading in religious studies is not the same as reading in geography; what scientists read and how they read it is very different to the reading processes undertaken by mathematicians. Similarly, being a good reader in English - being able to interpret characters and themes in stories - doesn’t really help in learning the process of evolution from a biology textbook. </a:t>
            </a:r>
            <a:r>
              <a:rPr lang="en-GB" b="0" i="0">
                <a:solidFill>
                  <a:srgbClr val="414142"/>
                </a:solidFill>
                <a:effectLst/>
                <a:latin typeface="museo-slab"/>
              </a:rPr>
              <a:t>These reading ‘skills’ are not transferable.</a:t>
            </a:r>
          </a:p>
          <a:p>
            <a:endParaRPr lang="en-GB"/>
          </a:p>
        </p:txBody>
      </p:sp>
    </p:spTree>
    <p:extLst>
      <p:ext uri="{BB962C8B-B14F-4D97-AF65-F5344CB8AC3E}">
        <p14:creationId xmlns:p14="http://schemas.microsoft.com/office/powerpoint/2010/main" val="1912793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2655-0AC8-47E0-B2A0-DAEA158E8747}"/>
              </a:ext>
            </a:extLst>
          </p:cNvPr>
          <p:cNvSpPr>
            <a:spLocks noGrp="1"/>
          </p:cNvSpPr>
          <p:nvPr>
            <p:ph type="title"/>
          </p:nvPr>
        </p:nvSpPr>
        <p:spPr/>
        <p:txBody>
          <a:bodyPr>
            <a:normAutofit fontScale="90000"/>
          </a:bodyPr>
          <a:lstStyle/>
          <a:p>
            <a:r>
              <a:rPr lang="en-GB" dirty="0"/>
              <a:t>In your subject areas, this Thursday, you will be given a sheet and an English Teacher to support </a:t>
            </a:r>
            <a:r>
              <a:rPr lang="en-GB" dirty="0">
                <a:sym typeface="Wingdings" panose="05000000000000000000" pitchFamily="2" charset="2"/>
              </a:rPr>
              <a:t></a:t>
            </a:r>
            <a:endParaRPr lang="en-GB" dirty="0"/>
          </a:p>
        </p:txBody>
      </p:sp>
      <p:graphicFrame>
        <p:nvGraphicFramePr>
          <p:cNvPr id="5" name="Table 5">
            <a:extLst>
              <a:ext uri="{FF2B5EF4-FFF2-40B4-BE49-F238E27FC236}">
                <a16:creationId xmlns:a16="http://schemas.microsoft.com/office/drawing/2014/main" id="{27C1FD98-DA3D-425F-9B29-0E0E65615A3B}"/>
              </a:ext>
            </a:extLst>
          </p:cNvPr>
          <p:cNvGraphicFramePr>
            <a:graphicFrameLocks noGrp="1"/>
          </p:cNvGraphicFramePr>
          <p:nvPr>
            <p:ph idx="1"/>
            <p:extLst>
              <p:ext uri="{D42A27DB-BD31-4B8C-83A1-F6EECF244321}">
                <p14:modId xmlns:p14="http://schemas.microsoft.com/office/powerpoint/2010/main" val="3465820473"/>
              </p:ext>
            </p:extLst>
          </p:nvPr>
        </p:nvGraphicFramePr>
        <p:xfrm>
          <a:off x="1116013" y="2478088"/>
          <a:ext cx="10167936" cy="2377440"/>
        </p:xfrm>
        <a:graphic>
          <a:graphicData uri="http://schemas.openxmlformats.org/drawingml/2006/table">
            <a:tbl>
              <a:tblPr firstRow="1" bandRow="1">
                <a:tableStyleId>{5940675A-B579-460E-94D1-54222C63F5DA}</a:tableStyleId>
              </a:tblPr>
              <a:tblGrid>
                <a:gridCol w="3389312">
                  <a:extLst>
                    <a:ext uri="{9D8B030D-6E8A-4147-A177-3AD203B41FA5}">
                      <a16:colId xmlns:a16="http://schemas.microsoft.com/office/drawing/2014/main" val="3041595274"/>
                    </a:ext>
                  </a:extLst>
                </a:gridCol>
                <a:gridCol w="3389312">
                  <a:extLst>
                    <a:ext uri="{9D8B030D-6E8A-4147-A177-3AD203B41FA5}">
                      <a16:colId xmlns:a16="http://schemas.microsoft.com/office/drawing/2014/main" val="1335240471"/>
                    </a:ext>
                  </a:extLst>
                </a:gridCol>
                <a:gridCol w="3389312">
                  <a:extLst>
                    <a:ext uri="{9D8B030D-6E8A-4147-A177-3AD203B41FA5}">
                      <a16:colId xmlns:a16="http://schemas.microsoft.com/office/drawing/2014/main" val="1337761551"/>
                    </a:ext>
                  </a:extLst>
                </a:gridCol>
              </a:tblGrid>
              <a:tr h="370840">
                <a:tc>
                  <a:txBody>
                    <a:bodyPr/>
                    <a:lstStyle/>
                    <a:p>
                      <a:r>
                        <a:rPr lang="en-GB" dirty="0"/>
                        <a:t>Maths &amp; Science </a:t>
                      </a:r>
                    </a:p>
                    <a:p>
                      <a:endParaRPr lang="en-GB" dirty="0"/>
                    </a:p>
                    <a:p>
                      <a:endParaRPr lang="en-GB" dirty="0"/>
                    </a:p>
                    <a:p>
                      <a:r>
                        <a:rPr lang="en-GB" dirty="0"/>
                        <a:t>With LMS (A12)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Geography, History &amp; RE</a:t>
                      </a:r>
                    </a:p>
                    <a:p>
                      <a:endParaRPr lang="en-GB" dirty="0"/>
                    </a:p>
                    <a:p>
                      <a:endParaRPr lang="en-GB" dirty="0"/>
                    </a:p>
                    <a:p>
                      <a:r>
                        <a:rPr lang="en-GB" dirty="0"/>
                        <a:t>With AEN (</a:t>
                      </a:r>
                      <a:r>
                        <a:rPr lang="en-GB"/>
                        <a:t>D</a:t>
                      </a:r>
                      <a:r>
                        <a:rPr lang="en-GB" baseline="0"/>
                        <a:t> Floor</a:t>
                      </a:r>
                      <a:r>
                        <a:rPr lang="en-GB"/>
                        <a:t>)</a:t>
                      </a:r>
                      <a:r>
                        <a:rPr lang="en-GB" dirty="0"/>
                        <a:t> </a:t>
                      </a:r>
                    </a:p>
                  </a:txBody>
                  <a:tcPr/>
                </a:tc>
                <a:tc>
                  <a:txBody>
                    <a:bodyPr/>
                    <a:lstStyle/>
                    <a:p>
                      <a:r>
                        <a:rPr lang="en-GB" dirty="0"/>
                        <a:t>MFL and visual arts </a:t>
                      </a:r>
                    </a:p>
                    <a:p>
                      <a:endParaRPr lang="en-GB" dirty="0"/>
                    </a:p>
                    <a:p>
                      <a:endParaRPr lang="en-GB" dirty="0"/>
                    </a:p>
                    <a:p>
                      <a:r>
                        <a:rPr lang="en-GB" dirty="0"/>
                        <a:t>With NC (conference room) </a:t>
                      </a:r>
                    </a:p>
                  </a:txBody>
                  <a:tcPr/>
                </a:tc>
                <a:extLst>
                  <a:ext uri="{0D108BD9-81ED-4DB2-BD59-A6C34878D82A}">
                    <a16:rowId xmlns:a16="http://schemas.microsoft.com/office/drawing/2014/main" val="3964969182"/>
                  </a:ext>
                </a:extLst>
              </a:tr>
              <a:tr h="370840">
                <a:tc>
                  <a:txBody>
                    <a:bodyPr/>
                    <a:lstStyle/>
                    <a:p>
                      <a:r>
                        <a:rPr lang="en-GB" dirty="0"/>
                        <a:t>PE, Performing Arts, Music</a:t>
                      </a:r>
                    </a:p>
                    <a:p>
                      <a:endParaRPr lang="en-GB" dirty="0"/>
                    </a:p>
                    <a:p>
                      <a:endParaRPr lang="en-GB" dirty="0"/>
                    </a:p>
                    <a:p>
                      <a:r>
                        <a:rPr lang="en-GB" dirty="0"/>
                        <a:t>MT (A1) </a:t>
                      </a:r>
                    </a:p>
                  </a:txBody>
                  <a:tcPr/>
                </a:tc>
                <a:tc>
                  <a:txBody>
                    <a:bodyPr/>
                    <a:lstStyle/>
                    <a:p>
                      <a:r>
                        <a:rPr lang="en-GB" dirty="0"/>
                        <a:t>The technologies (IT, DT etc) and business</a:t>
                      </a:r>
                    </a:p>
                    <a:p>
                      <a:endParaRPr lang="en-GB" dirty="0"/>
                    </a:p>
                    <a:p>
                      <a:r>
                        <a:rPr lang="en-GB" dirty="0"/>
                        <a:t>With CH (A3) </a:t>
                      </a:r>
                    </a:p>
                  </a:txBody>
                  <a:tcPr/>
                </a:tc>
                <a:tc>
                  <a:txBody>
                    <a:bodyPr/>
                    <a:lstStyle/>
                    <a:p>
                      <a:endParaRPr lang="en-GB"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27794227"/>
                  </a:ext>
                </a:extLst>
              </a:tr>
            </a:tbl>
          </a:graphicData>
        </a:graphic>
      </p:graphicFrame>
    </p:spTree>
    <p:extLst>
      <p:ext uri="{BB962C8B-B14F-4D97-AF65-F5344CB8AC3E}">
        <p14:creationId xmlns:p14="http://schemas.microsoft.com/office/powerpoint/2010/main" val="2440911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EC33C-2391-4009-8DB7-01A31AE9A2EB}"/>
              </a:ext>
            </a:extLst>
          </p:cNvPr>
          <p:cNvSpPr>
            <a:spLocks noGrp="1"/>
          </p:cNvSpPr>
          <p:nvPr>
            <p:ph type="title"/>
          </p:nvPr>
        </p:nvSpPr>
        <p:spPr/>
        <p:txBody>
          <a:bodyPr/>
          <a:lstStyle/>
          <a:p>
            <a:r>
              <a:rPr lang="en-GB" dirty="0"/>
              <a:t>Further reading…</a:t>
            </a:r>
          </a:p>
        </p:txBody>
      </p:sp>
      <p:sp>
        <p:nvSpPr>
          <p:cNvPr id="3" name="Content Placeholder 2">
            <a:extLst>
              <a:ext uri="{FF2B5EF4-FFF2-40B4-BE49-F238E27FC236}">
                <a16:creationId xmlns:a16="http://schemas.microsoft.com/office/drawing/2014/main" id="{1A4D979A-98AF-4D4F-91F8-4C15E9816B9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A3180BB-AA88-4702-94BB-1F298C84FFF3}"/>
              </a:ext>
            </a:extLst>
          </p:cNvPr>
          <p:cNvPicPr>
            <a:picLocks noChangeAspect="1"/>
          </p:cNvPicPr>
          <p:nvPr/>
        </p:nvPicPr>
        <p:blipFill>
          <a:blip r:embed="rId2"/>
          <a:stretch>
            <a:fillRect/>
          </a:stretch>
        </p:blipFill>
        <p:spPr>
          <a:xfrm>
            <a:off x="7335059" y="-19050"/>
            <a:ext cx="4856941" cy="6858000"/>
          </a:xfrm>
          <a:prstGeom prst="rect">
            <a:avLst/>
          </a:prstGeom>
        </p:spPr>
      </p:pic>
      <p:pic>
        <p:nvPicPr>
          <p:cNvPr id="5" name="Picture 4">
            <a:extLst>
              <a:ext uri="{FF2B5EF4-FFF2-40B4-BE49-F238E27FC236}">
                <a16:creationId xmlns:a16="http://schemas.microsoft.com/office/drawing/2014/main" id="{48FC8A16-DF5A-435A-BD0E-C6A31E360838}"/>
              </a:ext>
            </a:extLst>
          </p:cNvPr>
          <p:cNvPicPr>
            <a:picLocks noChangeAspect="1"/>
          </p:cNvPicPr>
          <p:nvPr/>
        </p:nvPicPr>
        <p:blipFill>
          <a:blip r:embed="rId3"/>
          <a:stretch>
            <a:fillRect/>
          </a:stretch>
        </p:blipFill>
        <p:spPr>
          <a:xfrm>
            <a:off x="908304" y="2077212"/>
            <a:ext cx="3810000" cy="2247900"/>
          </a:xfrm>
          <a:prstGeom prst="rect">
            <a:avLst/>
          </a:prstGeom>
        </p:spPr>
      </p:pic>
    </p:spTree>
    <p:extLst>
      <p:ext uri="{BB962C8B-B14F-4D97-AF65-F5344CB8AC3E}">
        <p14:creationId xmlns:p14="http://schemas.microsoft.com/office/powerpoint/2010/main" val="3789236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holding, person, wearing&#10;&#10;Description automatically generated">
            <a:extLst>
              <a:ext uri="{FF2B5EF4-FFF2-40B4-BE49-F238E27FC236}">
                <a16:creationId xmlns:a16="http://schemas.microsoft.com/office/drawing/2014/main" id="{7D82E4B7-EB16-47A4-A8F2-943428C3E83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603" b="5810"/>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9FA98EAA-A866-4C95-A2A8-44E46FBA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40000"/>
                </a:schemeClr>
              </a:gs>
              <a:gs pos="100000">
                <a:schemeClr val="tx1">
                  <a:alpha val="8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974A117-523D-43C5-A865-12825A687A98}"/>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427398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4B495-B2CC-4A8F-9B8F-DF77AE965EF5}"/>
              </a:ext>
            </a:extLst>
          </p:cNvPr>
          <p:cNvSpPr>
            <a:spLocks noGrp="1"/>
          </p:cNvSpPr>
          <p:nvPr>
            <p:ph type="title"/>
          </p:nvPr>
        </p:nvSpPr>
        <p:spPr/>
        <p:txBody>
          <a:bodyPr>
            <a:normAutofit fontScale="90000"/>
          </a:bodyPr>
          <a:lstStyle/>
          <a:p>
            <a:r>
              <a:rPr lang="en-GB" dirty="0"/>
              <a:t>Resources and subject specific content to be sent out for the Thursday session</a:t>
            </a:r>
          </a:p>
        </p:txBody>
      </p:sp>
      <p:sp>
        <p:nvSpPr>
          <p:cNvPr id="3" name="Content Placeholder 2">
            <a:extLst>
              <a:ext uri="{FF2B5EF4-FFF2-40B4-BE49-F238E27FC236}">
                <a16:creationId xmlns:a16="http://schemas.microsoft.com/office/drawing/2014/main" id="{1C33A8C0-A188-42DC-A276-9CBF6AFCE017}"/>
              </a:ext>
            </a:extLst>
          </p:cNvPr>
          <p:cNvSpPr>
            <a:spLocks noGrp="1"/>
          </p:cNvSpPr>
          <p:nvPr>
            <p:ph idx="1"/>
          </p:nvPr>
        </p:nvSpPr>
        <p:spPr/>
        <p:txBody>
          <a:bodyPr/>
          <a:lstStyle/>
          <a:p>
            <a:r>
              <a:rPr lang="en-GB" dirty="0"/>
              <a:t>Not complete yet. </a:t>
            </a:r>
          </a:p>
        </p:txBody>
      </p:sp>
    </p:spTree>
    <p:extLst>
      <p:ext uri="{BB962C8B-B14F-4D97-AF65-F5344CB8AC3E}">
        <p14:creationId xmlns:p14="http://schemas.microsoft.com/office/powerpoint/2010/main" val="1550791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0FC8-7059-4274-921F-3B40E1BE48D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8C55BB7-A517-46E1-8F2B-EE7B63B0F525}"/>
              </a:ext>
            </a:extLst>
          </p:cNvPr>
          <p:cNvSpPr>
            <a:spLocks noGrp="1"/>
          </p:cNvSpPr>
          <p:nvPr>
            <p:ph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History: </a:t>
            </a:r>
            <a:r>
              <a:rPr lang="en-GB" sz="1800" dirty="0">
                <a:effectLst/>
                <a:latin typeface="Calibri" panose="020F0502020204030204" pitchFamily="34" charset="0"/>
                <a:ea typeface="Calibri" panose="020F0502020204030204" pitchFamily="34" charset="0"/>
                <a:cs typeface="Times New Roman" panose="02020603050405020304" pitchFamily="18" charset="0"/>
              </a:rPr>
              <a:t>look to acquire ‘period sensitivity’ – recognising patterns of change and continuity over time.  Own unique strategies: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Sourcing: who wrote it? What message? Implicit or explicit?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Contextualising: source – time and place. Social and political influences. Who was the intended audience?</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Corroborating – what is the relative reliability of a text in conjunction with another text?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Tentative – modal verbs ‘’may’ could’ and ‘might’ and attended by familiar language such as ‘revive’ ‘remain’ ‘parallel’ and ‘re-establish’.  </a:t>
            </a:r>
          </a:p>
          <a:p>
            <a:endParaRPr lang="en-GB" dirty="0"/>
          </a:p>
        </p:txBody>
      </p:sp>
    </p:spTree>
    <p:extLst>
      <p:ext uri="{BB962C8B-B14F-4D97-AF65-F5344CB8AC3E}">
        <p14:creationId xmlns:p14="http://schemas.microsoft.com/office/powerpoint/2010/main" val="2646875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7F06-DED8-4456-95A4-002707958D8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6D9E811-D8C1-4DC7-AE5B-EBD64D2B4CD4}"/>
              </a:ext>
            </a:extLst>
          </p:cNvPr>
          <p:cNvSpPr>
            <a:spLocks noGrp="1"/>
          </p:cNvSpPr>
          <p:nvPr>
            <p:ph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MFL:</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this we must go back to the building blocks of English.  Outline the differences in pronunciation examples: o sound in English low (L/o/w) has many combinations in French to achieve the same sound – bat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eau</a:t>
            </a:r>
            <a:r>
              <a:rPr lang="en-GB" sz="1800" dirty="0">
                <a:effectLst/>
                <a:latin typeface="Calibri" panose="020F0502020204030204" pitchFamily="34" charset="0"/>
                <a:ea typeface="Calibri" panose="020F0502020204030204" pitchFamily="34" charset="0"/>
                <a:cs typeface="Times New Roman" panose="02020603050405020304" pitchFamily="18" charset="0"/>
              </a:rPr>
              <a:t>, 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aux</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dr</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ol</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example.  </a:t>
            </a:r>
          </a:p>
          <a:p>
            <a:endParaRPr lang="en-GB" dirty="0"/>
          </a:p>
        </p:txBody>
      </p:sp>
    </p:spTree>
    <p:extLst>
      <p:ext uri="{BB962C8B-B14F-4D97-AF65-F5344CB8AC3E}">
        <p14:creationId xmlns:p14="http://schemas.microsoft.com/office/powerpoint/2010/main" val="3880047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746AE-B11F-4F62-8ED9-D9A255668E56}"/>
              </a:ext>
            </a:extLst>
          </p:cNvPr>
          <p:cNvSpPr>
            <a:spLocks noGrp="1"/>
          </p:cNvSpPr>
          <p:nvPr>
            <p:ph type="title"/>
          </p:nvPr>
        </p:nvSpPr>
        <p:spPr/>
        <p:txBody>
          <a:bodyPr/>
          <a:lstStyle/>
          <a:p>
            <a:r>
              <a:rPr lang="en-GB" dirty="0"/>
              <a:t>How do you teach skills of: </a:t>
            </a:r>
          </a:p>
        </p:txBody>
      </p:sp>
      <p:sp>
        <p:nvSpPr>
          <p:cNvPr id="3" name="Content Placeholder 2">
            <a:extLst>
              <a:ext uri="{FF2B5EF4-FFF2-40B4-BE49-F238E27FC236}">
                <a16:creationId xmlns:a16="http://schemas.microsoft.com/office/drawing/2014/main" id="{E2C94A05-2B9A-450F-A777-B92616BECD20}"/>
              </a:ext>
            </a:extLst>
          </p:cNvPr>
          <p:cNvSpPr>
            <a:spLocks noGrp="1"/>
          </p:cNvSpPr>
          <p:nvPr>
            <p:ph idx="1"/>
          </p:nvPr>
        </p:nvSpPr>
        <p:spPr/>
        <p:txBody>
          <a:bodyPr/>
          <a:lstStyle/>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Description</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Sequence</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Cause and effect</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Compare and contrast</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Problem and solution</a:t>
            </a:r>
          </a:p>
          <a:p>
            <a:endParaRPr lang="en-GB" dirty="0"/>
          </a:p>
        </p:txBody>
      </p:sp>
      <p:pic>
        <p:nvPicPr>
          <p:cNvPr id="4" name="Picture 3">
            <a:extLst>
              <a:ext uri="{FF2B5EF4-FFF2-40B4-BE49-F238E27FC236}">
                <a16:creationId xmlns:a16="http://schemas.microsoft.com/office/drawing/2014/main" id="{5B547B1B-A9C4-4352-9D00-2F2F7BDC1A92}"/>
              </a:ext>
            </a:extLst>
          </p:cNvPr>
          <p:cNvPicPr>
            <a:picLocks noChangeAspect="1"/>
          </p:cNvPicPr>
          <p:nvPr/>
        </p:nvPicPr>
        <p:blipFill rotWithShape="1">
          <a:blip r:embed="rId2"/>
          <a:srcRect l="10338" t="16160" r="2853" b="6756"/>
          <a:stretch/>
        </p:blipFill>
        <p:spPr>
          <a:xfrm>
            <a:off x="6096000" y="2321170"/>
            <a:ext cx="5275385" cy="3516923"/>
          </a:xfrm>
          <a:prstGeom prst="rect">
            <a:avLst/>
          </a:prstGeom>
        </p:spPr>
      </p:pic>
    </p:spTree>
    <p:extLst>
      <p:ext uri="{BB962C8B-B14F-4D97-AF65-F5344CB8AC3E}">
        <p14:creationId xmlns:p14="http://schemas.microsoft.com/office/powerpoint/2010/main" val="867483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C223-66CD-4FB3-8B2F-0E998E2AFE8B}"/>
              </a:ext>
            </a:extLst>
          </p:cNvPr>
          <p:cNvSpPr>
            <a:spLocks noGrp="1"/>
          </p:cNvSpPr>
          <p:nvPr>
            <p:ph type="title"/>
          </p:nvPr>
        </p:nvSpPr>
        <p:spPr/>
        <p:txBody>
          <a:bodyPr/>
          <a:lstStyle/>
          <a:p>
            <a:r>
              <a:rPr lang="en-GB" dirty="0"/>
              <a:t>What extra reading – homework etc? </a:t>
            </a:r>
          </a:p>
        </p:txBody>
      </p:sp>
      <p:sp>
        <p:nvSpPr>
          <p:cNvPr id="3" name="Content Placeholder 2">
            <a:extLst>
              <a:ext uri="{FF2B5EF4-FFF2-40B4-BE49-F238E27FC236}">
                <a16:creationId xmlns:a16="http://schemas.microsoft.com/office/drawing/2014/main" id="{B9D5DAA8-7360-42F5-A8A6-A7B4E5E3CCBA}"/>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92791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2E25-B87C-4C36-AC3F-B515951F1815}"/>
              </a:ext>
            </a:extLst>
          </p:cNvPr>
          <p:cNvSpPr>
            <a:spLocks noGrp="1"/>
          </p:cNvSpPr>
          <p:nvPr>
            <p:ph type="title"/>
          </p:nvPr>
        </p:nvSpPr>
        <p:spPr/>
        <p:txBody>
          <a:bodyPr/>
          <a:lstStyle/>
          <a:p>
            <a:r>
              <a:rPr lang="en-GB" u="sng" dirty="0"/>
              <a:t>Feedback from the Literacy Audit</a:t>
            </a:r>
          </a:p>
        </p:txBody>
      </p:sp>
      <p:sp>
        <p:nvSpPr>
          <p:cNvPr id="3" name="Content Placeholder 2">
            <a:extLst>
              <a:ext uri="{FF2B5EF4-FFF2-40B4-BE49-F238E27FC236}">
                <a16:creationId xmlns:a16="http://schemas.microsoft.com/office/drawing/2014/main" id="{F073127D-6F82-4AC8-8935-7F8C26BCC68A}"/>
              </a:ext>
            </a:extLst>
          </p:cNvPr>
          <p:cNvSpPr>
            <a:spLocks noGrp="1"/>
          </p:cNvSpPr>
          <p:nvPr>
            <p:ph idx="1"/>
          </p:nvPr>
        </p:nvSpPr>
        <p:spPr>
          <a:xfrm>
            <a:off x="834214" y="2492091"/>
            <a:ext cx="4089479" cy="3694176"/>
          </a:xfrm>
          <a:ln w="57150">
            <a:solidFill>
              <a:schemeClr val="tx1"/>
            </a:solidFill>
          </a:ln>
        </p:spPr>
        <p:txBody>
          <a:bodyPr>
            <a:normAutofit fontScale="62500" lnSpcReduction="20000"/>
          </a:bodyPr>
          <a:lstStyle/>
          <a:p>
            <a:r>
              <a:rPr lang="en-GB" dirty="0"/>
              <a:t>A number of departments did not see that Reading was part of their curriculum area and focus.  </a:t>
            </a:r>
          </a:p>
          <a:p>
            <a:r>
              <a:rPr lang="en-GB" dirty="0"/>
              <a:t>Reading: exams? Textbooks? Revision Guides?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All subject areas involve some form of reading and writing.  The average reading age for an exam question is 13.  Some of our students will have LOWER reading age than this; it is vital that reading skills are taught to ensure that students can decode their exam questions.</a:t>
            </a:r>
          </a:p>
          <a:p>
            <a:endParaRPr lang="en-GB" dirty="0"/>
          </a:p>
        </p:txBody>
      </p:sp>
      <p:pic>
        <p:nvPicPr>
          <p:cNvPr id="4" name="Picture 3">
            <a:extLst>
              <a:ext uri="{FF2B5EF4-FFF2-40B4-BE49-F238E27FC236}">
                <a16:creationId xmlns:a16="http://schemas.microsoft.com/office/drawing/2014/main" id="{9EAEE60C-CE1B-4295-B3FD-A5F4EAC688A6}"/>
              </a:ext>
            </a:extLst>
          </p:cNvPr>
          <p:cNvPicPr>
            <a:picLocks noChangeAspect="1"/>
          </p:cNvPicPr>
          <p:nvPr/>
        </p:nvPicPr>
        <p:blipFill rotWithShape="1">
          <a:blip r:embed="rId2"/>
          <a:srcRect l="22270" t="16804" r="23500" b="9980"/>
          <a:stretch/>
        </p:blipFill>
        <p:spPr>
          <a:xfrm>
            <a:off x="5205047" y="1728216"/>
            <a:ext cx="6611816" cy="5018649"/>
          </a:xfrm>
          <a:prstGeom prst="rect">
            <a:avLst/>
          </a:prstGeom>
        </p:spPr>
      </p:pic>
    </p:spTree>
    <p:extLst>
      <p:ext uri="{BB962C8B-B14F-4D97-AF65-F5344CB8AC3E}">
        <p14:creationId xmlns:p14="http://schemas.microsoft.com/office/powerpoint/2010/main" val="541782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DFB78-74C8-45B7-8477-A236549F5F1B}"/>
              </a:ext>
            </a:extLst>
          </p:cNvPr>
          <p:cNvSpPr>
            <a:spLocks noGrp="1"/>
          </p:cNvSpPr>
          <p:nvPr>
            <p:ph type="title"/>
          </p:nvPr>
        </p:nvSpPr>
        <p:spPr/>
        <p:txBody>
          <a:bodyPr/>
          <a:lstStyle/>
          <a:p>
            <a:r>
              <a:rPr lang="en-GB" dirty="0"/>
              <a:t>Send ideas for the following to LS.  </a:t>
            </a:r>
          </a:p>
        </p:txBody>
      </p:sp>
      <p:sp>
        <p:nvSpPr>
          <p:cNvPr id="3" name="Content Placeholder 2">
            <a:extLst>
              <a:ext uri="{FF2B5EF4-FFF2-40B4-BE49-F238E27FC236}">
                <a16:creationId xmlns:a16="http://schemas.microsoft.com/office/drawing/2014/main" id="{12B785DC-662B-4958-9E98-8EC783C84E34}"/>
              </a:ext>
            </a:extLst>
          </p:cNvPr>
          <p:cNvSpPr>
            <a:spLocks noGrp="1"/>
          </p:cNvSpPr>
          <p:nvPr>
            <p:ph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Promoting Reading Fluency </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Developing strategic Readers</a:t>
            </a: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r>
              <a:rPr lang="en-GB" sz="1800" b="1" dirty="0">
                <a:latin typeface="Calibri" panose="020F0502020204030204" pitchFamily="34" charset="0"/>
                <a:cs typeface="Times New Roman" panose="02020603050405020304" pitchFamily="18" charset="0"/>
              </a:rPr>
              <a:t>Developing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high quality dialogue: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Promoting Quality Questioning</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Vocabulary instruction to support reading</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There is a huge leap from Year 6 to 7 in terms of the vocabulary used in each subject area – what are we doing in KS3 to facilitate this?</a:t>
            </a:r>
          </a:p>
          <a:p>
            <a:endParaRPr lang="en-GB" dirty="0"/>
          </a:p>
        </p:txBody>
      </p:sp>
    </p:spTree>
    <p:extLst>
      <p:ext uri="{BB962C8B-B14F-4D97-AF65-F5344CB8AC3E}">
        <p14:creationId xmlns:p14="http://schemas.microsoft.com/office/powerpoint/2010/main" val="3509938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2960-0083-4508-AB1B-E56FD9B8FBE6}"/>
              </a:ext>
            </a:extLst>
          </p:cNvPr>
          <p:cNvSpPr>
            <a:spLocks noGrp="1"/>
          </p:cNvSpPr>
          <p:nvPr>
            <p:ph type="title"/>
          </p:nvPr>
        </p:nvSpPr>
        <p:spPr/>
        <p:txBody>
          <a:bodyPr/>
          <a:lstStyle/>
          <a:p>
            <a:r>
              <a:rPr lang="en-GB" dirty="0"/>
              <a:t>Session 3 </a:t>
            </a:r>
          </a:p>
        </p:txBody>
      </p:sp>
      <p:sp>
        <p:nvSpPr>
          <p:cNvPr id="3" name="Content Placeholder 2">
            <a:extLst>
              <a:ext uri="{FF2B5EF4-FFF2-40B4-BE49-F238E27FC236}">
                <a16:creationId xmlns:a16="http://schemas.microsoft.com/office/drawing/2014/main" id="{1A1F2536-93D2-4092-8237-926F9F574E5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096410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taking a selfie&#10;&#10;Description automatically generated">
            <a:extLst>
              <a:ext uri="{FF2B5EF4-FFF2-40B4-BE49-F238E27FC236}">
                <a16:creationId xmlns:a16="http://schemas.microsoft.com/office/drawing/2014/main" id="{2F6B0736-E43D-493C-A8FE-1AE08165B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575" y="3993409"/>
            <a:ext cx="4514850" cy="2162175"/>
          </a:xfrm>
          <a:prstGeom prst="rect">
            <a:avLst/>
          </a:prstGeom>
        </p:spPr>
      </p:pic>
      <p:pic>
        <p:nvPicPr>
          <p:cNvPr id="5" name="Picture 4">
            <a:extLst>
              <a:ext uri="{FF2B5EF4-FFF2-40B4-BE49-F238E27FC236}">
                <a16:creationId xmlns:a16="http://schemas.microsoft.com/office/drawing/2014/main" id="{EF2122A8-D318-422F-B5FF-E98C2B24C599}"/>
              </a:ext>
            </a:extLst>
          </p:cNvPr>
          <p:cNvPicPr>
            <a:picLocks noChangeAspect="1"/>
          </p:cNvPicPr>
          <p:nvPr/>
        </p:nvPicPr>
        <p:blipFill>
          <a:blip r:embed="rId3"/>
          <a:stretch>
            <a:fillRect/>
          </a:stretch>
        </p:blipFill>
        <p:spPr>
          <a:xfrm>
            <a:off x="0" y="0"/>
            <a:ext cx="5060492" cy="2864592"/>
          </a:xfrm>
          <a:prstGeom prst="rect">
            <a:avLst/>
          </a:prstGeom>
        </p:spPr>
      </p:pic>
      <p:cxnSp>
        <p:nvCxnSpPr>
          <p:cNvPr id="7" name="Straight Arrow Connector 6">
            <a:extLst>
              <a:ext uri="{FF2B5EF4-FFF2-40B4-BE49-F238E27FC236}">
                <a16:creationId xmlns:a16="http://schemas.microsoft.com/office/drawing/2014/main" id="{4083E94F-0A4F-4E11-9FF7-9BA4C1833A88}"/>
              </a:ext>
            </a:extLst>
          </p:cNvPr>
          <p:cNvCxnSpPr/>
          <p:nvPr/>
        </p:nvCxnSpPr>
        <p:spPr>
          <a:xfrm flipH="1">
            <a:off x="6414868" y="689317"/>
            <a:ext cx="1195754" cy="4135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DF0FAE3-0EA4-471E-8F0F-CF1AED8F926F}"/>
              </a:ext>
            </a:extLst>
          </p:cNvPr>
          <p:cNvCxnSpPr/>
          <p:nvPr/>
        </p:nvCxnSpPr>
        <p:spPr>
          <a:xfrm flipH="1">
            <a:off x="7633252" y="5074496"/>
            <a:ext cx="33130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AD0BAF4-1065-40CC-A4F8-CD131D1305B9}"/>
              </a:ext>
            </a:extLst>
          </p:cNvPr>
          <p:cNvCxnSpPr/>
          <p:nvPr/>
        </p:nvCxnSpPr>
        <p:spPr>
          <a:xfrm flipV="1">
            <a:off x="1311965" y="5074496"/>
            <a:ext cx="3326296" cy="1081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F23BC80-1C52-4D77-9BEB-4C89D26B6BF0}"/>
              </a:ext>
            </a:extLst>
          </p:cNvPr>
          <p:cNvSpPr txBox="1"/>
          <p:nvPr/>
        </p:nvSpPr>
        <p:spPr>
          <a:xfrm>
            <a:off x="8353425" y="463826"/>
            <a:ext cx="3109705" cy="369332"/>
          </a:xfrm>
          <a:prstGeom prst="rect">
            <a:avLst/>
          </a:prstGeom>
          <a:noFill/>
        </p:spPr>
        <p:txBody>
          <a:bodyPr wrap="square" rtlCol="0">
            <a:spAutoFit/>
          </a:bodyPr>
          <a:lstStyle/>
          <a:p>
            <a:r>
              <a:rPr lang="en-GB" dirty="0">
                <a:highlight>
                  <a:srgbClr val="FFFF00"/>
                </a:highlight>
              </a:rPr>
              <a:t>Predict</a:t>
            </a:r>
            <a:r>
              <a:rPr lang="en-GB" dirty="0"/>
              <a:t> </a:t>
            </a:r>
          </a:p>
        </p:txBody>
      </p:sp>
      <p:pic>
        <p:nvPicPr>
          <p:cNvPr id="13" name="Picture 12">
            <a:extLst>
              <a:ext uri="{FF2B5EF4-FFF2-40B4-BE49-F238E27FC236}">
                <a16:creationId xmlns:a16="http://schemas.microsoft.com/office/drawing/2014/main" id="{46C87E9E-9E2D-40FC-B397-47BC46C036F9}"/>
              </a:ext>
            </a:extLst>
          </p:cNvPr>
          <p:cNvPicPr>
            <a:picLocks noChangeAspect="1"/>
          </p:cNvPicPr>
          <p:nvPr/>
        </p:nvPicPr>
        <p:blipFill>
          <a:blip r:embed="rId4"/>
          <a:stretch>
            <a:fillRect/>
          </a:stretch>
        </p:blipFill>
        <p:spPr>
          <a:xfrm>
            <a:off x="173999" y="2856857"/>
            <a:ext cx="2635462" cy="1968361"/>
          </a:xfrm>
          <a:prstGeom prst="rect">
            <a:avLst/>
          </a:prstGeom>
        </p:spPr>
      </p:pic>
    </p:spTree>
    <p:extLst>
      <p:ext uri="{BB962C8B-B14F-4D97-AF65-F5344CB8AC3E}">
        <p14:creationId xmlns:p14="http://schemas.microsoft.com/office/powerpoint/2010/main" val="3863291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4F793D-D30A-40E7-BB10-F8F1B1C74AFE}"/>
              </a:ext>
            </a:extLst>
          </p:cNvPr>
          <p:cNvSpPr txBox="1"/>
          <p:nvPr/>
        </p:nvSpPr>
        <p:spPr>
          <a:xfrm>
            <a:off x="318052" y="397565"/>
            <a:ext cx="10747513" cy="923330"/>
          </a:xfrm>
          <a:prstGeom prst="rect">
            <a:avLst/>
          </a:prstGeom>
          <a:noFill/>
        </p:spPr>
        <p:txBody>
          <a:bodyPr wrap="square" rtlCol="0">
            <a:spAutoFit/>
          </a:bodyPr>
          <a:lstStyle/>
          <a:p>
            <a:r>
              <a:rPr lang="en-GB" dirty="0">
                <a:highlight>
                  <a:srgbClr val="FFFF00"/>
                </a:highlight>
              </a:rPr>
              <a:t>Clarify and summarise  – summarise key sections – track.  Ask students to highlight words they don’t understand.  Questions – what is happening?  What have we learned? What connections can we make? Why specific words and phrases?   </a:t>
            </a:r>
          </a:p>
        </p:txBody>
      </p:sp>
      <p:sp>
        <p:nvSpPr>
          <p:cNvPr id="4" name="TextBox 3">
            <a:extLst>
              <a:ext uri="{FF2B5EF4-FFF2-40B4-BE49-F238E27FC236}">
                <a16:creationId xmlns:a16="http://schemas.microsoft.com/office/drawing/2014/main" id="{B989D9FD-D723-42AF-A8FF-E8ECB7BBAF09}"/>
              </a:ext>
            </a:extLst>
          </p:cNvPr>
          <p:cNvSpPr txBox="1"/>
          <p:nvPr/>
        </p:nvSpPr>
        <p:spPr>
          <a:xfrm>
            <a:off x="318052" y="1233899"/>
            <a:ext cx="11131826" cy="5262979"/>
          </a:xfrm>
          <a:prstGeom prst="rect">
            <a:avLst/>
          </a:prstGeom>
          <a:noFill/>
        </p:spPr>
        <p:txBody>
          <a:bodyPr wrap="square">
            <a:spAutoFit/>
          </a:bodyPr>
          <a:lstStyle/>
          <a:p>
            <a:r>
              <a:rPr lang="en-GB" sz="1400" dirty="0"/>
              <a:t>We slept in what had once been the gymnasium. The floor was of varnished wood, with stripes and circles painted on it, for the games that were formerly played there; the hoops for the basketball nets were still in place, though the nets were gone. A balcony ran around the room, for the spectators, and I thought I could smell, faintly like an afterimage, the pungent scent of sweat, shot through with the sweet taint of chewing gum and perfume from the watching girls, felt-skirted as I knew from pictures, later in miniskirts, then pants, then in one earring, spiky green-streaked hair. Dances would have been held there; the music lingered, a palimpsest of unheard sound, style upon style, an undercurrent of drums, a forlorn wail, garlands made of tissue-paper flowers, cardboard devils, a revolving ball of mirrors, powdering the dancers with a snow of light. </a:t>
            </a:r>
          </a:p>
          <a:p>
            <a:endParaRPr lang="en-GB" sz="1400" dirty="0"/>
          </a:p>
          <a:p>
            <a:r>
              <a:rPr lang="en-GB" sz="1400" dirty="0"/>
              <a:t>There was old sex in the room and loneliness, and expectation, of something without a shape or name. I remember that yearning, for something that was always about to happen and was never the same as the hands that were on us there and then, in the small of the back, or out back, in the parking lot, or in the television room with the sound turned down and only the pictures flickering over lifting flesh. </a:t>
            </a:r>
          </a:p>
          <a:p>
            <a:endParaRPr lang="en-GB" sz="1400" dirty="0"/>
          </a:p>
          <a:p>
            <a:r>
              <a:rPr lang="en-GB" sz="1400" dirty="0"/>
              <a:t>We yearned for the future. How did we learn it, that talent for insatiability? It was in the air; and it was still in the air, an after-thought, as we tried to sleep, in the army cots that had been set up in rows, with spaces between so we could not talk. We had flannelette sheets, like children's, and army-issue blankets, old ones that still said U.S. We folded our clothes neatly and laid them on the stools at the ends of the beds. The lights were turned down but not out. Aunt Sara and Aunt Elizabeth patrolled; they had electric cattle prods slung on thongs from their leather belts. </a:t>
            </a:r>
          </a:p>
          <a:p>
            <a:endParaRPr lang="en-GB" sz="1400" dirty="0"/>
          </a:p>
          <a:p>
            <a:r>
              <a:rPr lang="en-GB" sz="1400" dirty="0"/>
              <a:t>No guns though, even they could not be trusted with guns. Guns were for the guards, specially picked from the Angels. The guards weren't allowed inside the building except when called, and we weren't allowed out, except for our walks, twice daily, two by two around the football field, which was enclosed now by a chain-link fence topped with barbed wire. The Angels stood outside it with their backs to us. They were objects of fear to us, but of something else as well. If only they would look. If only we could talk to them. Something could be exchanged, we thought, some deal made, some </a:t>
            </a:r>
            <a:r>
              <a:rPr lang="en-GB" sz="1400" dirty="0" err="1"/>
              <a:t>tradeoff</a:t>
            </a:r>
            <a:r>
              <a:rPr lang="en-GB" sz="1400" dirty="0"/>
              <a:t>, we still had our bodies. That was our fantasy.</a:t>
            </a:r>
          </a:p>
        </p:txBody>
      </p:sp>
      <p:sp>
        <p:nvSpPr>
          <p:cNvPr id="5" name="Right Brace 4">
            <a:extLst>
              <a:ext uri="{FF2B5EF4-FFF2-40B4-BE49-F238E27FC236}">
                <a16:creationId xmlns:a16="http://schemas.microsoft.com/office/drawing/2014/main" id="{7C90BAA2-0D7D-46BC-A1DB-4FC5701A99CC}"/>
              </a:ext>
            </a:extLst>
          </p:cNvPr>
          <p:cNvSpPr/>
          <p:nvPr/>
        </p:nvSpPr>
        <p:spPr>
          <a:xfrm>
            <a:off x="11065565" y="1099930"/>
            <a:ext cx="622852" cy="17890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ight Brace 5">
            <a:extLst>
              <a:ext uri="{FF2B5EF4-FFF2-40B4-BE49-F238E27FC236}">
                <a16:creationId xmlns:a16="http://schemas.microsoft.com/office/drawing/2014/main" id="{A642B123-927A-47C7-BBE6-582F66DA4DFE}"/>
              </a:ext>
            </a:extLst>
          </p:cNvPr>
          <p:cNvSpPr/>
          <p:nvPr/>
        </p:nvSpPr>
        <p:spPr>
          <a:xfrm>
            <a:off x="11357113" y="2986500"/>
            <a:ext cx="92765" cy="9825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ight Brace 6">
            <a:extLst>
              <a:ext uri="{FF2B5EF4-FFF2-40B4-BE49-F238E27FC236}">
                <a16:creationId xmlns:a16="http://schemas.microsoft.com/office/drawing/2014/main" id="{A290572B-A010-4491-8F77-C5B3260A4CD8}"/>
              </a:ext>
            </a:extLst>
          </p:cNvPr>
          <p:cNvSpPr/>
          <p:nvPr/>
        </p:nvSpPr>
        <p:spPr>
          <a:xfrm>
            <a:off x="11688417" y="3969027"/>
            <a:ext cx="45719" cy="9825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ight Brace 7">
            <a:extLst>
              <a:ext uri="{FF2B5EF4-FFF2-40B4-BE49-F238E27FC236}">
                <a16:creationId xmlns:a16="http://schemas.microsoft.com/office/drawing/2014/main" id="{5C55ECA4-E332-40A3-A418-658D29B701F0}"/>
              </a:ext>
            </a:extLst>
          </p:cNvPr>
          <p:cNvSpPr/>
          <p:nvPr/>
        </p:nvSpPr>
        <p:spPr>
          <a:xfrm>
            <a:off x="11357113" y="5247861"/>
            <a:ext cx="92765" cy="12125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92349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7DBB-1755-4B68-B93C-97D3ACCFDD19}"/>
              </a:ext>
            </a:extLst>
          </p:cNvPr>
          <p:cNvSpPr>
            <a:spLocks noGrp="1"/>
          </p:cNvSpPr>
          <p:nvPr>
            <p:ph type="title"/>
          </p:nvPr>
        </p:nvSpPr>
        <p:spPr>
          <a:xfrm>
            <a:off x="841247" y="978619"/>
            <a:ext cx="3410712" cy="1106424"/>
          </a:xfrm>
        </p:spPr>
        <p:txBody>
          <a:bodyPr>
            <a:normAutofit/>
          </a:bodyPr>
          <a:lstStyle/>
          <a:p>
            <a:endParaRPr lang="en-GB" sz="2800" dirty="0"/>
          </a:p>
        </p:txBody>
      </p:sp>
      <p:sp>
        <p:nvSpPr>
          <p:cNvPr id="3" name="Content Placeholder 2">
            <a:extLst>
              <a:ext uri="{FF2B5EF4-FFF2-40B4-BE49-F238E27FC236}">
                <a16:creationId xmlns:a16="http://schemas.microsoft.com/office/drawing/2014/main" id="{A1112469-9789-440A-9C96-A020890E3545}"/>
              </a:ext>
            </a:extLst>
          </p:cNvPr>
          <p:cNvSpPr>
            <a:spLocks noGrp="1"/>
          </p:cNvSpPr>
          <p:nvPr>
            <p:ph idx="1"/>
          </p:nvPr>
        </p:nvSpPr>
        <p:spPr>
          <a:xfrm>
            <a:off x="841248" y="2252870"/>
            <a:ext cx="3412219" cy="3560251"/>
          </a:xfrm>
          <a:ln w="57150">
            <a:solidFill>
              <a:schemeClr val="tx1"/>
            </a:solidFill>
          </a:ln>
        </p:spPr>
        <p:txBody>
          <a:bodyPr>
            <a:normAutofit/>
          </a:bodyPr>
          <a:lstStyle/>
          <a:p>
            <a:pPr marL="0" indent="0">
              <a:buNone/>
            </a:pPr>
            <a:r>
              <a:rPr lang="en-GB" sz="1700" dirty="0"/>
              <a:t>On a foggy August afternoon in 1875, a lone swimmer dived from Admiralty Pier in Dover into the cold waters of the English Channel.  Nearly 22 hours later, the exhausted man staggered onto the French soils at Calais ad became an instant hero.  Captain Matthew Webb had become the first person to swim across the English Channel. </a:t>
            </a:r>
          </a:p>
        </p:txBody>
      </p:sp>
      <p:sp>
        <p:nvSpPr>
          <p:cNvPr id="4" name="TextBox 3">
            <a:extLst>
              <a:ext uri="{FF2B5EF4-FFF2-40B4-BE49-F238E27FC236}">
                <a16:creationId xmlns:a16="http://schemas.microsoft.com/office/drawing/2014/main" id="{8D1FBF09-6758-462B-9BD8-A84FA76D1627}"/>
              </a:ext>
            </a:extLst>
          </p:cNvPr>
          <p:cNvSpPr txBox="1"/>
          <p:nvPr/>
        </p:nvSpPr>
        <p:spPr>
          <a:xfrm>
            <a:off x="5239348" y="853100"/>
            <a:ext cx="5632174" cy="1477328"/>
          </a:xfrm>
          <a:prstGeom prst="rect">
            <a:avLst/>
          </a:prstGeom>
          <a:noFill/>
          <a:ln w="57150">
            <a:solidFill>
              <a:schemeClr val="tx1"/>
            </a:solidFill>
          </a:ln>
        </p:spPr>
        <p:txBody>
          <a:bodyPr wrap="square" rtlCol="0">
            <a:spAutoFit/>
          </a:bodyPr>
          <a:lstStyle/>
          <a:p>
            <a:r>
              <a:rPr lang="en-GB" dirty="0"/>
              <a:t>How might we approach the text opposite using the reciprocal reading approach?</a:t>
            </a:r>
          </a:p>
          <a:p>
            <a:endParaRPr lang="en-GB" dirty="0"/>
          </a:p>
          <a:p>
            <a:endParaRPr lang="en-GB" dirty="0"/>
          </a:p>
          <a:p>
            <a:r>
              <a:rPr lang="en-GB" dirty="0"/>
              <a:t>5 mins in your teams …</a:t>
            </a:r>
          </a:p>
        </p:txBody>
      </p:sp>
      <p:pic>
        <p:nvPicPr>
          <p:cNvPr id="5" name="Picture 4" descr="A close up of text on a white background&#10;&#10;Description automatically generated">
            <a:extLst>
              <a:ext uri="{FF2B5EF4-FFF2-40B4-BE49-F238E27FC236}">
                <a16:creationId xmlns:a16="http://schemas.microsoft.com/office/drawing/2014/main" id="{A26C89CE-FC91-4DC5-AAB8-F250B69CDD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7019" y="3096890"/>
            <a:ext cx="6656832" cy="3761110"/>
          </a:xfrm>
          <a:prstGeom prst="rect">
            <a:avLst/>
          </a:prstGeom>
        </p:spPr>
      </p:pic>
    </p:spTree>
    <p:extLst>
      <p:ext uri="{BB962C8B-B14F-4D97-AF65-F5344CB8AC3E}">
        <p14:creationId xmlns:p14="http://schemas.microsoft.com/office/powerpoint/2010/main" val="3903726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7DBB-1755-4B68-B93C-97D3ACCFDD19}"/>
              </a:ext>
            </a:extLst>
          </p:cNvPr>
          <p:cNvSpPr>
            <a:spLocks noGrp="1"/>
          </p:cNvSpPr>
          <p:nvPr>
            <p:ph type="title"/>
          </p:nvPr>
        </p:nvSpPr>
        <p:spPr>
          <a:xfrm>
            <a:off x="841247" y="978619"/>
            <a:ext cx="3410712" cy="1106424"/>
          </a:xfrm>
        </p:spPr>
        <p:txBody>
          <a:bodyPr>
            <a:normAutofit fontScale="90000"/>
          </a:bodyPr>
          <a:lstStyle/>
          <a:p>
            <a:r>
              <a:rPr lang="en-GB" sz="2800" dirty="0"/>
              <a:t>Captain Matthew Webb</a:t>
            </a:r>
            <a:br>
              <a:rPr lang="en-GB" sz="2800" dirty="0"/>
            </a:br>
            <a:endParaRPr lang="en-GB" sz="2800" dirty="0"/>
          </a:p>
        </p:txBody>
      </p:sp>
      <p:sp>
        <p:nvSpPr>
          <p:cNvPr id="3" name="Content Placeholder 2">
            <a:extLst>
              <a:ext uri="{FF2B5EF4-FFF2-40B4-BE49-F238E27FC236}">
                <a16:creationId xmlns:a16="http://schemas.microsoft.com/office/drawing/2014/main" id="{A1112469-9789-440A-9C96-A020890E3545}"/>
              </a:ext>
            </a:extLst>
          </p:cNvPr>
          <p:cNvSpPr>
            <a:spLocks noGrp="1"/>
          </p:cNvSpPr>
          <p:nvPr>
            <p:ph idx="1"/>
          </p:nvPr>
        </p:nvSpPr>
        <p:spPr>
          <a:xfrm>
            <a:off x="841248" y="2252870"/>
            <a:ext cx="3412219" cy="3560251"/>
          </a:xfrm>
        </p:spPr>
        <p:txBody>
          <a:bodyPr>
            <a:normAutofit/>
          </a:bodyPr>
          <a:lstStyle/>
          <a:p>
            <a:pPr marL="0" indent="0">
              <a:buNone/>
            </a:pPr>
            <a:r>
              <a:rPr lang="en-GB" sz="1700" dirty="0"/>
              <a:t>We are going to read an extract about this chap.  What predictions might we make about his character from his name and title? </a:t>
            </a:r>
          </a:p>
        </p:txBody>
      </p:sp>
      <p:pic>
        <p:nvPicPr>
          <p:cNvPr id="7" name="Picture 6" descr="A close up of text on a white background&#10;&#10;Description automatically generated">
            <a:extLst>
              <a:ext uri="{FF2B5EF4-FFF2-40B4-BE49-F238E27FC236}">
                <a16:creationId xmlns:a16="http://schemas.microsoft.com/office/drawing/2014/main" id="{7D931BFD-AD6D-43D9-9452-5362F65A22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0640" y="1498153"/>
            <a:ext cx="6656832" cy="3761110"/>
          </a:xfrm>
          <a:prstGeom prst="rect">
            <a:avLst/>
          </a:prstGeom>
        </p:spPr>
      </p:pic>
    </p:spTree>
    <p:extLst>
      <p:ext uri="{BB962C8B-B14F-4D97-AF65-F5344CB8AC3E}">
        <p14:creationId xmlns:p14="http://schemas.microsoft.com/office/powerpoint/2010/main" val="1618136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7DBB-1755-4B68-B93C-97D3ACCFDD19}"/>
              </a:ext>
            </a:extLst>
          </p:cNvPr>
          <p:cNvSpPr>
            <a:spLocks noGrp="1"/>
          </p:cNvSpPr>
          <p:nvPr>
            <p:ph type="title"/>
          </p:nvPr>
        </p:nvSpPr>
        <p:spPr>
          <a:xfrm>
            <a:off x="841247" y="978619"/>
            <a:ext cx="3410712" cy="1106424"/>
          </a:xfrm>
        </p:spPr>
        <p:txBody>
          <a:bodyPr>
            <a:normAutofit/>
          </a:bodyPr>
          <a:lstStyle/>
          <a:p>
            <a:endParaRPr lang="en-GB" sz="2800" dirty="0"/>
          </a:p>
        </p:txBody>
      </p:sp>
      <p:sp>
        <p:nvSpPr>
          <p:cNvPr id="3" name="Content Placeholder 2">
            <a:extLst>
              <a:ext uri="{FF2B5EF4-FFF2-40B4-BE49-F238E27FC236}">
                <a16:creationId xmlns:a16="http://schemas.microsoft.com/office/drawing/2014/main" id="{A1112469-9789-440A-9C96-A020890E3545}"/>
              </a:ext>
            </a:extLst>
          </p:cNvPr>
          <p:cNvSpPr>
            <a:spLocks noGrp="1"/>
          </p:cNvSpPr>
          <p:nvPr>
            <p:ph idx="1"/>
          </p:nvPr>
        </p:nvSpPr>
        <p:spPr>
          <a:xfrm>
            <a:off x="841248" y="2252870"/>
            <a:ext cx="3412219" cy="3560251"/>
          </a:xfrm>
          <a:ln w="57150">
            <a:solidFill>
              <a:schemeClr val="tx1"/>
            </a:solidFill>
          </a:ln>
        </p:spPr>
        <p:txBody>
          <a:bodyPr>
            <a:normAutofit/>
          </a:bodyPr>
          <a:lstStyle/>
          <a:p>
            <a:pPr marL="0" indent="0">
              <a:buNone/>
            </a:pPr>
            <a:r>
              <a:rPr lang="en-GB" sz="1700" dirty="0"/>
              <a:t>On a foggy August afternoon in 1875, a lone swimmer dived from Admiralty Pier in Dover into the cold waters of the English Channel.  Nearly 22 hours later, the exhausted man staggered onto the French soils at Calais ad became an instant hero.  Captain Matthew Webb had become the first person to swim across the English Channel. </a:t>
            </a:r>
          </a:p>
        </p:txBody>
      </p:sp>
      <p:sp>
        <p:nvSpPr>
          <p:cNvPr id="4" name="TextBox 3">
            <a:extLst>
              <a:ext uri="{FF2B5EF4-FFF2-40B4-BE49-F238E27FC236}">
                <a16:creationId xmlns:a16="http://schemas.microsoft.com/office/drawing/2014/main" id="{8D1FBF09-6758-462B-9BD8-A84FA76D1627}"/>
              </a:ext>
            </a:extLst>
          </p:cNvPr>
          <p:cNvSpPr txBox="1"/>
          <p:nvPr/>
        </p:nvSpPr>
        <p:spPr>
          <a:xfrm>
            <a:off x="5380383" y="1696278"/>
            <a:ext cx="5632174" cy="2585323"/>
          </a:xfrm>
          <a:prstGeom prst="rect">
            <a:avLst/>
          </a:prstGeom>
          <a:noFill/>
          <a:ln w="57150">
            <a:solidFill>
              <a:schemeClr val="tx1"/>
            </a:solidFill>
          </a:ln>
        </p:spPr>
        <p:txBody>
          <a:bodyPr wrap="square" rtlCol="0">
            <a:spAutoFit/>
          </a:bodyPr>
          <a:lstStyle/>
          <a:p>
            <a:r>
              <a:rPr lang="en-GB" dirty="0"/>
              <a:t>Clarify – the geography and challenge of crossing the Channel?  Any words we are unsure of? </a:t>
            </a:r>
          </a:p>
          <a:p>
            <a:endParaRPr lang="en-GB" dirty="0"/>
          </a:p>
          <a:p>
            <a:r>
              <a:rPr lang="en-GB" dirty="0"/>
              <a:t>Question – our predictions of his character?  Motivations etc?  Why we need to be told it was foggy?  </a:t>
            </a:r>
          </a:p>
          <a:p>
            <a:endParaRPr lang="en-GB" dirty="0"/>
          </a:p>
          <a:p>
            <a:r>
              <a:rPr lang="en-GB" dirty="0"/>
              <a:t>Summarise –  what he did and achieved and the attitudes to Webb after reading?  </a:t>
            </a:r>
          </a:p>
        </p:txBody>
      </p:sp>
    </p:spTree>
    <p:extLst>
      <p:ext uri="{BB962C8B-B14F-4D97-AF65-F5344CB8AC3E}">
        <p14:creationId xmlns:p14="http://schemas.microsoft.com/office/powerpoint/2010/main" val="471777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BD9F-E7DF-419D-BD21-70900FBF0EEC}"/>
              </a:ext>
            </a:extLst>
          </p:cNvPr>
          <p:cNvSpPr>
            <a:spLocks noGrp="1"/>
          </p:cNvSpPr>
          <p:nvPr>
            <p:ph type="title"/>
          </p:nvPr>
        </p:nvSpPr>
        <p:spPr/>
        <p:txBody>
          <a:bodyPr>
            <a:noAutofit/>
          </a:bodyPr>
          <a:lstStyle/>
          <a:p>
            <a:pPr algn="ctr"/>
            <a:r>
              <a:rPr lang="en-GB" sz="2400" dirty="0"/>
              <a:t>Read the two passages about lighthouses and consider their similarities, differences and where and when a pupil may encounter them in the school curriculum.  What might cause issues for some weaker readers? </a:t>
            </a:r>
          </a:p>
        </p:txBody>
      </p:sp>
      <p:sp>
        <p:nvSpPr>
          <p:cNvPr id="4" name="Content Placeholder 3">
            <a:extLst>
              <a:ext uri="{FF2B5EF4-FFF2-40B4-BE49-F238E27FC236}">
                <a16:creationId xmlns:a16="http://schemas.microsoft.com/office/drawing/2014/main" id="{A5DC3D54-C904-4EDF-ACBF-632EB0735EF7}"/>
              </a:ext>
            </a:extLst>
          </p:cNvPr>
          <p:cNvSpPr>
            <a:spLocks noGrp="1"/>
          </p:cNvSpPr>
          <p:nvPr>
            <p:ph sz="half" idx="1"/>
          </p:nvPr>
        </p:nvSpPr>
        <p:spPr>
          <a:ln w="76200">
            <a:solidFill>
              <a:schemeClr val="tx1"/>
            </a:solidFill>
          </a:ln>
        </p:spPr>
        <p:txBody>
          <a:bodyPr>
            <a:normAutofit fontScale="92500" lnSpcReduction="20000"/>
          </a:bodyPr>
          <a:lstStyle/>
          <a:p>
            <a:r>
              <a:rPr lang="en-GB" dirty="0"/>
              <a:t>For the great plateful of blue water was before her; the hoary lighthouse, distant, austere I the midst; and on the right, as far as the eye could see, fading and falling, in soft, low pleats, the green sand dunes with the wild flowing grasses on them. 	</a:t>
            </a:r>
          </a:p>
        </p:txBody>
      </p:sp>
      <p:sp>
        <p:nvSpPr>
          <p:cNvPr id="5" name="Content Placeholder 4">
            <a:extLst>
              <a:ext uri="{FF2B5EF4-FFF2-40B4-BE49-F238E27FC236}">
                <a16:creationId xmlns:a16="http://schemas.microsoft.com/office/drawing/2014/main" id="{42D64D90-8822-4A08-AA37-113AD700E560}"/>
              </a:ext>
            </a:extLst>
          </p:cNvPr>
          <p:cNvSpPr>
            <a:spLocks noGrp="1"/>
          </p:cNvSpPr>
          <p:nvPr>
            <p:ph sz="half" idx="2"/>
          </p:nvPr>
        </p:nvSpPr>
        <p:spPr>
          <a:ln w="76200">
            <a:solidFill>
              <a:schemeClr val="tx1"/>
            </a:solidFill>
          </a:ln>
        </p:spPr>
        <p:txBody>
          <a:bodyPr>
            <a:normAutofit fontScale="92500" lnSpcReduction="20000"/>
          </a:bodyPr>
          <a:lstStyle/>
          <a:p>
            <a:r>
              <a:rPr lang="en-GB" dirty="0"/>
              <a:t>Belle </a:t>
            </a:r>
            <a:r>
              <a:rPr lang="en-GB" dirty="0" err="1"/>
              <a:t>Toute</a:t>
            </a:r>
            <a:r>
              <a:rPr lang="en-GB" dirty="0"/>
              <a:t> lighthouse is a famous landmark on the top of the cliffs at Beachy Head, on the South coast of England… erosion of the cliff has continued since the lighthouse was moved back, and a series of wet winters and very dry summers has caused the erosion to speed up. </a:t>
            </a:r>
          </a:p>
        </p:txBody>
      </p:sp>
    </p:spTree>
    <p:extLst>
      <p:ext uri="{BB962C8B-B14F-4D97-AF65-F5344CB8AC3E}">
        <p14:creationId xmlns:p14="http://schemas.microsoft.com/office/powerpoint/2010/main" val="2756144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48D1-C923-48C9-A617-B4AE28BE8A4E}"/>
              </a:ext>
            </a:extLst>
          </p:cNvPr>
          <p:cNvSpPr>
            <a:spLocks noGrp="1"/>
          </p:cNvSpPr>
          <p:nvPr>
            <p:ph type="title"/>
          </p:nvPr>
        </p:nvSpPr>
        <p:spPr/>
        <p:txBody>
          <a:bodyPr/>
          <a:lstStyle/>
          <a:p>
            <a:r>
              <a:rPr lang="en-GB" dirty="0"/>
              <a:t>Examples from other schools: </a:t>
            </a:r>
          </a:p>
        </p:txBody>
      </p:sp>
      <p:sp>
        <p:nvSpPr>
          <p:cNvPr id="3" name="Content Placeholder 2">
            <a:extLst>
              <a:ext uri="{FF2B5EF4-FFF2-40B4-BE49-F238E27FC236}">
                <a16:creationId xmlns:a16="http://schemas.microsoft.com/office/drawing/2014/main" id="{5CF8788D-3BBD-44AB-A58D-C62EECF69CB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504723B-2DD3-451F-92F7-53880CFA6A88}"/>
              </a:ext>
            </a:extLst>
          </p:cNvPr>
          <p:cNvPicPr>
            <a:picLocks noChangeAspect="1"/>
          </p:cNvPicPr>
          <p:nvPr/>
        </p:nvPicPr>
        <p:blipFill>
          <a:blip r:embed="rId2"/>
          <a:stretch>
            <a:fillRect/>
          </a:stretch>
        </p:blipFill>
        <p:spPr>
          <a:xfrm>
            <a:off x="1599444" y="1728216"/>
            <a:ext cx="8624815" cy="4851951"/>
          </a:xfrm>
          <a:prstGeom prst="rect">
            <a:avLst/>
          </a:prstGeom>
        </p:spPr>
      </p:pic>
    </p:spTree>
    <p:extLst>
      <p:ext uri="{BB962C8B-B14F-4D97-AF65-F5344CB8AC3E}">
        <p14:creationId xmlns:p14="http://schemas.microsoft.com/office/powerpoint/2010/main" val="3961908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4CCD5-2910-4C0A-AA0E-010B4A1340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CB8B3B-6060-497B-AF87-B5F1B0553A7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6ADB4E5-C183-4E5B-B429-D733727909C3}"/>
              </a:ext>
            </a:extLst>
          </p:cNvPr>
          <p:cNvPicPr>
            <a:picLocks noChangeAspect="1"/>
          </p:cNvPicPr>
          <p:nvPr/>
        </p:nvPicPr>
        <p:blipFill rotWithShape="1">
          <a:blip r:embed="rId2"/>
          <a:srcRect l="9150" t="14957" r="9150" b="7980"/>
          <a:stretch/>
        </p:blipFill>
        <p:spPr>
          <a:xfrm>
            <a:off x="908304" y="548640"/>
            <a:ext cx="9960864" cy="5282418"/>
          </a:xfrm>
          <a:prstGeom prst="rect">
            <a:avLst/>
          </a:prstGeom>
        </p:spPr>
      </p:pic>
    </p:spTree>
    <p:extLst>
      <p:ext uri="{BB962C8B-B14F-4D97-AF65-F5344CB8AC3E}">
        <p14:creationId xmlns:p14="http://schemas.microsoft.com/office/powerpoint/2010/main" val="300343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9360CD-88B5-4046-906A-BBB748DF70F8}"/>
              </a:ext>
            </a:extLst>
          </p:cNvPr>
          <p:cNvSpPr>
            <a:spLocks noGrp="1"/>
          </p:cNvSpPr>
          <p:nvPr>
            <p:ph type="title"/>
          </p:nvPr>
        </p:nvSpPr>
        <p:spPr>
          <a:xfrm>
            <a:off x="841246" y="978619"/>
            <a:ext cx="5991244" cy="1106424"/>
          </a:xfrm>
        </p:spPr>
        <p:txBody>
          <a:bodyPr>
            <a:normAutofit/>
          </a:bodyPr>
          <a:lstStyle/>
          <a:p>
            <a:r>
              <a:rPr lang="en-GB" sz="3200" u="sng" dirty="0"/>
              <a:t>What we tend to focus on </a:t>
            </a:r>
          </a:p>
        </p:txBody>
      </p:sp>
      <p:sp>
        <p:nvSpPr>
          <p:cNvPr id="16" name="Rectangle 15">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686A7DB2-AA38-4249-A686-E78FEB15BB2F}"/>
              </a:ext>
            </a:extLst>
          </p:cNvPr>
          <p:cNvSpPr>
            <a:spLocks noGrp="1"/>
          </p:cNvSpPr>
          <p:nvPr>
            <p:ph idx="1"/>
          </p:nvPr>
        </p:nvSpPr>
        <p:spPr>
          <a:xfrm>
            <a:off x="841246" y="2112053"/>
            <a:ext cx="5993892" cy="4221674"/>
          </a:xfrm>
          <a:ln w="76200">
            <a:solidFill>
              <a:schemeClr val="tx1"/>
            </a:solidFill>
          </a:ln>
        </p:spPr>
        <p:txBody>
          <a:bodyPr>
            <a:normAutofit fontScale="92500" lnSpcReduction="20000"/>
          </a:bodyPr>
          <a:lstStyle/>
          <a:p>
            <a:r>
              <a:rPr lang="en-US" sz="1800" dirty="0"/>
              <a:t>But this is about honing skills.  </a:t>
            </a:r>
          </a:p>
          <a:p>
            <a:endParaRPr lang="en-US" sz="1800" dirty="0"/>
          </a:p>
          <a:p>
            <a:r>
              <a:rPr lang="en-US" sz="1800" dirty="0"/>
              <a:t>Great writers are great readers.  </a:t>
            </a:r>
          </a:p>
          <a:p>
            <a:endParaRPr lang="en-US" sz="1800" dirty="0"/>
          </a:p>
          <a:p>
            <a:r>
              <a:rPr lang="en-US" sz="1800" dirty="0"/>
              <a:t>Writing is a complex issue – we are focusing on here on elements that come towards the end  - should we really be focusing on spellings when students only use low level words?   Should we be focusing on capital letters when students are writing one or two sentences or missing out whole exam questions? </a:t>
            </a:r>
          </a:p>
          <a:p>
            <a:endParaRPr lang="en-US" sz="1800" dirty="0"/>
          </a:p>
          <a:p>
            <a:r>
              <a:rPr lang="en-US" sz="1800" dirty="0"/>
              <a:t>Should we mark for spelling and grammar at all if a student has misread a question???  Or should we instead focus on Reading and the explicit teaching of this? </a:t>
            </a:r>
          </a:p>
        </p:txBody>
      </p:sp>
      <p:pic>
        <p:nvPicPr>
          <p:cNvPr id="5" name="Content Placeholder 4" descr="A screenshot of a cell phone&#10;&#10;Description automatically generated">
            <a:extLst>
              <a:ext uri="{FF2B5EF4-FFF2-40B4-BE49-F238E27FC236}">
                <a16:creationId xmlns:a16="http://schemas.microsoft.com/office/drawing/2014/main" id="{74E139F5-7773-4912-95E6-5C3F74439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9814" y="646937"/>
            <a:ext cx="4097657" cy="5463542"/>
          </a:xfrm>
          <a:prstGeom prst="rect">
            <a:avLst/>
          </a:prstGeom>
        </p:spPr>
      </p:pic>
    </p:spTree>
    <p:extLst>
      <p:ext uri="{BB962C8B-B14F-4D97-AF65-F5344CB8AC3E}">
        <p14:creationId xmlns:p14="http://schemas.microsoft.com/office/powerpoint/2010/main" val="2127798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A76803-F63C-49CF-A9AB-666CD41EEFE5}"/>
              </a:ext>
            </a:extLst>
          </p:cNvPr>
          <p:cNvSpPr txBox="1"/>
          <p:nvPr/>
        </p:nvSpPr>
        <p:spPr>
          <a:xfrm>
            <a:off x="636104" y="503583"/>
            <a:ext cx="1828801" cy="5663517"/>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8479907D-15FF-443D-90FB-13BB2BCB7590}"/>
              </a:ext>
            </a:extLst>
          </p:cNvPr>
          <p:cNvSpPr txBox="1"/>
          <p:nvPr/>
        </p:nvSpPr>
        <p:spPr>
          <a:xfrm>
            <a:off x="1139687" y="199676"/>
            <a:ext cx="2345635" cy="5663517"/>
          </a:xfrm>
          <a:prstGeom prst="rect">
            <a:avLst/>
          </a:prstGeom>
          <a:noFill/>
          <a:ln w="76200">
            <a:solidFill>
              <a:schemeClr val="tx1"/>
            </a:solidFill>
          </a:ln>
        </p:spPr>
        <p:txBody>
          <a:bodyPr wrap="square" rtlCol="0">
            <a:spAutoFit/>
          </a:bodyPr>
          <a:lstStyle/>
          <a:p>
            <a:endParaRPr lang="en-GB" dirty="0"/>
          </a:p>
        </p:txBody>
      </p:sp>
      <p:pic>
        <p:nvPicPr>
          <p:cNvPr id="10" name="Picture 9" descr="A picture containing drawing&#10;&#10;Description automatically generated">
            <a:extLst>
              <a:ext uri="{FF2B5EF4-FFF2-40B4-BE49-F238E27FC236}">
                <a16:creationId xmlns:a16="http://schemas.microsoft.com/office/drawing/2014/main" id="{D2FB3A9B-B5C1-4E37-A443-EF74420C3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687" y="381359"/>
            <a:ext cx="1290890" cy="595091"/>
          </a:xfrm>
          <a:prstGeom prst="rect">
            <a:avLst/>
          </a:prstGeom>
        </p:spPr>
      </p:pic>
      <p:sp>
        <p:nvSpPr>
          <p:cNvPr id="11" name="TextBox 10">
            <a:extLst>
              <a:ext uri="{FF2B5EF4-FFF2-40B4-BE49-F238E27FC236}">
                <a16:creationId xmlns:a16="http://schemas.microsoft.com/office/drawing/2014/main" id="{C513FC1B-3285-4B9C-93CA-93DE5C42EB51}"/>
              </a:ext>
            </a:extLst>
          </p:cNvPr>
          <p:cNvSpPr txBox="1"/>
          <p:nvPr/>
        </p:nvSpPr>
        <p:spPr>
          <a:xfrm>
            <a:off x="1197281" y="1098674"/>
            <a:ext cx="2245211" cy="1908215"/>
          </a:xfrm>
          <a:prstGeom prst="rect">
            <a:avLst/>
          </a:prstGeom>
          <a:solidFill>
            <a:srgbClr val="FFFF00"/>
          </a:solidFill>
        </p:spPr>
        <p:txBody>
          <a:bodyPr wrap="square" rtlCol="0">
            <a:spAutoFit/>
          </a:bodyPr>
          <a:lstStyle/>
          <a:p>
            <a:r>
              <a:rPr lang="en-GB" sz="1100" b="1" dirty="0">
                <a:highlight>
                  <a:srgbClr val="FFFF00"/>
                </a:highlight>
                <a:latin typeface="Verdana" panose="020B0604030504040204" pitchFamily="34" charset="0"/>
                <a:ea typeface="Verdana" panose="020B0604030504040204" pitchFamily="34" charset="0"/>
              </a:rPr>
              <a:t>PREDICT: </a:t>
            </a:r>
            <a:r>
              <a:rPr lang="en-GB" sz="1100" dirty="0">
                <a:latin typeface="Verdana" panose="020B0604030504040204" pitchFamily="34" charset="0"/>
                <a:ea typeface="Verdana" panose="020B0604030504040204" pitchFamily="34" charset="0"/>
              </a:rPr>
              <a:t>Activate Prior Knowledge</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Examples:</a:t>
            </a:r>
          </a:p>
          <a:p>
            <a:endParaRPr lang="en-GB" sz="1100"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What did we learn last lesson about this topic?</a:t>
            </a:r>
          </a:p>
          <a:p>
            <a:r>
              <a:rPr lang="en-GB" sz="900" b="1" i="1" dirty="0">
                <a:latin typeface="Verdana" panose="020B0604030504040204" pitchFamily="34" charset="0"/>
                <a:ea typeface="Verdana" panose="020B0604030504040204" pitchFamily="34" charset="0"/>
              </a:rPr>
              <a:t>What do you already know about…?</a:t>
            </a:r>
          </a:p>
          <a:p>
            <a:r>
              <a:rPr lang="en-GB" sz="900" b="1" i="1" dirty="0">
                <a:latin typeface="Verdana" panose="020B0604030504040204" pitchFamily="34" charset="0"/>
                <a:ea typeface="Verdana" panose="020B0604030504040204" pitchFamily="34" charset="0"/>
              </a:rPr>
              <a:t>What do you think…</a:t>
            </a:r>
          </a:p>
          <a:p>
            <a:r>
              <a:rPr lang="en-GB" sz="900" b="1" i="1" dirty="0">
                <a:latin typeface="Verdana" panose="020B0604030504040204" pitchFamily="34" charset="0"/>
                <a:ea typeface="Verdana" panose="020B0604030504040204" pitchFamily="34" charset="0"/>
              </a:rPr>
              <a:t>What methods might we need for this question? </a:t>
            </a:r>
          </a:p>
        </p:txBody>
      </p:sp>
      <p:sp>
        <p:nvSpPr>
          <p:cNvPr id="15" name="TextBox 14">
            <a:extLst>
              <a:ext uri="{FF2B5EF4-FFF2-40B4-BE49-F238E27FC236}">
                <a16:creationId xmlns:a16="http://schemas.microsoft.com/office/drawing/2014/main" id="{59036BFD-7D8D-43D1-B71E-0653CC0C70FE}"/>
              </a:ext>
            </a:extLst>
          </p:cNvPr>
          <p:cNvSpPr txBox="1"/>
          <p:nvPr/>
        </p:nvSpPr>
        <p:spPr>
          <a:xfrm>
            <a:off x="2312503" y="344468"/>
            <a:ext cx="2570922" cy="523220"/>
          </a:xfrm>
          <a:prstGeom prst="rect">
            <a:avLst/>
          </a:prstGeom>
          <a:noFill/>
        </p:spPr>
        <p:txBody>
          <a:bodyPr wrap="square">
            <a:spAutoFit/>
          </a:bodyPr>
          <a:lstStyle/>
          <a:p>
            <a:r>
              <a:rPr lang="en-GB" sz="1400" dirty="0">
                <a:solidFill>
                  <a:srgbClr val="FF0000"/>
                </a:solidFill>
                <a:latin typeface="Verdana" panose="020B0604030504040204" pitchFamily="34" charset="0"/>
                <a:ea typeface="Verdana" panose="020B0604030504040204" pitchFamily="34" charset="0"/>
              </a:rPr>
              <a:t>Reading </a:t>
            </a:r>
          </a:p>
          <a:p>
            <a:r>
              <a:rPr lang="en-GB" sz="1400" dirty="0">
                <a:solidFill>
                  <a:srgbClr val="FF0000"/>
                </a:solidFill>
                <a:latin typeface="Verdana" panose="020B0604030504040204" pitchFamily="34" charset="0"/>
                <a:ea typeface="Verdana" panose="020B0604030504040204" pitchFamily="34" charset="0"/>
              </a:rPr>
              <a:t>Strategies</a:t>
            </a:r>
          </a:p>
        </p:txBody>
      </p:sp>
      <p:sp>
        <p:nvSpPr>
          <p:cNvPr id="17" name="TextBox 16">
            <a:extLst>
              <a:ext uri="{FF2B5EF4-FFF2-40B4-BE49-F238E27FC236}">
                <a16:creationId xmlns:a16="http://schemas.microsoft.com/office/drawing/2014/main" id="{2839F1B5-28D2-4501-8F60-55F221FE3FC2}"/>
              </a:ext>
            </a:extLst>
          </p:cNvPr>
          <p:cNvSpPr txBox="1"/>
          <p:nvPr/>
        </p:nvSpPr>
        <p:spPr>
          <a:xfrm>
            <a:off x="3760818" y="207781"/>
            <a:ext cx="2245211" cy="2831544"/>
          </a:xfrm>
          <a:prstGeom prst="rect">
            <a:avLst/>
          </a:prstGeom>
          <a:solidFill>
            <a:srgbClr val="9EF9FE"/>
          </a:solidFill>
        </p:spPr>
        <p:txBody>
          <a:bodyPr wrap="square" rtlCol="0">
            <a:spAutoFit/>
          </a:bodyPr>
          <a:lstStyle/>
          <a:p>
            <a:r>
              <a:rPr lang="en-GB" sz="1100" b="1" dirty="0">
                <a:latin typeface="Verdana" panose="020B0604030504040204" pitchFamily="34" charset="0"/>
                <a:ea typeface="Verdana" panose="020B0604030504040204" pitchFamily="34" charset="0"/>
              </a:rPr>
              <a:t>Question: </a:t>
            </a:r>
            <a:r>
              <a:rPr lang="en-GB" sz="1100" dirty="0">
                <a:latin typeface="Verdana" panose="020B0604030504040204" pitchFamily="34" charset="0"/>
                <a:ea typeface="Verdana" panose="020B0604030504040204" pitchFamily="34" charset="0"/>
              </a:rPr>
              <a:t>Give students a question to find the answer to when reading.  Ask questions to monitor understanding</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Examples:</a:t>
            </a:r>
          </a:p>
          <a:p>
            <a:endParaRPr lang="en-GB" sz="1100"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Who…?</a:t>
            </a:r>
          </a:p>
          <a:p>
            <a:r>
              <a:rPr lang="en-GB" sz="900" b="1" i="1" dirty="0">
                <a:latin typeface="Verdana" panose="020B0604030504040204" pitchFamily="34" charset="0"/>
                <a:ea typeface="Verdana" panose="020B0604030504040204" pitchFamily="34" charset="0"/>
              </a:rPr>
              <a:t>What…?</a:t>
            </a:r>
          </a:p>
          <a:p>
            <a:r>
              <a:rPr lang="en-GB" sz="900" b="1" i="1" dirty="0">
                <a:latin typeface="Verdana" panose="020B0604030504040204" pitchFamily="34" charset="0"/>
                <a:ea typeface="Verdana" panose="020B0604030504040204" pitchFamily="34" charset="0"/>
              </a:rPr>
              <a:t>Where…?</a:t>
            </a:r>
          </a:p>
          <a:p>
            <a:r>
              <a:rPr lang="en-GB" sz="900" b="1" i="1" dirty="0">
                <a:latin typeface="Verdana" panose="020B0604030504040204" pitchFamily="34" charset="0"/>
                <a:ea typeface="Verdana" panose="020B0604030504040204" pitchFamily="34" charset="0"/>
              </a:rPr>
              <a:t>When…?</a:t>
            </a:r>
          </a:p>
          <a:p>
            <a:r>
              <a:rPr lang="en-GB" sz="900" b="1" i="1" dirty="0">
                <a:latin typeface="Verdana" panose="020B0604030504040204" pitchFamily="34" charset="0"/>
                <a:ea typeface="Verdana" panose="020B0604030504040204" pitchFamily="34" charset="0"/>
              </a:rPr>
              <a:t>Why…?</a:t>
            </a:r>
          </a:p>
          <a:p>
            <a:r>
              <a:rPr lang="en-GB" sz="900" b="1" i="1" dirty="0">
                <a:latin typeface="Verdana" panose="020B0604030504040204" pitchFamily="34" charset="0"/>
                <a:ea typeface="Verdana" panose="020B0604030504040204" pitchFamily="34" charset="0"/>
              </a:rPr>
              <a:t>How…?</a:t>
            </a:r>
          </a:p>
          <a:p>
            <a:r>
              <a:rPr lang="en-GB" sz="900" b="1" i="1" dirty="0">
                <a:latin typeface="Verdana" panose="020B0604030504040204" pitchFamily="34" charset="0"/>
                <a:ea typeface="Verdana" panose="020B0604030504040204" pitchFamily="34" charset="0"/>
              </a:rPr>
              <a:t>What have you learnt so far about…?</a:t>
            </a:r>
          </a:p>
          <a:p>
            <a:r>
              <a:rPr lang="en-GB" sz="900" b="1" i="1" dirty="0">
                <a:latin typeface="Verdana" panose="020B0604030504040204" pitchFamily="34" charset="0"/>
                <a:ea typeface="Verdana" panose="020B0604030504040204" pitchFamily="34" charset="0"/>
              </a:rPr>
              <a:t>Why is that word/ phrase/ sentence important? </a:t>
            </a:r>
          </a:p>
        </p:txBody>
      </p:sp>
      <p:sp>
        <p:nvSpPr>
          <p:cNvPr id="19" name="TextBox 18">
            <a:extLst>
              <a:ext uri="{FF2B5EF4-FFF2-40B4-BE49-F238E27FC236}">
                <a16:creationId xmlns:a16="http://schemas.microsoft.com/office/drawing/2014/main" id="{AF8C5936-A908-4472-A41D-EB4C3590D498}"/>
              </a:ext>
            </a:extLst>
          </p:cNvPr>
          <p:cNvSpPr txBox="1"/>
          <p:nvPr/>
        </p:nvSpPr>
        <p:spPr>
          <a:xfrm>
            <a:off x="3840062" y="528776"/>
            <a:ext cx="1828801" cy="5663517"/>
          </a:xfrm>
          <a:prstGeom prst="rect">
            <a:avLst/>
          </a:prstGeom>
          <a:noFill/>
        </p:spPr>
        <p:txBody>
          <a:bodyPr wrap="square" rtlCol="0">
            <a:spAutoFit/>
          </a:bodyPr>
          <a:lstStyle/>
          <a:p>
            <a:endParaRPr lang="en-GB" dirty="0"/>
          </a:p>
        </p:txBody>
      </p:sp>
      <p:sp>
        <p:nvSpPr>
          <p:cNvPr id="21" name="TextBox 20">
            <a:extLst>
              <a:ext uri="{FF2B5EF4-FFF2-40B4-BE49-F238E27FC236}">
                <a16:creationId xmlns:a16="http://schemas.microsoft.com/office/drawing/2014/main" id="{FFAAA4AD-173E-4689-8F7E-6A6B3FB3B2E0}"/>
              </a:ext>
            </a:extLst>
          </p:cNvPr>
          <p:cNvSpPr txBox="1"/>
          <p:nvPr/>
        </p:nvSpPr>
        <p:spPr>
          <a:xfrm>
            <a:off x="3710607" y="199675"/>
            <a:ext cx="2345635" cy="5663517"/>
          </a:xfrm>
          <a:prstGeom prst="rect">
            <a:avLst/>
          </a:prstGeom>
          <a:noFill/>
          <a:ln w="76200">
            <a:solidFill>
              <a:schemeClr val="tx1"/>
            </a:solidFill>
          </a:ln>
        </p:spPr>
        <p:txBody>
          <a:bodyPr wrap="square" rtlCol="0">
            <a:spAutoFit/>
          </a:bodyPr>
          <a:lstStyle/>
          <a:p>
            <a:endParaRPr lang="en-GB" dirty="0"/>
          </a:p>
        </p:txBody>
      </p:sp>
      <p:sp>
        <p:nvSpPr>
          <p:cNvPr id="25" name="TextBox 24">
            <a:extLst>
              <a:ext uri="{FF2B5EF4-FFF2-40B4-BE49-F238E27FC236}">
                <a16:creationId xmlns:a16="http://schemas.microsoft.com/office/drawing/2014/main" id="{257EB96E-6A50-4841-9CB2-1DE9C4674674}"/>
              </a:ext>
            </a:extLst>
          </p:cNvPr>
          <p:cNvSpPr txBox="1"/>
          <p:nvPr/>
        </p:nvSpPr>
        <p:spPr>
          <a:xfrm>
            <a:off x="1197281" y="3019810"/>
            <a:ext cx="2245211" cy="2754600"/>
          </a:xfrm>
          <a:prstGeom prst="rect">
            <a:avLst/>
          </a:prstGeom>
          <a:solidFill>
            <a:srgbClr val="FF99FF"/>
          </a:solidFill>
        </p:spPr>
        <p:txBody>
          <a:bodyPr wrap="square" rtlCol="0">
            <a:spAutoFit/>
          </a:bodyPr>
          <a:lstStyle/>
          <a:p>
            <a:r>
              <a:rPr lang="en-GB" sz="1100" b="1" dirty="0">
                <a:latin typeface="Verdana" panose="020B0604030504040204" pitchFamily="34" charset="0"/>
                <a:ea typeface="Verdana" panose="020B0604030504040204" pitchFamily="34" charset="0"/>
              </a:rPr>
              <a:t>Clarify : </a:t>
            </a:r>
            <a:r>
              <a:rPr lang="en-GB" sz="1100" dirty="0">
                <a:latin typeface="Verdana" panose="020B0604030504040204" pitchFamily="34" charset="0"/>
                <a:ea typeface="Verdana" panose="020B0604030504040204" pitchFamily="34" charset="0"/>
              </a:rPr>
              <a:t>Define new vocabulary.  Check understanding of previously learnt vocabulary.  Check understanding of previously learnt concepts. Share clues about the text.</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Examples:</a:t>
            </a:r>
          </a:p>
          <a:p>
            <a:endParaRPr lang="en-GB" sz="1100"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Remind us what ….means.</a:t>
            </a:r>
          </a:p>
          <a:p>
            <a:r>
              <a:rPr lang="en-GB" sz="900" b="1" i="1" dirty="0">
                <a:latin typeface="Verdana" panose="020B0604030504040204" pitchFamily="34" charset="0"/>
                <a:ea typeface="Verdana" panose="020B0604030504040204" pitchFamily="34" charset="0"/>
              </a:rPr>
              <a:t>Define…</a:t>
            </a:r>
          </a:p>
          <a:p>
            <a:r>
              <a:rPr lang="en-GB" sz="900" b="1" i="1" dirty="0">
                <a:latin typeface="Verdana" panose="020B0604030504040204" pitchFamily="34" charset="0"/>
                <a:ea typeface="Verdana" panose="020B0604030504040204" pitchFamily="34" charset="0"/>
              </a:rPr>
              <a:t>What can you remember about…?</a:t>
            </a:r>
          </a:p>
          <a:p>
            <a:r>
              <a:rPr lang="en-GB" sz="900" b="1" i="1" dirty="0">
                <a:latin typeface="Verdana" panose="020B0604030504040204" pitchFamily="34" charset="0"/>
                <a:ea typeface="Verdana" panose="020B0604030504040204" pitchFamily="34" charset="0"/>
              </a:rPr>
              <a:t>What multiple meanings does the word … have?</a:t>
            </a:r>
          </a:p>
          <a:p>
            <a:endParaRPr lang="en-GB" sz="900" b="1" i="1" dirty="0">
              <a:latin typeface="Verdana" panose="020B0604030504040204" pitchFamily="34" charset="0"/>
              <a:ea typeface="Verdana" panose="020B0604030504040204" pitchFamily="34" charset="0"/>
            </a:endParaRPr>
          </a:p>
        </p:txBody>
      </p:sp>
      <p:sp>
        <p:nvSpPr>
          <p:cNvPr id="27" name="TextBox 26">
            <a:extLst>
              <a:ext uri="{FF2B5EF4-FFF2-40B4-BE49-F238E27FC236}">
                <a16:creationId xmlns:a16="http://schemas.microsoft.com/office/drawing/2014/main" id="{BEB0F2F8-FCA3-4E3F-9039-F3ADF13F000C}"/>
              </a:ext>
            </a:extLst>
          </p:cNvPr>
          <p:cNvSpPr txBox="1"/>
          <p:nvPr/>
        </p:nvSpPr>
        <p:spPr>
          <a:xfrm>
            <a:off x="3750366" y="3004421"/>
            <a:ext cx="2245211" cy="2769989"/>
          </a:xfrm>
          <a:prstGeom prst="rect">
            <a:avLst/>
          </a:prstGeom>
          <a:solidFill>
            <a:srgbClr val="81F830"/>
          </a:solidFill>
        </p:spPr>
        <p:txBody>
          <a:bodyPr wrap="square" rtlCol="0">
            <a:spAutoFit/>
          </a:bodyPr>
          <a:lstStyle/>
          <a:p>
            <a:r>
              <a:rPr lang="en-GB" sz="1100" b="1" dirty="0">
                <a:latin typeface="Verdana" panose="020B0604030504040204" pitchFamily="34" charset="0"/>
                <a:ea typeface="Verdana" panose="020B0604030504040204" pitchFamily="34" charset="0"/>
              </a:rPr>
              <a:t>Summarise : </a:t>
            </a:r>
            <a:r>
              <a:rPr lang="en-GB" sz="1100" dirty="0">
                <a:latin typeface="Verdana" panose="020B0604030504040204" pitchFamily="34" charset="0"/>
                <a:ea typeface="Verdana" panose="020B0604030504040204" pitchFamily="34" charset="0"/>
              </a:rPr>
              <a:t>Check students’ understanding of the text. </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Examples:</a:t>
            </a:r>
          </a:p>
          <a:p>
            <a:endParaRPr lang="en-GB" sz="1100"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Explain...</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Summarise…</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Overall, what…? </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Judge…</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Determine…</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Review…</a:t>
            </a:r>
          </a:p>
          <a:p>
            <a:endParaRPr lang="en-GB" sz="900" b="1" i="1" dirty="0">
              <a:latin typeface="Verdana" panose="020B0604030504040204" pitchFamily="34" charset="0"/>
              <a:ea typeface="Verdana" panose="020B0604030504040204" pitchFamily="34" charset="0"/>
            </a:endParaRPr>
          </a:p>
        </p:txBody>
      </p:sp>
      <p:sp>
        <p:nvSpPr>
          <p:cNvPr id="29" name="TextBox 28">
            <a:extLst>
              <a:ext uri="{FF2B5EF4-FFF2-40B4-BE49-F238E27FC236}">
                <a16:creationId xmlns:a16="http://schemas.microsoft.com/office/drawing/2014/main" id="{24A2E887-BC04-4988-80A1-B487D948E191}"/>
              </a:ext>
            </a:extLst>
          </p:cNvPr>
          <p:cNvSpPr txBox="1"/>
          <p:nvPr/>
        </p:nvSpPr>
        <p:spPr>
          <a:xfrm>
            <a:off x="5979533" y="511474"/>
            <a:ext cx="1828801" cy="5663517"/>
          </a:xfrm>
          <a:prstGeom prst="rect">
            <a:avLst/>
          </a:prstGeom>
          <a:noFill/>
        </p:spPr>
        <p:txBody>
          <a:bodyPr wrap="square" rtlCol="0">
            <a:spAutoFit/>
          </a:bodyPr>
          <a:lstStyle/>
          <a:p>
            <a:endParaRPr lang="en-GB" dirty="0"/>
          </a:p>
        </p:txBody>
      </p:sp>
      <p:sp>
        <p:nvSpPr>
          <p:cNvPr id="31" name="TextBox 30">
            <a:extLst>
              <a:ext uri="{FF2B5EF4-FFF2-40B4-BE49-F238E27FC236}">
                <a16:creationId xmlns:a16="http://schemas.microsoft.com/office/drawing/2014/main" id="{B2F70E02-D11B-4F73-B2A8-FA747CA2284D}"/>
              </a:ext>
            </a:extLst>
          </p:cNvPr>
          <p:cNvSpPr txBox="1"/>
          <p:nvPr/>
        </p:nvSpPr>
        <p:spPr>
          <a:xfrm>
            <a:off x="6483116" y="207567"/>
            <a:ext cx="2345635" cy="5663517"/>
          </a:xfrm>
          <a:prstGeom prst="rect">
            <a:avLst/>
          </a:prstGeom>
          <a:noFill/>
          <a:ln w="76200">
            <a:solidFill>
              <a:schemeClr val="tx1"/>
            </a:solidFill>
          </a:ln>
        </p:spPr>
        <p:txBody>
          <a:bodyPr wrap="square" rtlCol="0">
            <a:spAutoFit/>
          </a:bodyPr>
          <a:lstStyle/>
          <a:p>
            <a:endParaRPr lang="en-GB" dirty="0"/>
          </a:p>
        </p:txBody>
      </p:sp>
      <p:pic>
        <p:nvPicPr>
          <p:cNvPr id="33" name="Picture 32" descr="A picture containing drawing&#10;&#10;Description automatically generated">
            <a:extLst>
              <a:ext uri="{FF2B5EF4-FFF2-40B4-BE49-F238E27FC236}">
                <a16:creationId xmlns:a16="http://schemas.microsoft.com/office/drawing/2014/main" id="{82DE2CF1-C118-42B6-99E7-8F744F881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116" y="389250"/>
            <a:ext cx="1290890" cy="595091"/>
          </a:xfrm>
          <a:prstGeom prst="rect">
            <a:avLst/>
          </a:prstGeom>
        </p:spPr>
      </p:pic>
      <p:sp>
        <p:nvSpPr>
          <p:cNvPr id="35" name="TextBox 34">
            <a:extLst>
              <a:ext uri="{FF2B5EF4-FFF2-40B4-BE49-F238E27FC236}">
                <a16:creationId xmlns:a16="http://schemas.microsoft.com/office/drawing/2014/main" id="{7B8CFFF4-5E7D-4EAF-88BF-456E3BBEC100}"/>
              </a:ext>
            </a:extLst>
          </p:cNvPr>
          <p:cNvSpPr txBox="1"/>
          <p:nvPr/>
        </p:nvSpPr>
        <p:spPr>
          <a:xfrm>
            <a:off x="6540710" y="1106565"/>
            <a:ext cx="2245211" cy="1908215"/>
          </a:xfrm>
          <a:prstGeom prst="rect">
            <a:avLst/>
          </a:prstGeom>
          <a:solidFill>
            <a:srgbClr val="FFFF00"/>
          </a:solidFill>
        </p:spPr>
        <p:txBody>
          <a:bodyPr wrap="square" rtlCol="0">
            <a:spAutoFit/>
          </a:bodyPr>
          <a:lstStyle/>
          <a:p>
            <a:r>
              <a:rPr lang="en-GB" sz="1100" b="1" dirty="0">
                <a:highlight>
                  <a:srgbClr val="FFFF00"/>
                </a:highlight>
                <a:latin typeface="Verdana" panose="020B0604030504040204" pitchFamily="34" charset="0"/>
                <a:ea typeface="Verdana" panose="020B0604030504040204" pitchFamily="34" charset="0"/>
              </a:rPr>
              <a:t>PREDICT: </a:t>
            </a:r>
            <a:r>
              <a:rPr lang="en-GB" sz="1100" dirty="0">
                <a:latin typeface="Verdana" panose="020B0604030504040204" pitchFamily="34" charset="0"/>
                <a:ea typeface="Verdana" panose="020B0604030504040204" pitchFamily="34" charset="0"/>
              </a:rPr>
              <a:t>Activate Prior Knowledge</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Examples:</a:t>
            </a:r>
          </a:p>
          <a:p>
            <a:endParaRPr lang="en-GB" sz="1100"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What did we learn last lesson about this topic?</a:t>
            </a:r>
          </a:p>
          <a:p>
            <a:r>
              <a:rPr lang="en-GB" sz="900" b="1" i="1" dirty="0">
                <a:latin typeface="Verdana" panose="020B0604030504040204" pitchFamily="34" charset="0"/>
                <a:ea typeface="Verdana" panose="020B0604030504040204" pitchFamily="34" charset="0"/>
              </a:rPr>
              <a:t>What do you already know about…?</a:t>
            </a:r>
          </a:p>
          <a:p>
            <a:r>
              <a:rPr lang="en-GB" sz="900" b="1" i="1" dirty="0">
                <a:latin typeface="Verdana" panose="020B0604030504040204" pitchFamily="34" charset="0"/>
                <a:ea typeface="Verdana" panose="020B0604030504040204" pitchFamily="34" charset="0"/>
              </a:rPr>
              <a:t>What do you think…</a:t>
            </a:r>
          </a:p>
          <a:p>
            <a:r>
              <a:rPr lang="en-GB" sz="900" b="1" i="1" dirty="0">
                <a:latin typeface="Verdana" panose="020B0604030504040204" pitchFamily="34" charset="0"/>
                <a:ea typeface="Verdana" panose="020B0604030504040204" pitchFamily="34" charset="0"/>
              </a:rPr>
              <a:t>What methods might we need for this question? </a:t>
            </a:r>
          </a:p>
        </p:txBody>
      </p:sp>
      <p:sp>
        <p:nvSpPr>
          <p:cNvPr id="37" name="TextBox 36">
            <a:extLst>
              <a:ext uri="{FF2B5EF4-FFF2-40B4-BE49-F238E27FC236}">
                <a16:creationId xmlns:a16="http://schemas.microsoft.com/office/drawing/2014/main" id="{276F2DC7-7D26-4CD1-B7DA-ED3D4D5E8AAB}"/>
              </a:ext>
            </a:extLst>
          </p:cNvPr>
          <p:cNvSpPr txBox="1"/>
          <p:nvPr/>
        </p:nvSpPr>
        <p:spPr>
          <a:xfrm>
            <a:off x="7655932" y="352359"/>
            <a:ext cx="2570922" cy="523220"/>
          </a:xfrm>
          <a:prstGeom prst="rect">
            <a:avLst/>
          </a:prstGeom>
          <a:noFill/>
        </p:spPr>
        <p:txBody>
          <a:bodyPr wrap="square">
            <a:spAutoFit/>
          </a:bodyPr>
          <a:lstStyle/>
          <a:p>
            <a:r>
              <a:rPr lang="en-GB" sz="1400" dirty="0">
                <a:solidFill>
                  <a:srgbClr val="FF0000"/>
                </a:solidFill>
                <a:latin typeface="Verdana" panose="020B0604030504040204" pitchFamily="34" charset="0"/>
                <a:ea typeface="Verdana" panose="020B0604030504040204" pitchFamily="34" charset="0"/>
              </a:rPr>
              <a:t>Reading </a:t>
            </a:r>
          </a:p>
          <a:p>
            <a:r>
              <a:rPr lang="en-GB" sz="1400" dirty="0">
                <a:solidFill>
                  <a:srgbClr val="FF0000"/>
                </a:solidFill>
                <a:latin typeface="Verdana" panose="020B0604030504040204" pitchFamily="34" charset="0"/>
                <a:ea typeface="Verdana" panose="020B0604030504040204" pitchFamily="34" charset="0"/>
              </a:rPr>
              <a:t>Strategies</a:t>
            </a:r>
          </a:p>
        </p:txBody>
      </p:sp>
      <p:sp>
        <p:nvSpPr>
          <p:cNvPr id="39" name="TextBox 38">
            <a:extLst>
              <a:ext uri="{FF2B5EF4-FFF2-40B4-BE49-F238E27FC236}">
                <a16:creationId xmlns:a16="http://schemas.microsoft.com/office/drawing/2014/main" id="{5759C565-6E88-4F80-92A0-50DFBD733A03}"/>
              </a:ext>
            </a:extLst>
          </p:cNvPr>
          <p:cNvSpPr txBox="1"/>
          <p:nvPr/>
        </p:nvSpPr>
        <p:spPr>
          <a:xfrm>
            <a:off x="9104247" y="215672"/>
            <a:ext cx="2245211" cy="2831544"/>
          </a:xfrm>
          <a:prstGeom prst="rect">
            <a:avLst/>
          </a:prstGeom>
          <a:solidFill>
            <a:srgbClr val="9EF9FE"/>
          </a:solidFill>
        </p:spPr>
        <p:txBody>
          <a:bodyPr wrap="square" rtlCol="0">
            <a:spAutoFit/>
          </a:bodyPr>
          <a:lstStyle/>
          <a:p>
            <a:r>
              <a:rPr lang="en-GB" sz="1100" b="1" dirty="0">
                <a:latin typeface="Verdana" panose="020B0604030504040204" pitchFamily="34" charset="0"/>
                <a:ea typeface="Verdana" panose="020B0604030504040204" pitchFamily="34" charset="0"/>
              </a:rPr>
              <a:t>Question: </a:t>
            </a:r>
            <a:r>
              <a:rPr lang="en-GB" sz="1100" dirty="0">
                <a:latin typeface="Verdana" panose="020B0604030504040204" pitchFamily="34" charset="0"/>
                <a:ea typeface="Verdana" panose="020B0604030504040204" pitchFamily="34" charset="0"/>
              </a:rPr>
              <a:t>Give students a question to find the answer to when reading.  Ask questions to monitor understanding</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Examples:</a:t>
            </a:r>
          </a:p>
          <a:p>
            <a:endParaRPr lang="en-GB" sz="1100"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Who…?</a:t>
            </a:r>
          </a:p>
          <a:p>
            <a:r>
              <a:rPr lang="en-GB" sz="900" b="1" i="1" dirty="0">
                <a:latin typeface="Verdana" panose="020B0604030504040204" pitchFamily="34" charset="0"/>
                <a:ea typeface="Verdana" panose="020B0604030504040204" pitchFamily="34" charset="0"/>
              </a:rPr>
              <a:t>What…?</a:t>
            </a:r>
          </a:p>
          <a:p>
            <a:r>
              <a:rPr lang="en-GB" sz="900" b="1" i="1" dirty="0">
                <a:latin typeface="Verdana" panose="020B0604030504040204" pitchFamily="34" charset="0"/>
                <a:ea typeface="Verdana" panose="020B0604030504040204" pitchFamily="34" charset="0"/>
              </a:rPr>
              <a:t>Where…?</a:t>
            </a:r>
          </a:p>
          <a:p>
            <a:r>
              <a:rPr lang="en-GB" sz="900" b="1" i="1" dirty="0">
                <a:latin typeface="Verdana" panose="020B0604030504040204" pitchFamily="34" charset="0"/>
                <a:ea typeface="Verdana" panose="020B0604030504040204" pitchFamily="34" charset="0"/>
              </a:rPr>
              <a:t>When…?</a:t>
            </a:r>
          </a:p>
          <a:p>
            <a:r>
              <a:rPr lang="en-GB" sz="900" b="1" i="1" dirty="0">
                <a:latin typeface="Verdana" panose="020B0604030504040204" pitchFamily="34" charset="0"/>
                <a:ea typeface="Verdana" panose="020B0604030504040204" pitchFamily="34" charset="0"/>
              </a:rPr>
              <a:t>Why…?</a:t>
            </a:r>
          </a:p>
          <a:p>
            <a:r>
              <a:rPr lang="en-GB" sz="900" b="1" i="1" dirty="0">
                <a:latin typeface="Verdana" panose="020B0604030504040204" pitchFamily="34" charset="0"/>
                <a:ea typeface="Verdana" panose="020B0604030504040204" pitchFamily="34" charset="0"/>
              </a:rPr>
              <a:t>How…?</a:t>
            </a:r>
          </a:p>
          <a:p>
            <a:r>
              <a:rPr lang="en-GB" sz="900" b="1" i="1" dirty="0">
                <a:latin typeface="Verdana" panose="020B0604030504040204" pitchFamily="34" charset="0"/>
                <a:ea typeface="Verdana" panose="020B0604030504040204" pitchFamily="34" charset="0"/>
              </a:rPr>
              <a:t>What have you learnt so far about…?</a:t>
            </a:r>
          </a:p>
          <a:p>
            <a:r>
              <a:rPr lang="en-GB" sz="900" b="1" i="1" dirty="0">
                <a:latin typeface="Verdana" panose="020B0604030504040204" pitchFamily="34" charset="0"/>
                <a:ea typeface="Verdana" panose="020B0604030504040204" pitchFamily="34" charset="0"/>
              </a:rPr>
              <a:t>Why is that word/ phrase/ sentence important? </a:t>
            </a:r>
          </a:p>
        </p:txBody>
      </p:sp>
      <p:sp>
        <p:nvSpPr>
          <p:cNvPr id="41" name="TextBox 40">
            <a:extLst>
              <a:ext uri="{FF2B5EF4-FFF2-40B4-BE49-F238E27FC236}">
                <a16:creationId xmlns:a16="http://schemas.microsoft.com/office/drawing/2014/main" id="{13637B6D-487B-456F-ADE2-64D1C2335A48}"/>
              </a:ext>
            </a:extLst>
          </p:cNvPr>
          <p:cNvSpPr txBox="1"/>
          <p:nvPr/>
        </p:nvSpPr>
        <p:spPr>
          <a:xfrm>
            <a:off x="9183491" y="536667"/>
            <a:ext cx="1828801" cy="5663517"/>
          </a:xfrm>
          <a:prstGeom prst="rect">
            <a:avLst/>
          </a:prstGeom>
          <a:noFill/>
        </p:spPr>
        <p:txBody>
          <a:bodyPr wrap="square" rtlCol="0">
            <a:spAutoFit/>
          </a:bodyPr>
          <a:lstStyle/>
          <a:p>
            <a:endParaRPr lang="en-GB" dirty="0"/>
          </a:p>
        </p:txBody>
      </p:sp>
      <p:sp>
        <p:nvSpPr>
          <p:cNvPr id="43" name="TextBox 42">
            <a:extLst>
              <a:ext uri="{FF2B5EF4-FFF2-40B4-BE49-F238E27FC236}">
                <a16:creationId xmlns:a16="http://schemas.microsoft.com/office/drawing/2014/main" id="{26752E3A-F20B-4B69-8417-8AA7EAF95DBF}"/>
              </a:ext>
            </a:extLst>
          </p:cNvPr>
          <p:cNvSpPr txBox="1"/>
          <p:nvPr/>
        </p:nvSpPr>
        <p:spPr>
          <a:xfrm>
            <a:off x="9054036" y="207566"/>
            <a:ext cx="2345635" cy="5663517"/>
          </a:xfrm>
          <a:prstGeom prst="rect">
            <a:avLst/>
          </a:prstGeom>
          <a:noFill/>
          <a:ln w="76200">
            <a:solidFill>
              <a:schemeClr val="tx1"/>
            </a:solidFill>
          </a:ln>
        </p:spPr>
        <p:txBody>
          <a:bodyPr wrap="square" rtlCol="0">
            <a:spAutoFit/>
          </a:bodyPr>
          <a:lstStyle/>
          <a:p>
            <a:endParaRPr lang="en-GB" dirty="0"/>
          </a:p>
        </p:txBody>
      </p:sp>
      <p:sp>
        <p:nvSpPr>
          <p:cNvPr id="45" name="TextBox 44">
            <a:extLst>
              <a:ext uri="{FF2B5EF4-FFF2-40B4-BE49-F238E27FC236}">
                <a16:creationId xmlns:a16="http://schemas.microsoft.com/office/drawing/2014/main" id="{04A43F27-89B9-4D3B-9D5F-CD523D15C5C5}"/>
              </a:ext>
            </a:extLst>
          </p:cNvPr>
          <p:cNvSpPr txBox="1"/>
          <p:nvPr/>
        </p:nvSpPr>
        <p:spPr>
          <a:xfrm>
            <a:off x="6540710" y="3027701"/>
            <a:ext cx="2245211" cy="2754600"/>
          </a:xfrm>
          <a:prstGeom prst="rect">
            <a:avLst/>
          </a:prstGeom>
          <a:solidFill>
            <a:srgbClr val="FF99FF"/>
          </a:solidFill>
        </p:spPr>
        <p:txBody>
          <a:bodyPr wrap="square" rtlCol="0">
            <a:spAutoFit/>
          </a:bodyPr>
          <a:lstStyle/>
          <a:p>
            <a:r>
              <a:rPr lang="en-GB" sz="1100" b="1" dirty="0">
                <a:latin typeface="Verdana" panose="020B0604030504040204" pitchFamily="34" charset="0"/>
                <a:ea typeface="Verdana" panose="020B0604030504040204" pitchFamily="34" charset="0"/>
              </a:rPr>
              <a:t>Clarify : </a:t>
            </a:r>
            <a:r>
              <a:rPr lang="en-GB" sz="1100" dirty="0">
                <a:latin typeface="Verdana" panose="020B0604030504040204" pitchFamily="34" charset="0"/>
                <a:ea typeface="Verdana" panose="020B0604030504040204" pitchFamily="34" charset="0"/>
              </a:rPr>
              <a:t>Define new vocabulary.  Check understanding of previously learnt vocabulary.  Check understanding of previously learnt concepts. Share clues about the text.</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Examples:</a:t>
            </a:r>
          </a:p>
          <a:p>
            <a:endParaRPr lang="en-GB" sz="1100"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Remind us what ….means.</a:t>
            </a:r>
          </a:p>
          <a:p>
            <a:r>
              <a:rPr lang="en-GB" sz="900" b="1" i="1" dirty="0">
                <a:latin typeface="Verdana" panose="020B0604030504040204" pitchFamily="34" charset="0"/>
                <a:ea typeface="Verdana" panose="020B0604030504040204" pitchFamily="34" charset="0"/>
              </a:rPr>
              <a:t>Define…</a:t>
            </a:r>
          </a:p>
          <a:p>
            <a:r>
              <a:rPr lang="en-GB" sz="900" b="1" i="1" dirty="0">
                <a:latin typeface="Verdana" panose="020B0604030504040204" pitchFamily="34" charset="0"/>
                <a:ea typeface="Verdana" panose="020B0604030504040204" pitchFamily="34" charset="0"/>
              </a:rPr>
              <a:t>What can you remember about…?</a:t>
            </a:r>
          </a:p>
          <a:p>
            <a:r>
              <a:rPr lang="en-GB" sz="900" b="1" i="1" dirty="0">
                <a:latin typeface="Verdana" panose="020B0604030504040204" pitchFamily="34" charset="0"/>
                <a:ea typeface="Verdana" panose="020B0604030504040204" pitchFamily="34" charset="0"/>
              </a:rPr>
              <a:t>What multiple meanings does the word … have?</a:t>
            </a:r>
          </a:p>
          <a:p>
            <a:endParaRPr lang="en-GB" sz="900" b="1" i="1" dirty="0">
              <a:latin typeface="Verdana" panose="020B0604030504040204" pitchFamily="34" charset="0"/>
              <a:ea typeface="Verdana" panose="020B0604030504040204" pitchFamily="34" charset="0"/>
            </a:endParaRPr>
          </a:p>
        </p:txBody>
      </p:sp>
      <p:sp>
        <p:nvSpPr>
          <p:cNvPr id="47" name="TextBox 46">
            <a:extLst>
              <a:ext uri="{FF2B5EF4-FFF2-40B4-BE49-F238E27FC236}">
                <a16:creationId xmlns:a16="http://schemas.microsoft.com/office/drawing/2014/main" id="{738C0C06-480D-40D9-A361-D5C84BBD6904}"/>
              </a:ext>
            </a:extLst>
          </p:cNvPr>
          <p:cNvSpPr txBox="1"/>
          <p:nvPr/>
        </p:nvSpPr>
        <p:spPr>
          <a:xfrm>
            <a:off x="9093795" y="3012312"/>
            <a:ext cx="2245211" cy="2769989"/>
          </a:xfrm>
          <a:prstGeom prst="rect">
            <a:avLst/>
          </a:prstGeom>
          <a:solidFill>
            <a:srgbClr val="81F830"/>
          </a:solidFill>
        </p:spPr>
        <p:txBody>
          <a:bodyPr wrap="square" rtlCol="0">
            <a:spAutoFit/>
          </a:bodyPr>
          <a:lstStyle/>
          <a:p>
            <a:r>
              <a:rPr lang="en-GB" sz="1100" b="1" dirty="0">
                <a:latin typeface="Verdana" panose="020B0604030504040204" pitchFamily="34" charset="0"/>
                <a:ea typeface="Verdana" panose="020B0604030504040204" pitchFamily="34" charset="0"/>
              </a:rPr>
              <a:t>Summarise : </a:t>
            </a:r>
            <a:r>
              <a:rPr lang="en-GB" sz="1100" dirty="0">
                <a:latin typeface="Verdana" panose="020B0604030504040204" pitchFamily="34" charset="0"/>
                <a:ea typeface="Verdana" panose="020B0604030504040204" pitchFamily="34" charset="0"/>
              </a:rPr>
              <a:t>Check students’ understanding of the text. </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Examples:</a:t>
            </a:r>
          </a:p>
          <a:p>
            <a:endParaRPr lang="en-GB" sz="1100"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Explain...</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Summarise…</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Overall, what…? </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Judge…</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Determine…</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Review…</a:t>
            </a:r>
          </a:p>
          <a:p>
            <a:endParaRPr lang="en-GB" sz="900" b="1"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34040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4DFB-A27E-41B8-BB2A-820A7B11DC9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highlight>
                  <a:srgbClr val="FFFF00"/>
                </a:highlight>
              </a:rPr>
              <a:t>Others…</a:t>
            </a:r>
          </a:p>
        </p:txBody>
      </p:sp>
      <p:pic>
        <p:nvPicPr>
          <p:cNvPr id="5" name="Content Placeholder 4" descr="A screenshot of a cell phone&#10;&#10;Description automatically generated">
            <a:extLst>
              <a:ext uri="{FF2B5EF4-FFF2-40B4-BE49-F238E27FC236}">
                <a16:creationId xmlns:a16="http://schemas.microsoft.com/office/drawing/2014/main" id="{0CBC6E87-0F6F-41FA-8B95-B4B0FBE5A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9756" y="625683"/>
            <a:ext cx="3996066" cy="5455380"/>
          </a:xfrm>
          <a:prstGeom prst="rect">
            <a:avLst/>
          </a:prstGeom>
        </p:spPr>
      </p:pic>
      <p:pic>
        <p:nvPicPr>
          <p:cNvPr id="4" name="Picture 3" descr="A picture containing food&#10;&#10;Description automatically generated">
            <a:extLst>
              <a:ext uri="{FF2B5EF4-FFF2-40B4-BE49-F238E27FC236}">
                <a16:creationId xmlns:a16="http://schemas.microsoft.com/office/drawing/2014/main" id="{6AC5D658-9CD9-431A-982D-C18D901C4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631" y="4938775"/>
            <a:ext cx="3073611" cy="1593724"/>
          </a:xfrm>
          <a:prstGeom prst="rect">
            <a:avLst/>
          </a:prstGeom>
        </p:spPr>
      </p:pic>
    </p:spTree>
    <p:extLst>
      <p:ext uri="{BB962C8B-B14F-4D97-AF65-F5344CB8AC3E}">
        <p14:creationId xmlns:p14="http://schemas.microsoft.com/office/powerpoint/2010/main" val="984633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4A5A-2E14-4443-92DB-F10BF09D4A85}"/>
              </a:ext>
            </a:extLst>
          </p:cNvPr>
          <p:cNvSpPr>
            <a:spLocks noGrp="1"/>
          </p:cNvSpPr>
          <p:nvPr>
            <p:ph type="title"/>
          </p:nvPr>
        </p:nvSpPr>
        <p:spPr>
          <a:xfrm>
            <a:off x="838200" y="107807"/>
            <a:ext cx="5642113" cy="1325563"/>
          </a:xfrm>
          <a:ln w="57150">
            <a:solidFill>
              <a:srgbClr val="7030A0"/>
            </a:solidFill>
          </a:ln>
        </p:spPr>
        <p:txBody>
          <a:bodyPr>
            <a:normAutofit/>
          </a:bodyPr>
          <a:lstStyle/>
          <a:p>
            <a:pPr algn="ctr"/>
            <a:r>
              <a:rPr lang="en-GB" sz="2800" u="sng" dirty="0"/>
              <a:t>Example from an English SOL</a:t>
            </a:r>
            <a:br>
              <a:rPr lang="en-GB" sz="2800" u="sng" dirty="0"/>
            </a:br>
            <a:r>
              <a:rPr lang="en-GB" sz="2800" u="sng" dirty="0"/>
              <a:t>Year 7</a:t>
            </a:r>
          </a:p>
        </p:txBody>
      </p:sp>
      <p:sp>
        <p:nvSpPr>
          <p:cNvPr id="3" name="Content Placeholder 2">
            <a:extLst>
              <a:ext uri="{FF2B5EF4-FFF2-40B4-BE49-F238E27FC236}">
                <a16:creationId xmlns:a16="http://schemas.microsoft.com/office/drawing/2014/main" id="{CAB24791-4294-4153-95F9-B823C9EE8FFA}"/>
              </a:ext>
            </a:extLst>
          </p:cNvPr>
          <p:cNvSpPr>
            <a:spLocks noGrp="1"/>
          </p:cNvSpPr>
          <p:nvPr>
            <p:ph idx="1"/>
          </p:nvPr>
        </p:nvSpPr>
        <p:spPr>
          <a:xfrm>
            <a:off x="838200" y="1825625"/>
            <a:ext cx="6054969" cy="1076601"/>
          </a:xfrm>
        </p:spPr>
        <p:txBody>
          <a:bodyPr/>
          <a:lstStyle/>
          <a:p>
            <a:r>
              <a:rPr lang="en-GB" dirty="0"/>
              <a:t>What can we infer from the image below? </a:t>
            </a:r>
          </a:p>
        </p:txBody>
      </p:sp>
      <p:pic>
        <p:nvPicPr>
          <p:cNvPr id="4" name="Picture 3">
            <a:extLst>
              <a:ext uri="{FF2B5EF4-FFF2-40B4-BE49-F238E27FC236}">
                <a16:creationId xmlns:a16="http://schemas.microsoft.com/office/drawing/2014/main" id="{B67530B2-B0A0-4693-B97F-2910409ADF6B}"/>
              </a:ext>
            </a:extLst>
          </p:cNvPr>
          <p:cNvPicPr>
            <a:picLocks noChangeAspect="1"/>
          </p:cNvPicPr>
          <p:nvPr/>
        </p:nvPicPr>
        <p:blipFill>
          <a:blip r:embed="rId2"/>
          <a:stretch>
            <a:fillRect/>
          </a:stretch>
        </p:blipFill>
        <p:spPr>
          <a:xfrm>
            <a:off x="7170964" y="0"/>
            <a:ext cx="5021036" cy="6858000"/>
          </a:xfrm>
          <a:prstGeom prst="rect">
            <a:avLst/>
          </a:prstGeom>
        </p:spPr>
      </p:pic>
      <p:sp>
        <p:nvSpPr>
          <p:cNvPr id="5" name="Oval 4">
            <a:extLst>
              <a:ext uri="{FF2B5EF4-FFF2-40B4-BE49-F238E27FC236}">
                <a16:creationId xmlns:a16="http://schemas.microsoft.com/office/drawing/2014/main" id="{5008ABC4-AFE9-40B1-BA7D-8BE8A138565B}"/>
              </a:ext>
            </a:extLst>
          </p:cNvPr>
          <p:cNvSpPr/>
          <p:nvPr/>
        </p:nvSpPr>
        <p:spPr>
          <a:xfrm>
            <a:off x="9805182" y="2532185"/>
            <a:ext cx="1012873" cy="132556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834CAE37-70BB-480F-B912-146CF11A7BC4}"/>
              </a:ext>
            </a:extLst>
          </p:cNvPr>
          <p:cNvPicPr>
            <a:picLocks noChangeAspect="1"/>
          </p:cNvPicPr>
          <p:nvPr/>
        </p:nvPicPr>
        <p:blipFill>
          <a:blip r:embed="rId3"/>
          <a:stretch>
            <a:fillRect/>
          </a:stretch>
        </p:blipFill>
        <p:spPr>
          <a:xfrm>
            <a:off x="2474785" y="2366678"/>
            <a:ext cx="3789588" cy="2838867"/>
          </a:xfrm>
          <a:prstGeom prst="rect">
            <a:avLst/>
          </a:prstGeom>
        </p:spPr>
      </p:pic>
      <p:sp>
        <p:nvSpPr>
          <p:cNvPr id="7" name="Rectangle: Rounded Corners 6">
            <a:extLst>
              <a:ext uri="{FF2B5EF4-FFF2-40B4-BE49-F238E27FC236}">
                <a16:creationId xmlns:a16="http://schemas.microsoft.com/office/drawing/2014/main" id="{BE041FA1-A6CF-4BBC-93BB-70C24BC9510A}"/>
              </a:ext>
            </a:extLst>
          </p:cNvPr>
          <p:cNvSpPr/>
          <p:nvPr/>
        </p:nvSpPr>
        <p:spPr>
          <a:xfrm>
            <a:off x="560405" y="5556738"/>
            <a:ext cx="6332764" cy="1076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Example: they have burnt their feet? They were wearing…</a:t>
            </a:r>
          </a:p>
        </p:txBody>
      </p:sp>
    </p:spTree>
    <p:extLst>
      <p:ext uri="{BB962C8B-B14F-4D97-AF65-F5344CB8AC3E}">
        <p14:creationId xmlns:p14="http://schemas.microsoft.com/office/powerpoint/2010/main" val="765417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682C-68C6-4808-BC37-C74CBD048F5F}"/>
              </a:ext>
            </a:extLst>
          </p:cNvPr>
          <p:cNvSpPr>
            <a:spLocks noGrp="1"/>
          </p:cNvSpPr>
          <p:nvPr>
            <p:ph type="title"/>
          </p:nvPr>
        </p:nvSpPr>
        <p:spPr>
          <a:xfrm>
            <a:off x="509609" y="30862"/>
            <a:ext cx="10168128" cy="1179576"/>
          </a:xfrm>
        </p:spPr>
        <p:txBody>
          <a:bodyPr/>
          <a:lstStyle/>
          <a:p>
            <a:r>
              <a:rPr lang="en-GB" dirty="0"/>
              <a:t>Vocabulary instruction </a:t>
            </a:r>
          </a:p>
        </p:txBody>
      </p:sp>
      <p:sp>
        <p:nvSpPr>
          <p:cNvPr id="9" name="TextBox 8">
            <a:extLst>
              <a:ext uri="{FF2B5EF4-FFF2-40B4-BE49-F238E27FC236}">
                <a16:creationId xmlns:a16="http://schemas.microsoft.com/office/drawing/2014/main" id="{5AD4D9A7-1D41-49AD-ACE4-ED5D8921850C}"/>
              </a:ext>
            </a:extLst>
          </p:cNvPr>
          <p:cNvSpPr txBox="1"/>
          <p:nvPr/>
        </p:nvSpPr>
        <p:spPr>
          <a:xfrm>
            <a:off x="6125990" y="812591"/>
            <a:ext cx="1828801" cy="5663517"/>
          </a:xfrm>
          <a:prstGeom prst="rect">
            <a:avLst/>
          </a:prstGeom>
          <a:noFill/>
        </p:spPr>
        <p:txBody>
          <a:bodyPr wrap="square" rtlCol="0">
            <a:spAutoFit/>
          </a:bodyPr>
          <a:lstStyle/>
          <a:p>
            <a:endParaRPr lang="en-GB" dirty="0"/>
          </a:p>
        </p:txBody>
      </p:sp>
      <p:sp>
        <p:nvSpPr>
          <p:cNvPr id="11" name="TextBox 10">
            <a:extLst>
              <a:ext uri="{FF2B5EF4-FFF2-40B4-BE49-F238E27FC236}">
                <a16:creationId xmlns:a16="http://schemas.microsoft.com/office/drawing/2014/main" id="{987444CF-DB1F-47D7-A7DA-8E03134DD0CF}"/>
              </a:ext>
            </a:extLst>
          </p:cNvPr>
          <p:cNvSpPr txBox="1"/>
          <p:nvPr/>
        </p:nvSpPr>
        <p:spPr>
          <a:xfrm>
            <a:off x="6629573" y="508684"/>
            <a:ext cx="2345635" cy="5663517"/>
          </a:xfrm>
          <a:prstGeom prst="rect">
            <a:avLst/>
          </a:prstGeom>
          <a:noFill/>
          <a:ln w="76200">
            <a:solidFill>
              <a:schemeClr val="tx1"/>
            </a:solidFill>
          </a:ln>
        </p:spPr>
        <p:txBody>
          <a:bodyPr wrap="square" rtlCol="0">
            <a:spAutoFit/>
          </a:bodyPr>
          <a:lstStyle/>
          <a:p>
            <a:endParaRPr lang="en-GB" dirty="0"/>
          </a:p>
        </p:txBody>
      </p:sp>
      <p:pic>
        <p:nvPicPr>
          <p:cNvPr id="13" name="Picture 12" descr="A picture containing drawing&#10;&#10;Description automatically generated">
            <a:extLst>
              <a:ext uri="{FF2B5EF4-FFF2-40B4-BE49-F238E27FC236}">
                <a16:creationId xmlns:a16="http://schemas.microsoft.com/office/drawing/2014/main" id="{383F5A70-C139-4FD0-9969-043EE62A0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573" y="690367"/>
            <a:ext cx="1290890" cy="595091"/>
          </a:xfrm>
          <a:prstGeom prst="rect">
            <a:avLst/>
          </a:prstGeom>
        </p:spPr>
      </p:pic>
      <p:sp>
        <p:nvSpPr>
          <p:cNvPr id="15" name="TextBox 14">
            <a:extLst>
              <a:ext uri="{FF2B5EF4-FFF2-40B4-BE49-F238E27FC236}">
                <a16:creationId xmlns:a16="http://schemas.microsoft.com/office/drawing/2014/main" id="{05024E9E-EAE3-4E5E-A5FA-87161D618789}"/>
              </a:ext>
            </a:extLst>
          </p:cNvPr>
          <p:cNvSpPr txBox="1"/>
          <p:nvPr/>
        </p:nvSpPr>
        <p:spPr>
          <a:xfrm>
            <a:off x="6687167" y="1407682"/>
            <a:ext cx="2245211" cy="600164"/>
          </a:xfrm>
          <a:prstGeom prst="rect">
            <a:avLst/>
          </a:prstGeom>
          <a:solidFill>
            <a:srgbClr val="FFFF00"/>
          </a:solidFill>
        </p:spPr>
        <p:txBody>
          <a:bodyPr wrap="square" rtlCol="0">
            <a:spAutoFit/>
          </a:bodyPr>
          <a:lstStyle/>
          <a:p>
            <a:r>
              <a:rPr lang="en-GB" sz="1100" b="1" dirty="0">
                <a:highlight>
                  <a:srgbClr val="FFFF00"/>
                </a:highlight>
                <a:latin typeface="Verdana" panose="020B0604030504040204" pitchFamily="34" charset="0"/>
                <a:ea typeface="Verdana" panose="020B0604030504040204" pitchFamily="34" charset="0"/>
              </a:rPr>
              <a:t>Step 1: Select word.  </a:t>
            </a:r>
          </a:p>
          <a:p>
            <a:endParaRPr lang="en-GB" sz="1100" b="1" dirty="0">
              <a:highlight>
                <a:srgbClr val="FFFF00"/>
              </a:highlight>
              <a:latin typeface="Verdana" panose="020B0604030504040204" pitchFamily="34" charset="0"/>
              <a:ea typeface="Verdana" panose="020B0604030504040204" pitchFamily="34" charset="0"/>
            </a:endParaRPr>
          </a:p>
          <a:p>
            <a:r>
              <a:rPr lang="en-GB" sz="1100" b="1" dirty="0">
                <a:highlight>
                  <a:srgbClr val="FFFF00"/>
                </a:highlight>
                <a:latin typeface="Verdana" panose="020B0604030504040204" pitchFamily="34" charset="0"/>
                <a:ea typeface="Verdana" panose="020B0604030504040204" pitchFamily="34" charset="0"/>
              </a:rPr>
              <a:t>Example: Colloquial.  </a:t>
            </a:r>
            <a:endParaRPr lang="en-GB" sz="900" b="1" i="1" dirty="0">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9FDF39ED-7FC1-4639-8D7D-B17C2D4AF237}"/>
              </a:ext>
            </a:extLst>
          </p:cNvPr>
          <p:cNvSpPr txBox="1"/>
          <p:nvPr/>
        </p:nvSpPr>
        <p:spPr>
          <a:xfrm>
            <a:off x="7802389" y="653476"/>
            <a:ext cx="2570922" cy="523220"/>
          </a:xfrm>
          <a:prstGeom prst="rect">
            <a:avLst/>
          </a:prstGeom>
          <a:noFill/>
        </p:spPr>
        <p:txBody>
          <a:bodyPr wrap="square">
            <a:spAutoFit/>
          </a:bodyPr>
          <a:lstStyle/>
          <a:p>
            <a:r>
              <a:rPr lang="en-GB" sz="1400" dirty="0">
                <a:solidFill>
                  <a:srgbClr val="FF0000"/>
                </a:solidFill>
                <a:latin typeface="Verdana" panose="020B0604030504040204" pitchFamily="34" charset="0"/>
                <a:ea typeface="Verdana" panose="020B0604030504040204" pitchFamily="34" charset="0"/>
              </a:rPr>
              <a:t>Vocabulary</a:t>
            </a:r>
          </a:p>
          <a:p>
            <a:r>
              <a:rPr lang="en-GB" sz="1400" dirty="0">
                <a:solidFill>
                  <a:srgbClr val="FF0000"/>
                </a:solidFill>
                <a:latin typeface="Verdana" panose="020B0604030504040204" pitchFamily="34" charset="0"/>
                <a:ea typeface="Verdana" panose="020B0604030504040204" pitchFamily="34" charset="0"/>
              </a:rPr>
              <a:t>Instruction</a:t>
            </a:r>
          </a:p>
        </p:txBody>
      </p:sp>
      <p:sp>
        <p:nvSpPr>
          <p:cNvPr id="19" name="TextBox 18">
            <a:extLst>
              <a:ext uri="{FF2B5EF4-FFF2-40B4-BE49-F238E27FC236}">
                <a16:creationId xmlns:a16="http://schemas.microsoft.com/office/drawing/2014/main" id="{AD9C693C-3825-41F7-BF73-F975316E4752}"/>
              </a:ext>
            </a:extLst>
          </p:cNvPr>
          <p:cNvSpPr txBox="1"/>
          <p:nvPr/>
        </p:nvSpPr>
        <p:spPr>
          <a:xfrm>
            <a:off x="9542068" y="453902"/>
            <a:ext cx="2245211" cy="3647152"/>
          </a:xfrm>
          <a:prstGeom prst="rect">
            <a:avLst/>
          </a:prstGeom>
          <a:solidFill>
            <a:srgbClr val="9EF9FE"/>
          </a:solidFill>
        </p:spPr>
        <p:txBody>
          <a:bodyPr wrap="square" rtlCol="0">
            <a:spAutoFit/>
          </a:bodyPr>
          <a:lstStyle/>
          <a:p>
            <a:r>
              <a:rPr lang="en-GB" sz="1100" b="1" dirty="0">
                <a:latin typeface="Verdana" panose="020B0604030504040204" pitchFamily="34" charset="0"/>
                <a:ea typeface="Verdana" panose="020B0604030504040204" pitchFamily="34" charset="0"/>
              </a:rPr>
              <a:t>Step 3: Model the use.</a:t>
            </a:r>
          </a:p>
          <a:p>
            <a:endParaRPr lang="en-GB" sz="1100" b="1" i="1" dirty="0">
              <a:latin typeface="Verdana" panose="020B0604030504040204" pitchFamily="34" charset="0"/>
              <a:ea typeface="Verdana" panose="020B0604030504040204" pitchFamily="34" charset="0"/>
            </a:endParaRPr>
          </a:p>
          <a:p>
            <a:r>
              <a:rPr lang="en-GB" sz="1100" b="1" i="1" dirty="0">
                <a:latin typeface="Verdana" panose="020B0604030504040204" pitchFamily="34" charset="0"/>
                <a:ea typeface="Verdana" panose="020B0604030504040204" pitchFamily="34" charset="0"/>
              </a:rPr>
              <a:t>Example:  </a:t>
            </a:r>
          </a:p>
          <a:p>
            <a:r>
              <a:rPr lang="en-GB" sz="1100" b="1" i="1" dirty="0">
                <a:latin typeface="Verdana" panose="020B0604030504040204" pitchFamily="34" charset="0"/>
                <a:ea typeface="Verdana" panose="020B0604030504040204" pitchFamily="34" charset="0"/>
              </a:rPr>
              <a:t>What might we imply about a character if they speak using colloquial language? </a:t>
            </a:r>
          </a:p>
          <a:p>
            <a:endParaRPr lang="en-GB" sz="1100" b="1" i="1" dirty="0">
              <a:latin typeface="Verdana" panose="020B0604030504040204" pitchFamily="34" charset="0"/>
              <a:ea typeface="Verdana" panose="020B0604030504040204" pitchFamily="34" charset="0"/>
            </a:endParaRPr>
          </a:p>
          <a:p>
            <a:r>
              <a:rPr lang="en-GB" sz="1100" b="1" i="1" dirty="0">
                <a:latin typeface="Verdana" panose="020B0604030504040204" pitchFamily="34" charset="0"/>
                <a:ea typeface="Verdana" panose="020B0604030504040204" pitchFamily="34" charset="0"/>
              </a:rPr>
              <a:t>In your essays you should avoid using colloquial language. </a:t>
            </a:r>
          </a:p>
          <a:p>
            <a:endParaRPr lang="en-GB" sz="1100" b="1" i="1" dirty="0">
              <a:latin typeface="Verdana" panose="020B0604030504040204" pitchFamily="34" charset="0"/>
              <a:ea typeface="Verdana" panose="020B0604030504040204" pitchFamily="34" charset="0"/>
            </a:endParaRPr>
          </a:p>
          <a:p>
            <a:r>
              <a:rPr lang="en-GB" sz="1100" b="1" i="1" dirty="0">
                <a:latin typeface="Verdana" panose="020B0604030504040204" pitchFamily="34" charset="0"/>
                <a:ea typeface="Verdana" panose="020B0604030504040204" pitchFamily="34" charset="0"/>
              </a:rPr>
              <a:t>Ask: Why is colloquial language inappropriate?</a:t>
            </a:r>
          </a:p>
          <a:p>
            <a:br>
              <a:rPr lang="en-GB" sz="1100" b="1" i="1" dirty="0">
                <a:latin typeface="Verdana" panose="020B0604030504040204" pitchFamily="34" charset="0"/>
                <a:ea typeface="Verdana" panose="020B0604030504040204" pitchFamily="34" charset="0"/>
              </a:rPr>
            </a:br>
            <a:r>
              <a:rPr lang="en-GB" sz="1100" b="1" i="1" dirty="0">
                <a:latin typeface="Verdana" panose="020B0604030504040204" pitchFamily="34" charset="0"/>
                <a:ea typeface="Verdana" panose="020B0604030504040204" pitchFamily="34" charset="0"/>
              </a:rPr>
              <a:t>What is the opposite?</a:t>
            </a:r>
          </a:p>
          <a:p>
            <a:endParaRPr lang="en-GB" sz="1100" b="1" i="1" dirty="0">
              <a:latin typeface="Verdana" panose="020B0604030504040204" pitchFamily="34" charset="0"/>
              <a:ea typeface="Verdana" panose="020B0604030504040204" pitchFamily="34" charset="0"/>
            </a:endParaRPr>
          </a:p>
          <a:p>
            <a:r>
              <a:rPr lang="en-GB" sz="1100" b="1" i="1" dirty="0">
                <a:latin typeface="Verdana" panose="020B0604030504040204" pitchFamily="34" charset="0"/>
                <a:ea typeface="Verdana" panose="020B0604030504040204" pitchFamily="34" charset="0"/>
              </a:rPr>
              <a:t>What might we imply about a character if they speak using colloquial language? </a:t>
            </a:r>
          </a:p>
        </p:txBody>
      </p:sp>
      <p:sp>
        <p:nvSpPr>
          <p:cNvPr id="21" name="TextBox 20">
            <a:extLst>
              <a:ext uri="{FF2B5EF4-FFF2-40B4-BE49-F238E27FC236}">
                <a16:creationId xmlns:a16="http://schemas.microsoft.com/office/drawing/2014/main" id="{AC50082D-139C-4458-939E-DF17A7B3D77A}"/>
              </a:ext>
            </a:extLst>
          </p:cNvPr>
          <p:cNvSpPr txBox="1"/>
          <p:nvPr/>
        </p:nvSpPr>
        <p:spPr>
          <a:xfrm>
            <a:off x="9329948" y="837784"/>
            <a:ext cx="1828801" cy="5663517"/>
          </a:xfrm>
          <a:prstGeom prst="rect">
            <a:avLst/>
          </a:prstGeom>
          <a:noFill/>
        </p:spPr>
        <p:txBody>
          <a:bodyPr wrap="square" rtlCol="0">
            <a:spAutoFit/>
          </a:bodyPr>
          <a:lstStyle/>
          <a:p>
            <a:endParaRPr lang="en-GB" dirty="0"/>
          </a:p>
        </p:txBody>
      </p:sp>
      <p:sp>
        <p:nvSpPr>
          <p:cNvPr id="23" name="TextBox 22">
            <a:extLst>
              <a:ext uri="{FF2B5EF4-FFF2-40B4-BE49-F238E27FC236}">
                <a16:creationId xmlns:a16="http://schemas.microsoft.com/office/drawing/2014/main" id="{3802FE33-1A91-4B69-A6F9-ED0D5B0B4AEB}"/>
              </a:ext>
            </a:extLst>
          </p:cNvPr>
          <p:cNvSpPr txBox="1"/>
          <p:nvPr/>
        </p:nvSpPr>
        <p:spPr>
          <a:xfrm>
            <a:off x="9478791" y="410602"/>
            <a:ext cx="2345635" cy="5663517"/>
          </a:xfrm>
          <a:prstGeom prst="rect">
            <a:avLst/>
          </a:prstGeom>
          <a:noFill/>
          <a:ln w="76200">
            <a:solidFill>
              <a:schemeClr val="tx1"/>
            </a:solidFill>
          </a:ln>
        </p:spPr>
        <p:txBody>
          <a:bodyPr wrap="square" rtlCol="0">
            <a:spAutoFit/>
          </a:bodyPr>
          <a:lstStyle/>
          <a:p>
            <a:endParaRPr lang="en-GB" dirty="0"/>
          </a:p>
        </p:txBody>
      </p:sp>
      <p:sp>
        <p:nvSpPr>
          <p:cNvPr id="25" name="TextBox 24">
            <a:extLst>
              <a:ext uri="{FF2B5EF4-FFF2-40B4-BE49-F238E27FC236}">
                <a16:creationId xmlns:a16="http://schemas.microsoft.com/office/drawing/2014/main" id="{6F9EB5FD-586B-4CA8-9EB7-A0E615100FF0}"/>
              </a:ext>
            </a:extLst>
          </p:cNvPr>
          <p:cNvSpPr txBox="1"/>
          <p:nvPr/>
        </p:nvSpPr>
        <p:spPr>
          <a:xfrm>
            <a:off x="6701586" y="2047093"/>
            <a:ext cx="2245211" cy="4108817"/>
          </a:xfrm>
          <a:prstGeom prst="rect">
            <a:avLst/>
          </a:prstGeom>
          <a:solidFill>
            <a:srgbClr val="FF99FF"/>
          </a:solidFill>
        </p:spPr>
        <p:txBody>
          <a:bodyPr wrap="square" rtlCol="0">
            <a:spAutoFit/>
          </a:bodyPr>
          <a:lstStyle/>
          <a:p>
            <a:r>
              <a:rPr lang="en-GB" sz="1100" b="1" dirty="0">
                <a:latin typeface="Verdana" panose="020B0604030504040204" pitchFamily="34" charset="0"/>
                <a:ea typeface="Verdana" panose="020B0604030504040204" pitchFamily="34" charset="0"/>
              </a:rPr>
              <a:t>Step 2: Define the word</a:t>
            </a:r>
          </a:p>
          <a:p>
            <a:endParaRPr lang="en-GB" sz="1100" b="1" i="1" dirty="0">
              <a:latin typeface="Verdana" panose="020B0604030504040204" pitchFamily="34" charset="0"/>
              <a:ea typeface="Verdana" panose="020B0604030504040204" pitchFamily="34" charset="0"/>
            </a:endParaRPr>
          </a:p>
          <a:p>
            <a:endParaRPr lang="en-GB" sz="900" b="1" i="1" dirty="0">
              <a:latin typeface="Verdana" panose="020B0604030504040204" pitchFamily="34" charset="0"/>
              <a:ea typeface="Verdana" panose="020B0604030504040204" pitchFamily="34" charset="0"/>
            </a:endParaRPr>
          </a:p>
          <a:p>
            <a:r>
              <a:rPr lang="en-GB" sz="1000" b="1" i="1" dirty="0">
                <a:latin typeface="Verdana" panose="020B0604030504040204" pitchFamily="34" charset="0"/>
                <a:ea typeface="Verdana" panose="020B0604030504040204" pitchFamily="34" charset="0"/>
              </a:rPr>
              <a:t>Make sure the definition is accurate and student friendly. Often helpful to compare to other words students might be more familiar with. </a:t>
            </a:r>
          </a:p>
          <a:p>
            <a:endParaRPr lang="en-GB" sz="1000" b="1" i="1" dirty="0">
              <a:latin typeface="Verdana" panose="020B0604030504040204" pitchFamily="34" charset="0"/>
              <a:ea typeface="Verdana" panose="020B0604030504040204" pitchFamily="34" charset="0"/>
            </a:endParaRPr>
          </a:p>
          <a:p>
            <a:r>
              <a:rPr lang="en-GB" sz="1000" b="1" dirty="0">
                <a:latin typeface="Verdana" panose="020B0604030504040204" pitchFamily="34" charset="0"/>
                <a:ea typeface="Verdana" panose="020B0604030504040204" pitchFamily="34" charset="0"/>
              </a:rPr>
              <a:t>Example: To describe how the characters speak in a play, we can use the work colloquial.  Everyone say colloquial.  Colloquial describes language which is ordinary and used in everyday conversation. </a:t>
            </a:r>
          </a:p>
          <a:p>
            <a:endParaRPr lang="en-GB" sz="1000" b="1" dirty="0">
              <a:latin typeface="Verdana" panose="020B0604030504040204" pitchFamily="34" charset="0"/>
              <a:ea typeface="Verdana" panose="020B0604030504040204" pitchFamily="34" charset="0"/>
            </a:endParaRPr>
          </a:p>
          <a:p>
            <a:r>
              <a:rPr lang="en-GB" sz="1000" b="1" dirty="0">
                <a:latin typeface="Verdana" panose="020B0604030504040204" pitchFamily="34" charset="0"/>
                <a:ea typeface="Verdana" panose="020B0604030504040204" pitchFamily="34" charset="0"/>
              </a:rPr>
              <a:t>Informal.   </a:t>
            </a:r>
          </a:p>
          <a:p>
            <a:endParaRPr lang="en-GB" sz="1000" b="1" i="1" dirty="0">
              <a:latin typeface="Verdana" panose="020B0604030504040204" pitchFamily="34" charset="0"/>
              <a:ea typeface="Verdana" panose="020B0604030504040204" pitchFamily="34" charset="0"/>
            </a:endParaRPr>
          </a:p>
          <a:p>
            <a:r>
              <a:rPr lang="en-GB" sz="1000" b="1" i="1" dirty="0">
                <a:latin typeface="Verdana" panose="020B0604030504040204" pitchFamily="34" charset="0"/>
                <a:ea typeface="Verdana" panose="020B0604030504040204" pitchFamily="34" charset="0"/>
              </a:rPr>
              <a:t>Similar to SLANG.  </a:t>
            </a:r>
          </a:p>
          <a:p>
            <a:endParaRPr lang="en-GB" sz="1000" b="1" i="1" dirty="0">
              <a:latin typeface="Verdana" panose="020B0604030504040204" pitchFamily="34" charset="0"/>
              <a:ea typeface="Verdana" panose="020B0604030504040204" pitchFamily="34" charset="0"/>
            </a:endParaRPr>
          </a:p>
          <a:p>
            <a:r>
              <a:rPr lang="en-GB" sz="1000" b="1" i="1" dirty="0">
                <a:latin typeface="Verdana" panose="020B0604030504040204" pitchFamily="34" charset="0"/>
                <a:ea typeface="Verdana" panose="020B0604030504040204" pitchFamily="34" charset="0"/>
              </a:rPr>
              <a:t>Highlight the use of the word in your glossary/ knowledge organiser.  </a:t>
            </a:r>
          </a:p>
        </p:txBody>
      </p:sp>
      <p:sp>
        <p:nvSpPr>
          <p:cNvPr id="27" name="TextBox 26">
            <a:extLst>
              <a:ext uri="{FF2B5EF4-FFF2-40B4-BE49-F238E27FC236}">
                <a16:creationId xmlns:a16="http://schemas.microsoft.com/office/drawing/2014/main" id="{F9E601C2-F72B-464D-8097-7E8CB83DA749}"/>
              </a:ext>
            </a:extLst>
          </p:cNvPr>
          <p:cNvSpPr txBox="1"/>
          <p:nvPr/>
        </p:nvSpPr>
        <p:spPr>
          <a:xfrm>
            <a:off x="9555132" y="4111643"/>
            <a:ext cx="2245211" cy="1923604"/>
          </a:xfrm>
          <a:prstGeom prst="rect">
            <a:avLst/>
          </a:prstGeom>
          <a:solidFill>
            <a:srgbClr val="81F830"/>
          </a:solidFill>
        </p:spPr>
        <p:txBody>
          <a:bodyPr wrap="square" rtlCol="0">
            <a:spAutoFit/>
          </a:bodyPr>
          <a:lstStyle/>
          <a:p>
            <a:r>
              <a:rPr lang="en-GB" sz="1100" b="1" dirty="0">
                <a:latin typeface="Verdana" panose="020B0604030504040204" pitchFamily="34" charset="0"/>
                <a:ea typeface="Verdana" panose="020B0604030504040204" pitchFamily="34" charset="0"/>
              </a:rPr>
              <a:t>Step 4: Practice</a:t>
            </a:r>
          </a:p>
          <a:p>
            <a:endParaRPr lang="en-GB" sz="1100" b="1" i="1" dirty="0">
              <a:latin typeface="Verdana" panose="020B0604030504040204" pitchFamily="34" charset="0"/>
              <a:ea typeface="Verdana" panose="020B0604030504040204" pitchFamily="34" charset="0"/>
            </a:endParaRPr>
          </a:p>
          <a:p>
            <a:r>
              <a:rPr lang="en-GB" sz="1100" b="1" i="1" dirty="0">
                <a:latin typeface="Verdana" panose="020B0604030504040204" pitchFamily="34" charset="0"/>
                <a:ea typeface="Verdana" panose="020B0604030504040204" pitchFamily="34" charset="0"/>
              </a:rPr>
              <a:t>Who uses colloquial language in the play?</a:t>
            </a:r>
          </a:p>
          <a:p>
            <a:r>
              <a:rPr lang="en-GB" sz="1100" b="1" i="1" dirty="0">
                <a:latin typeface="Verdana" panose="020B0604030504040204" pitchFamily="34" charset="0"/>
                <a:ea typeface="Verdana" panose="020B0604030504040204" pitchFamily="34" charset="0"/>
              </a:rPr>
              <a:t>Which characters don’t? </a:t>
            </a:r>
          </a:p>
          <a:p>
            <a:endParaRPr lang="en-GB" sz="1100" b="1" i="1" dirty="0">
              <a:latin typeface="Verdana" panose="020B0604030504040204" pitchFamily="34" charset="0"/>
              <a:ea typeface="Verdana" panose="020B0604030504040204" pitchFamily="34" charset="0"/>
            </a:endParaRPr>
          </a:p>
          <a:p>
            <a:r>
              <a:rPr lang="en-GB" sz="1100" b="1" i="1" dirty="0">
                <a:latin typeface="Verdana" panose="020B0604030504040204" pitchFamily="34" charset="0"/>
                <a:ea typeface="Verdana" panose="020B0604030504040204" pitchFamily="34" charset="0"/>
              </a:rPr>
              <a:t>Create an overview of the character of … using the word colloquial in your response. </a:t>
            </a:r>
            <a:endParaRPr lang="en-GB" sz="900" b="1" i="1" dirty="0">
              <a:latin typeface="Verdana" panose="020B0604030504040204" pitchFamily="34" charset="0"/>
              <a:ea typeface="Verdana" panose="020B0604030504040204" pitchFamily="34" charset="0"/>
            </a:endParaRPr>
          </a:p>
          <a:p>
            <a:endParaRPr lang="en-GB" sz="900" b="1" i="1" dirty="0">
              <a:latin typeface="Verdana" panose="020B0604030504040204" pitchFamily="34" charset="0"/>
              <a:ea typeface="Verdana" panose="020B0604030504040204" pitchFamily="34" charset="0"/>
            </a:endParaRPr>
          </a:p>
        </p:txBody>
      </p:sp>
      <p:pic>
        <p:nvPicPr>
          <p:cNvPr id="28" name="Picture 27">
            <a:extLst>
              <a:ext uri="{FF2B5EF4-FFF2-40B4-BE49-F238E27FC236}">
                <a16:creationId xmlns:a16="http://schemas.microsoft.com/office/drawing/2014/main" id="{E85063AE-8EE1-4FF4-9F13-C1BC38D5B2A8}"/>
              </a:ext>
            </a:extLst>
          </p:cNvPr>
          <p:cNvPicPr>
            <a:picLocks noChangeAspect="1"/>
          </p:cNvPicPr>
          <p:nvPr/>
        </p:nvPicPr>
        <p:blipFill>
          <a:blip r:embed="rId3"/>
          <a:stretch>
            <a:fillRect/>
          </a:stretch>
        </p:blipFill>
        <p:spPr>
          <a:xfrm>
            <a:off x="284589" y="3428277"/>
            <a:ext cx="4790994" cy="3403015"/>
          </a:xfrm>
          <a:prstGeom prst="rect">
            <a:avLst/>
          </a:prstGeom>
        </p:spPr>
      </p:pic>
      <p:pic>
        <p:nvPicPr>
          <p:cNvPr id="29" name="Picture 28">
            <a:extLst>
              <a:ext uri="{FF2B5EF4-FFF2-40B4-BE49-F238E27FC236}">
                <a16:creationId xmlns:a16="http://schemas.microsoft.com/office/drawing/2014/main" id="{88A80614-D6C0-4F20-AF6C-9E7AC23C77E3}"/>
              </a:ext>
            </a:extLst>
          </p:cNvPr>
          <p:cNvPicPr>
            <a:picLocks noChangeAspect="1"/>
          </p:cNvPicPr>
          <p:nvPr/>
        </p:nvPicPr>
        <p:blipFill>
          <a:blip r:embed="rId4"/>
          <a:stretch>
            <a:fillRect/>
          </a:stretch>
        </p:blipFill>
        <p:spPr>
          <a:xfrm>
            <a:off x="1475333" y="1047027"/>
            <a:ext cx="3181350" cy="2381250"/>
          </a:xfrm>
          <a:prstGeom prst="rect">
            <a:avLst/>
          </a:prstGeom>
        </p:spPr>
      </p:pic>
    </p:spTree>
    <p:extLst>
      <p:ext uri="{BB962C8B-B14F-4D97-AF65-F5344CB8AC3E}">
        <p14:creationId xmlns:p14="http://schemas.microsoft.com/office/powerpoint/2010/main" val="4174506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D076FD-3AC0-47B3-9088-388C64B60E6E}"/>
              </a:ext>
            </a:extLst>
          </p:cNvPr>
          <p:cNvSpPr>
            <a:spLocks noGrp="1"/>
          </p:cNvSpPr>
          <p:nvPr>
            <p:ph type="title"/>
          </p:nvPr>
        </p:nvSpPr>
        <p:spPr>
          <a:xfrm>
            <a:off x="838199" y="564211"/>
            <a:ext cx="4571999" cy="1165002"/>
          </a:xfrm>
        </p:spPr>
        <p:txBody>
          <a:bodyPr anchor="b">
            <a:normAutofit fontScale="90000"/>
          </a:bodyPr>
          <a:lstStyle/>
          <a:p>
            <a:r>
              <a:rPr lang="en-GB" sz="3600" u="sng" dirty="0"/>
              <a:t>What we need to focus on this year – reading </a:t>
            </a:r>
          </a:p>
        </p:txBody>
      </p:sp>
      <p:sp>
        <p:nvSpPr>
          <p:cNvPr id="3" name="Content Placeholder 2">
            <a:extLst>
              <a:ext uri="{FF2B5EF4-FFF2-40B4-BE49-F238E27FC236}">
                <a16:creationId xmlns:a16="http://schemas.microsoft.com/office/drawing/2014/main" id="{E522817C-EEBA-4EE8-A7A3-D75EC06D1C1D}"/>
              </a:ext>
            </a:extLst>
          </p:cNvPr>
          <p:cNvSpPr>
            <a:spLocks noGrp="1"/>
          </p:cNvSpPr>
          <p:nvPr>
            <p:ph idx="1"/>
          </p:nvPr>
        </p:nvSpPr>
        <p:spPr>
          <a:xfrm>
            <a:off x="838199" y="2055327"/>
            <a:ext cx="4571999" cy="3776975"/>
          </a:xfrm>
          <a:ln w="38100">
            <a:solidFill>
              <a:schemeClr val="tx1"/>
            </a:solidFill>
          </a:ln>
        </p:spPr>
        <p:txBody>
          <a:bodyPr>
            <a:normAutofit fontScale="85000" lnSpcReduction="10000"/>
          </a:bodyPr>
          <a:lstStyle/>
          <a:p>
            <a:r>
              <a:rPr lang="en-GB" sz="1800" dirty="0"/>
              <a:t>Only 73% of children in 2019 left primary school with the expected level of reading.   Imagine what that % might be in this year’s climate! </a:t>
            </a:r>
          </a:p>
          <a:p>
            <a:r>
              <a:rPr lang="en-GB" sz="1800" dirty="0"/>
              <a:t>This will see many unprepared for the challenging demands of academic reading and with little time to catch-up.  </a:t>
            </a:r>
          </a:p>
          <a:p>
            <a:r>
              <a:rPr lang="en-GB" sz="1800" dirty="0"/>
              <a:t>Children who were read to daily as a child will have over </a:t>
            </a:r>
            <a:r>
              <a:rPr lang="en-GB" sz="1800" b="1" dirty="0"/>
              <a:t>1.4 million </a:t>
            </a:r>
            <a:r>
              <a:rPr lang="en-GB" sz="1800" dirty="0"/>
              <a:t>more words at their grasp than peers who were not read to.</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Fewer than 1 in 5 </a:t>
            </a:r>
            <a:r>
              <a:rPr lang="en-GB" sz="1800" dirty="0">
                <a:effectLst/>
                <a:latin typeface="Calibri" panose="020F0502020204030204" pitchFamily="34" charset="0"/>
                <a:ea typeface="Calibri" panose="020F0502020204030204" pitchFamily="34" charset="0"/>
                <a:cs typeface="Times New Roman" panose="02020603050405020304" pitchFamily="18" charset="0"/>
              </a:rPr>
              <a:t>of students who did not meet expected levels in literacy at primary school will achieve a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level 4 at GCSE</a:t>
            </a:r>
            <a:r>
              <a:rPr lang="en-GB" sz="1800" dirty="0">
                <a:effectLst/>
                <a:latin typeface="Calibri" panose="020F0502020204030204" pitchFamily="34" charset="0"/>
                <a:ea typeface="Calibri" panose="020F0502020204030204" pitchFamily="34" charset="0"/>
                <a:cs typeface="Times New Roman" panose="02020603050405020304" pitchFamily="18" charset="0"/>
              </a:rPr>
              <a:t>.  What are we doing to overcome this issue at KS3?</a:t>
            </a:r>
          </a:p>
          <a:p>
            <a:endParaRPr lang="en-GB" sz="1800" dirty="0"/>
          </a:p>
        </p:txBody>
      </p:sp>
      <p:pic>
        <p:nvPicPr>
          <p:cNvPr id="1026" name="Picture 2" descr="Image result for children reading">
            <a:extLst>
              <a:ext uri="{FF2B5EF4-FFF2-40B4-BE49-F238E27FC236}">
                <a16:creationId xmlns:a16="http://schemas.microsoft.com/office/drawing/2014/main" id="{A6B878B3-26ED-4637-9ED5-0D4A659936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52" r="24809" b="1"/>
          <a:stretch/>
        </p:blipFill>
        <p:spPr bwMode="auto">
          <a:xfrm>
            <a:off x="6190488" y="566928"/>
            <a:ext cx="5157216" cy="5286197"/>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682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8CE58-FFB2-4DE5-9C88-1D30AD623E5C}"/>
              </a:ext>
            </a:extLst>
          </p:cNvPr>
          <p:cNvSpPr>
            <a:spLocks noGrp="1"/>
          </p:cNvSpPr>
          <p:nvPr>
            <p:ph type="title"/>
          </p:nvPr>
        </p:nvSpPr>
        <p:spPr/>
        <p:txBody>
          <a:bodyPr/>
          <a:lstStyle/>
          <a:p>
            <a:r>
              <a:rPr lang="en-GB" u="sng" dirty="0"/>
              <a:t>Links to theories…</a:t>
            </a:r>
          </a:p>
        </p:txBody>
      </p:sp>
      <p:pic>
        <p:nvPicPr>
          <p:cNvPr id="7" name="Content Placeholder 6" descr="A close up of text on a white background&#10;&#10;Description automatically generated">
            <a:extLst>
              <a:ext uri="{FF2B5EF4-FFF2-40B4-BE49-F238E27FC236}">
                <a16:creationId xmlns:a16="http://schemas.microsoft.com/office/drawing/2014/main" id="{59E8AF74-FE3F-4F9A-B7B8-CA53A3D643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60778" y="0"/>
            <a:ext cx="3163083" cy="3694112"/>
          </a:xfrm>
        </p:spPr>
      </p:pic>
      <p:pic>
        <p:nvPicPr>
          <p:cNvPr id="4" name="Picture 3">
            <a:extLst>
              <a:ext uri="{FF2B5EF4-FFF2-40B4-BE49-F238E27FC236}">
                <a16:creationId xmlns:a16="http://schemas.microsoft.com/office/drawing/2014/main" id="{3E63F286-1927-417C-AC24-51E84D339D4D}"/>
              </a:ext>
            </a:extLst>
          </p:cNvPr>
          <p:cNvPicPr>
            <a:picLocks noChangeAspect="1"/>
          </p:cNvPicPr>
          <p:nvPr/>
        </p:nvPicPr>
        <p:blipFill rotWithShape="1">
          <a:blip r:embed="rId3"/>
          <a:srcRect l="29538" t="25188" r="31231" b="11776"/>
          <a:stretch/>
        </p:blipFill>
        <p:spPr>
          <a:xfrm>
            <a:off x="201168" y="2276856"/>
            <a:ext cx="4783017" cy="4320892"/>
          </a:xfrm>
          <a:prstGeom prst="rect">
            <a:avLst/>
          </a:prstGeom>
        </p:spPr>
      </p:pic>
      <p:pic>
        <p:nvPicPr>
          <p:cNvPr id="5" name="Picture 4">
            <a:extLst>
              <a:ext uri="{FF2B5EF4-FFF2-40B4-BE49-F238E27FC236}">
                <a16:creationId xmlns:a16="http://schemas.microsoft.com/office/drawing/2014/main" id="{C08D1F9F-30F0-46D3-AF7C-273EA55689EE}"/>
              </a:ext>
            </a:extLst>
          </p:cNvPr>
          <p:cNvPicPr>
            <a:picLocks noChangeAspect="1"/>
          </p:cNvPicPr>
          <p:nvPr/>
        </p:nvPicPr>
        <p:blipFill rotWithShape="1">
          <a:blip r:embed="rId4"/>
          <a:srcRect l="26423" t="20467" r="9150" b="16496"/>
          <a:stretch/>
        </p:blipFill>
        <p:spPr>
          <a:xfrm>
            <a:off x="5476489" y="3009142"/>
            <a:ext cx="6715511" cy="3694113"/>
          </a:xfrm>
          <a:prstGeom prst="rect">
            <a:avLst/>
          </a:prstGeom>
        </p:spPr>
      </p:pic>
    </p:spTree>
    <p:extLst>
      <p:ext uri="{BB962C8B-B14F-4D97-AF65-F5344CB8AC3E}">
        <p14:creationId xmlns:p14="http://schemas.microsoft.com/office/powerpoint/2010/main" val="1252147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84015-2622-4A85-81CB-21A0D890510C}"/>
              </a:ext>
            </a:extLst>
          </p:cNvPr>
          <p:cNvSpPr>
            <a:spLocks noGrp="1"/>
          </p:cNvSpPr>
          <p:nvPr>
            <p:ph type="title"/>
          </p:nvPr>
        </p:nvSpPr>
        <p:spPr/>
        <p:txBody>
          <a:bodyPr>
            <a:normAutofit fontScale="90000"/>
          </a:bodyPr>
          <a:lstStyle/>
          <a:p>
            <a:r>
              <a:rPr lang="en-GB" u="sng" dirty="0"/>
              <a:t>Read this – what words do you think could replace the gaps? </a:t>
            </a:r>
          </a:p>
        </p:txBody>
      </p:sp>
      <p:sp>
        <p:nvSpPr>
          <p:cNvPr id="3" name="Content Placeholder 2">
            <a:extLst>
              <a:ext uri="{FF2B5EF4-FFF2-40B4-BE49-F238E27FC236}">
                <a16:creationId xmlns:a16="http://schemas.microsoft.com/office/drawing/2014/main" id="{B4DD5794-8A43-407D-B837-F54213FA6F25}"/>
              </a:ext>
            </a:extLst>
          </p:cNvPr>
          <p:cNvSpPr>
            <a:spLocks noGrp="1"/>
          </p:cNvSpPr>
          <p:nvPr>
            <p:ph idx="1"/>
          </p:nvPr>
        </p:nvSpPr>
        <p:spPr>
          <a:xfrm>
            <a:off x="304800" y="2095500"/>
            <a:ext cx="11563350" cy="4552950"/>
          </a:xfrm>
          <a:ln w="57150">
            <a:solidFill>
              <a:schemeClr val="tx1"/>
            </a:solidFill>
          </a:ln>
        </p:spPr>
        <p:txBody>
          <a:bodyPr>
            <a:normAutofit lnSpcReduction="10000"/>
          </a:bodyPr>
          <a:lstStyle/>
          <a:p>
            <a:pPr marL="0" indent="0">
              <a:buNone/>
            </a:pPr>
            <a:r>
              <a:rPr lang="en-GB" sz="1400" dirty="0"/>
              <a:t>"Hold your noise!" cried a _____voice, as a man started up from among the graves at the side of the church porch. "Keep still, you little devil, or I'll cut your _____!"</a:t>
            </a:r>
          </a:p>
          <a:p>
            <a:pPr marL="0" indent="0">
              <a:buNone/>
            </a:pPr>
            <a:r>
              <a:rPr lang="en-GB" sz="1400" dirty="0"/>
              <a:t>A ______ man, all in coarse grey, with a great iron on his leg. A man with no hat, and with broken shoes, and with an old ____ tied round his head. A man who had been ____ in water, and _____ in mud, and lamed by stones, and cut by flints, and stung by nettles, and torn by briars; who limped, and shivered, and glared and growled; and whose teeth _____ in his head as he _____ me by the chin.</a:t>
            </a:r>
          </a:p>
          <a:p>
            <a:pPr marL="0" indent="0">
              <a:buNone/>
            </a:pPr>
            <a:r>
              <a:rPr lang="en-GB" sz="1400" dirty="0"/>
              <a:t>"O! Don't cut my throat, sir," I ______ in terror. "Pray don't do it, sir."</a:t>
            </a:r>
          </a:p>
          <a:p>
            <a:pPr marL="0" indent="0">
              <a:buNone/>
            </a:pPr>
            <a:r>
              <a:rPr lang="en-GB" sz="1400" dirty="0"/>
              <a:t>"Tell us your name!" said the man. "Quick!"</a:t>
            </a:r>
          </a:p>
          <a:p>
            <a:pPr marL="0" indent="0">
              <a:buNone/>
            </a:pPr>
            <a:r>
              <a:rPr lang="en-GB" sz="1400" dirty="0"/>
              <a:t>"Pip, sir."</a:t>
            </a:r>
          </a:p>
          <a:p>
            <a:pPr marL="0" indent="0">
              <a:buNone/>
            </a:pPr>
            <a:r>
              <a:rPr lang="en-GB" sz="1400" dirty="0"/>
              <a:t>"Once more," said the man, staring at me. "Give it mouth!"</a:t>
            </a:r>
          </a:p>
          <a:p>
            <a:pPr marL="0" indent="0">
              <a:buNone/>
            </a:pPr>
            <a:r>
              <a:rPr lang="en-GB" sz="1400" dirty="0"/>
              <a:t>"Pip. Pip, sir."</a:t>
            </a:r>
          </a:p>
          <a:p>
            <a:pPr marL="0" indent="0">
              <a:buNone/>
            </a:pPr>
            <a:r>
              <a:rPr lang="en-GB" sz="1400" dirty="0"/>
              <a:t>"Show us where you live," said the man. "Pint out the place!"</a:t>
            </a:r>
          </a:p>
          <a:p>
            <a:pPr marL="0" indent="0">
              <a:buNone/>
            </a:pPr>
            <a:r>
              <a:rPr lang="en-GB" sz="1400" dirty="0"/>
              <a:t>I pointed to where our village lay, on the flat in-shore among the alder-trees and pollards, a mile or more from the church.</a:t>
            </a:r>
          </a:p>
          <a:p>
            <a:pPr marL="0" indent="0">
              <a:buNone/>
            </a:pPr>
            <a:r>
              <a:rPr lang="en-GB" sz="1400" dirty="0"/>
              <a:t>The man, after looking at me for a moment, turned me upside down, and emptied my pockets. There was nothing in them but a piece of bread. When the church came to itself - for he was so ____ and ______ that he made it go head over heels before me, and I saw the steeple under my feet - when the church came to itself, I say, I was seated on a high tombstone, trembling, while he ate the bread ______.</a:t>
            </a:r>
          </a:p>
        </p:txBody>
      </p:sp>
    </p:spTree>
    <p:extLst>
      <p:ext uri="{BB962C8B-B14F-4D97-AF65-F5344CB8AC3E}">
        <p14:creationId xmlns:p14="http://schemas.microsoft.com/office/powerpoint/2010/main" val="90326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84015-2622-4A85-81CB-21A0D890510C}"/>
              </a:ext>
            </a:extLst>
          </p:cNvPr>
          <p:cNvSpPr>
            <a:spLocks noGrp="1"/>
          </p:cNvSpPr>
          <p:nvPr>
            <p:ph type="title"/>
          </p:nvPr>
        </p:nvSpPr>
        <p:spPr/>
        <p:txBody>
          <a:bodyPr>
            <a:normAutofit/>
          </a:bodyPr>
          <a:lstStyle/>
          <a:p>
            <a:r>
              <a:rPr lang="en-GB" u="sng" dirty="0"/>
              <a:t>The answers – how close were you?  </a:t>
            </a:r>
          </a:p>
        </p:txBody>
      </p:sp>
      <p:sp>
        <p:nvSpPr>
          <p:cNvPr id="3" name="Content Placeholder 2">
            <a:extLst>
              <a:ext uri="{FF2B5EF4-FFF2-40B4-BE49-F238E27FC236}">
                <a16:creationId xmlns:a16="http://schemas.microsoft.com/office/drawing/2014/main" id="{B4DD5794-8A43-407D-B837-F54213FA6F25}"/>
              </a:ext>
            </a:extLst>
          </p:cNvPr>
          <p:cNvSpPr>
            <a:spLocks noGrp="1"/>
          </p:cNvSpPr>
          <p:nvPr>
            <p:ph idx="1"/>
          </p:nvPr>
        </p:nvSpPr>
        <p:spPr>
          <a:xfrm>
            <a:off x="304800" y="2095500"/>
            <a:ext cx="11563350" cy="4552950"/>
          </a:xfrm>
          <a:ln w="76200">
            <a:solidFill>
              <a:schemeClr val="tx1"/>
            </a:solidFill>
          </a:ln>
        </p:spPr>
        <p:txBody>
          <a:bodyPr>
            <a:normAutofit lnSpcReduction="10000"/>
          </a:bodyPr>
          <a:lstStyle/>
          <a:p>
            <a:pPr marL="0" indent="0">
              <a:buNone/>
            </a:pPr>
            <a:r>
              <a:rPr lang="en-GB" sz="1400" dirty="0"/>
              <a:t>"Hold your noise!" cried a </a:t>
            </a:r>
            <a:r>
              <a:rPr lang="en-GB" sz="1400" dirty="0">
                <a:highlight>
                  <a:srgbClr val="FFFF00"/>
                </a:highlight>
              </a:rPr>
              <a:t>terrible </a:t>
            </a:r>
            <a:r>
              <a:rPr lang="en-GB" sz="1400" dirty="0"/>
              <a:t>voice, as a man started up from among the graves at the side of the church porch. "Keep still, you little devil, or I'll cut your </a:t>
            </a:r>
            <a:r>
              <a:rPr lang="en-GB" sz="1400" dirty="0">
                <a:highlight>
                  <a:srgbClr val="FFFF00"/>
                </a:highlight>
              </a:rPr>
              <a:t>throat!"</a:t>
            </a:r>
          </a:p>
          <a:p>
            <a:pPr marL="0" indent="0">
              <a:buNone/>
            </a:pPr>
            <a:r>
              <a:rPr lang="en-GB" sz="1400" dirty="0"/>
              <a:t>A </a:t>
            </a:r>
            <a:r>
              <a:rPr lang="en-GB" sz="1400" dirty="0">
                <a:highlight>
                  <a:srgbClr val="FFFF00"/>
                </a:highlight>
              </a:rPr>
              <a:t>fearful </a:t>
            </a:r>
            <a:r>
              <a:rPr lang="en-GB" sz="1400" dirty="0"/>
              <a:t>man, all in coarse grey, with a great iron on his leg. A man with no hat, and with broken shoes, and with an old</a:t>
            </a:r>
            <a:r>
              <a:rPr lang="en-GB" sz="1400" dirty="0">
                <a:highlight>
                  <a:srgbClr val="FFFF00"/>
                </a:highlight>
              </a:rPr>
              <a:t> rag </a:t>
            </a:r>
            <a:r>
              <a:rPr lang="en-GB" sz="1400" dirty="0"/>
              <a:t>tied round his head. A man who had been </a:t>
            </a:r>
            <a:r>
              <a:rPr lang="en-GB" sz="1400" dirty="0">
                <a:highlight>
                  <a:srgbClr val="FFFF00"/>
                </a:highlight>
              </a:rPr>
              <a:t>soaked i</a:t>
            </a:r>
            <a:r>
              <a:rPr lang="en-GB" sz="1400" dirty="0"/>
              <a:t>n water, and </a:t>
            </a:r>
            <a:r>
              <a:rPr lang="en-GB" sz="1400" dirty="0">
                <a:highlight>
                  <a:srgbClr val="FFFF00"/>
                </a:highlight>
              </a:rPr>
              <a:t>smothered</a:t>
            </a:r>
            <a:r>
              <a:rPr lang="en-GB" sz="1400" dirty="0"/>
              <a:t> in mud, and lamed by stones, and cut by flints, and stung by nettles, and torn by briars; who limped, and shivered, and glared and growled; and whose teeth </a:t>
            </a:r>
            <a:r>
              <a:rPr lang="en-GB" sz="1400" dirty="0">
                <a:highlight>
                  <a:srgbClr val="FFFF00"/>
                </a:highlight>
              </a:rPr>
              <a:t>chattered</a:t>
            </a:r>
            <a:r>
              <a:rPr lang="en-GB" sz="1400" dirty="0"/>
              <a:t> in his head as he</a:t>
            </a:r>
            <a:r>
              <a:rPr lang="en-GB" sz="1400" dirty="0">
                <a:highlight>
                  <a:srgbClr val="FFFF00"/>
                </a:highlight>
              </a:rPr>
              <a:t> seized </a:t>
            </a:r>
            <a:r>
              <a:rPr lang="en-GB" sz="1400" dirty="0"/>
              <a:t>me by the chin.</a:t>
            </a:r>
          </a:p>
          <a:p>
            <a:pPr marL="0" indent="0">
              <a:buNone/>
            </a:pPr>
            <a:r>
              <a:rPr lang="en-GB" sz="1400" dirty="0"/>
              <a:t>"O! Don't cut my throat, sir," I</a:t>
            </a:r>
            <a:r>
              <a:rPr lang="en-GB" sz="1400" dirty="0">
                <a:highlight>
                  <a:srgbClr val="FFFF00"/>
                </a:highlight>
              </a:rPr>
              <a:t> pleaded </a:t>
            </a:r>
            <a:r>
              <a:rPr lang="en-GB" sz="1400" dirty="0"/>
              <a:t>in terror. "Pray don't do it, sir."</a:t>
            </a:r>
          </a:p>
          <a:p>
            <a:pPr marL="0" indent="0">
              <a:buNone/>
            </a:pPr>
            <a:r>
              <a:rPr lang="en-GB" sz="1400" dirty="0"/>
              <a:t>"Tell us your name!" said the man. "Quick!"</a:t>
            </a:r>
          </a:p>
          <a:p>
            <a:pPr marL="0" indent="0">
              <a:buNone/>
            </a:pPr>
            <a:r>
              <a:rPr lang="en-GB" sz="1400" dirty="0"/>
              <a:t>"Pip, sir."</a:t>
            </a:r>
          </a:p>
          <a:p>
            <a:pPr marL="0" indent="0">
              <a:buNone/>
            </a:pPr>
            <a:r>
              <a:rPr lang="en-GB" sz="1400" dirty="0"/>
              <a:t>"Once more," said the man, staring at me. "Give it mouth!"</a:t>
            </a:r>
          </a:p>
          <a:p>
            <a:pPr marL="0" indent="0">
              <a:buNone/>
            </a:pPr>
            <a:r>
              <a:rPr lang="en-GB" sz="1400" dirty="0"/>
              <a:t>"Pip. Pip, sir."</a:t>
            </a:r>
          </a:p>
          <a:p>
            <a:pPr marL="0" indent="0">
              <a:buNone/>
            </a:pPr>
            <a:r>
              <a:rPr lang="en-GB" sz="1400" dirty="0"/>
              <a:t>"Show us where you live," said the man. "Pint out the place!"</a:t>
            </a:r>
          </a:p>
          <a:p>
            <a:pPr marL="0" indent="0">
              <a:buNone/>
            </a:pPr>
            <a:r>
              <a:rPr lang="en-GB" sz="1400" dirty="0"/>
              <a:t>I pointed to where our village lay, on the flat in-shore among the alder-trees and pollards, a mile or more from the church.</a:t>
            </a:r>
          </a:p>
          <a:p>
            <a:pPr marL="0" indent="0">
              <a:buNone/>
            </a:pPr>
            <a:r>
              <a:rPr lang="en-GB" sz="1400" dirty="0"/>
              <a:t>The man, after looking at me for a moment, turned me upside down, and emptied my pockets. There was nothing in them but a piece of bread. When the church came to itself - for he was so</a:t>
            </a:r>
            <a:r>
              <a:rPr lang="en-GB" sz="1400" dirty="0">
                <a:highlight>
                  <a:srgbClr val="FFFF00"/>
                </a:highlight>
              </a:rPr>
              <a:t> sudden </a:t>
            </a:r>
            <a:r>
              <a:rPr lang="en-GB" sz="1400" dirty="0"/>
              <a:t>and </a:t>
            </a:r>
            <a:r>
              <a:rPr lang="en-GB" sz="1400" dirty="0">
                <a:highlight>
                  <a:srgbClr val="FFFF00"/>
                </a:highlight>
              </a:rPr>
              <a:t>strong </a:t>
            </a:r>
            <a:r>
              <a:rPr lang="en-GB" sz="1400" dirty="0"/>
              <a:t>that he made it go head over heels before me, and I saw the steeple under my feet - when the church came to itself, I say, I was seated on a high tombstone, trembling, while he ate the bread </a:t>
            </a:r>
            <a:r>
              <a:rPr lang="en-GB" sz="1400" dirty="0">
                <a:highlight>
                  <a:srgbClr val="FFFF00"/>
                </a:highlight>
              </a:rPr>
              <a:t>ravenously.</a:t>
            </a:r>
          </a:p>
        </p:txBody>
      </p:sp>
    </p:spTree>
    <p:extLst>
      <p:ext uri="{BB962C8B-B14F-4D97-AF65-F5344CB8AC3E}">
        <p14:creationId xmlns:p14="http://schemas.microsoft.com/office/powerpoint/2010/main" val="909811199"/>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38</TotalTime>
  <Words>4606</Words>
  <Application>Microsoft Office PowerPoint</Application>
  <PresentationFormat>Widescreen</PresentationFormat>
  <Paragraphs>324</Paragraphs>
  <Slides>53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Avenir Next LT Pro</vt:lpstr>
      <vt:lpstr>Calibri</vt:lpstr>
      <vt:lpstr>Georgia</vt:lpstr>
      <vt:lpstr>museo-slab</vt:lpstr>
      <vt:lpstr>Symbol</vt:lpstr>
      <vt:lpstr>Verdana</vt:lpstr>
      <vt:lpstr>AccentBoxVTI</vt:lpstr>
      <vt:lpstr>Literacy CPD session </vt:lpstr>
      <vt:lpstr>Your reading test for starters: </vt:lpstr>
      <vt:lpstr>What is Literacy? Debunking the myths </vt:lpstr>
      <vt:lpstr>Feedback from the Literacy Audit</vt:lpstr>
      <vt:lpstr>What we tend to focus on </vt:lpstr>
      <vt:lpstr>What we need to focus on this year – reading </vt:lpstr>
      <vt:lpstr>Links to theories…</vt:lpstr>
      <vt:lpstr>Read this – what words do you think could replace the gaps? </vt:lpstr>
      <vt:lpstr>The answers – how close were you?  </vt:lpstr>
      <vt:lpstr>English has borrowed words from over 350 languages.  3x as many words as German and 6 x as many as French!  </vt:lpstr>
      <vt:lpstr>Difficulties continued…</vt:lpstr>
      <vt:lpstr>We take for granted that students can read as fluently as we can. </vt:lpstr>
      <vt:lpstr>If we do not teach students how to be adaptable, the cycle continues.  Students get frustrated with texts.  They deem it frustrating and boring.  Reading practice is avoided and so the cycle continues.  </vt:lpstr>
      <vt:lpstr>READ THIS: </vt:lpstr>
      <vt:lpstr>As an effective reader…</vt:lpstr>
      <vt:lpstr>Why is it so important?  </vt:lpstr>
      <vt:lpstr>Exam issues…</vt:lpstr>
      <vt:lpstr>Text from a Primary Reader</vt:lpstr>
      <vt:lpstr>That was for a 6 year old …imagine what it is like by the time we get to GCSE…</vt:lpstr>
      <vt:lpstr>PE and Maths</vt:lpstr>
      <vt:lpstr>Reading Paradox </vt:lpstr>
      <vt:lpstr>We need to act - now!</vt:lpstr>
      <vt:lpstr>Students who plan, monitor and question what they read are more likely to access a text. Therefore, they are more likely to show independence and resilience in an exam = fewer questions missed out and fewer students putting their pens down aften ten minutes or less in an exam! </vt:lpstr>
      <vt:lpstr>PowerPoint Presentation</vt:lpstr>
      <vt:lpstr>Disciplinary Literacy</vt:lpstr>
      <vt:lpstr>Maths: seldom the one we associate with reading.  Reading the unique language of mathematics has been described as tantamount to reading Anna Karenina in Russian.  Maths questions and textbooks have more concepts per word, per sentence, per paragraph than any other area. </vt:lpstr>
      <vt:lpstr>Next sessions: </vt:lpstr>
      <vt:lpstr>PowerPoint Presentation</vt:lpstr>
      <vt:lpstr>Then, we want you to identify what specifics are needed for your own subject specialism. </vt:lpstr>
      <vt:lpstr>You will be given one of these for your Department Areas</vt:lpstr>
      <vt:lpstr>PowerPoint Presentation</vt:lpstr>
      <vt:lpstr>In your subject areas, this Thursday, you will be given a sheet and an English Teacher to support </vt:lpstr>
      <vt:lpstr>Further reading…</vt:lpstr>
      <vt:lpstr>PowerPoint Presentation</vt:lpstr>
      <vt:lpstr>Resources and subject specific content to be sent out for the Thursday session</vt:lpstr>
      <vt:lpstr>PowerPoint Presentation</vt:lpstr>
      <vt:lpstr>PowerPoint Presentation</vt:lpstr>
      <vt:lpstr>How do you teach skills of: </vt:lpstr>
      <vt:lpstr>What extra reading – homework etc? </vt:lpstr>
      <vt:lpstr>Send ideas for the following to LS.  </vt:lpstr>
      <vt:lpstr>Session 3 </vt:lpstr>
      <vt:lpstr>PowerPoint Presentation</vt:lpstr>
      <vt:lpstr>PowerPoint Presentation</vt:lpstr>
      <vt:lpstr>PowerPoint Presentation</vt:lpstr>
      <vt:lpstr>Captain Matthew Webb </vt:lpstr>
      <vt:lpstr>PowerPoint Presentation</vt:lpstr>
      <vt:lpstr>Read the two passages about lighthouses and consider their similarities, differences and where and when a pupil may encounter them in the school curriculum.  What might cause issues for some weaker readers? </vt:lpstr>
      <vt:lpstr>Examples from other schools: </vt:lpstr>
      <vt:lpstr>PowerPoint Presentation</vt:lpstr>
      <vt:lpstr>PowerPoint Presentation</vt:lpstr>
      <vt:lpstr>Others…</vt:lpstr>
      <vt:lpstr>Example from an English SOL Year 7</vt:lpstr>
      <vt:lpstr>Vocabulary instruction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CPD session</dc:title>
  <dc:creator>Lisa Smith</dc:creator>
  <cp:lastModifiedBy>Lisa Smith</cp:lastModifiedBy>
  <cp:revision>19</cp:revision>
  <dcterms:created xsi:type="dcterms:W3CDTF">2020-08-26T13:51:34Z</dcterms:created>
  <dcterms:modified xsi:type="dcterms:W3CDTF">2021-01-29T10:55:55Z</dcterms:modified>
</cp:coreProperties>
</file>