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87" r:id="rId3"/>
    <p:sldId id="288" r:id="rId4"/>
    <p:sldId id="284" r:id="rId5"/>
    <p:sldId id="289" r:id="rId6"/>
    <p:sldId id="311" r:id="rId7"/>
    <p:sldId id="312" r:id="rId8"/>
    <p:sldId id="313" r:id="rId9"/>
    <p:sldId id="314" r:id="rId10"/>
    <p:sldId id="315" r:id="rId11"/>
    <p:sldId id="316" r:id="rId12"/>
    <p:sldId id="294" r:id="rId13"/>
    <p:sldId id="295" r:id="rId14"/>
    <p:sldId id="299" r:id="rId15"/>
    <p:sldId id="259" r:id="rId16"/>
    <p:sldId id="301" r:id="rId17"/>
    <p:sldId id="290" r:id="rId18"/>
    <p:sldId id="317" r:id="rId19"/>
    <p:sldId id="318" r:id="rId20"/>
    <p:sldId id="319" r:id="rId21"/>
    <p:sldId id="320" r:id="rId22"/>
    <p:sldId id="321" r:id="rId23"/>
    <p:sldId id="322" r:id="rId24"/>
    <p:sldId id="323" r:id="rId25"/>
    <p:sldId id="324" r:id="rId26"/>
    <p:sldId id="325" r:id="rId27"/>
    <p:sldId id="326" r:id="rId28"/>
    <p:sldId id="327" r:id="rId29"/>
    <p:sldId id="328" r:id="rId30"/>
    <p:sldId id="329" r:id="rId31"/>
    <p:sldId id="330" r:id="rId32"/>
    <p:sldId id="331" r:id="rId33"/>
    <p:sldId id="332" r:id="rId34"/>
    <p:sldId id="333" r:id="rId35"/>
    <p:sldId id="334" r:id="rId36"/>
    <p:sldId id="335" r:id="rId37"/>
    <p:sldId id="336" r:id="rId38"/>
    <p:sldId id="337" r:id="rId39"/>
    <p:sldId id="338" r:id="rId40"/>
    <p:sldId id="339" r:id="rId41"/>
    <p:sldId id="340" r:id="rId42"/>
    <p:sldId id="34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6AA451-E09D-AACE-491D-597DF5386465}" v="84" dt="2020-11-10T16:10:08.3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82135-5706-43C3-8C18-029EDBA9BB68}" type="datetimeFigureOut">
              <a:rPr lang="en-GB" smtClean="0"/>
              <a:t>29/01/2021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10F7DD-D070-44E7-B2FE-09FB17156037}" type="slidenum">
              <a:rPr lang="en-GB" smtClean="0"/>
              <a:t>‹#›</a:t>
            </a:fld>
            <a:endParaRPr lang="en-GB"/>
          </a:p>
        </p:txBody>
      </p:sp>
    </p:spTree>
    <p:extLst>
      <p:ext uri="{BB962C8B-B14F-4D97-AF65-F5344CB8AC3E}">
        <p14:creationId xmlns:p14="http://schemas.microsoft.com/office/powerpoint/2010/main" val="2123050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Questions get generally more difficult as you go across the table  - Link to blooms </a:t>
            </a:r>
          </a:p>
        </p:txBody>
      </p:sp>
      <p:sp>
        <p:nvSpPr>
          <p:cNvPr id="4" name="Slide Number Placeholder 3"/>
          <p:cNvSpPr>
            <a:spLocks noGrp="1"/>
          </p:cNvSpPr>
          <p:nvPr>
            <p:ph type="sldNum" sz="quarter" idx="5"/>
          </p:nvPr>
        </p:nvSpPr>
        <p:spPr/>
        <p:txBody>
          <a:bodyPr/>
          <a:lstStyle/>
          <a:p>
            <a:fld id="{F57B9F7C-8252-4E34-AF42-765E577D46CF}" type="slidenum">
              <a:rPr lang="en-GB" smtClean="0"/>
              <a:t>32</a:t>
            </a:fld>
            <a:endParaRPr lang="en-GB"/>
          </a:p>
        </p:txBody>
      </p:sp>
    </p:spTree>
    <p:extLst>
      <p:ext uri="{BB962C8B-B14F-4D97-AF65-F5344CB8AC3E}">
        <p14:creationId xmlns:p14="http://schemas.microsoft.com/office/powerpoint/2010/main" val="4095810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started off as the 6 monkeys but I lost the will to live </a:t>
            </a:r>
          </a:p>
        </p:txBody>
      </p:sp>
      <p:sp>
        <p:nvSpPr>
          <p:cNvPr id="4" name="Slide Number Placeholder 3"/>
          <p:cNvSpPr>
            <a:spLocks noGrp="1"/>
          </p:cNvSpPr>
          <p:nvPr>
            <p:ph type="sldNum" sz="quarter" idx="5"/>
          </p:nvPr>
        </p:nvSpPr>
        <p:spPr/>
        <p:txBody>
          <a:bodyPr/>
          <a:lstStyle/>
          <a:p>
            <a:fld id="{F57B9F7C-8252-4E34-AF42-765E577D46CF}" type="slidenum">
              <a:rPr lang="en-GB" smtClean="0"/>
              <a:t>33</a:t>
            </a:fld>
            <a:endParaRPr lang="en-GB"/>
          </a:p>
        </p:txBody>
      </p:sp>
    </p:spTree>
    <p:extLst>
      <p:ext uri="{BB962C8B-B14F-4D97-AF65-F5344CB8AC3E}">
        <p14:creationId xmlns:p14="http://schemas.microsoft.com/office/powerpoint/2010/main" val="956914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7B9F7C-8252-4E34-AF42-765E577D46CF}" type="slidenum">
              <a:rPr lang="en-GB" smtClean="0"/>
              <a:t>40</a:t>
            </a:fld>
            <a:endParaRPr lang="en-GB"/>
          </a:p>
        </p:txBody>
      </p:sp>
    </p:spTree>
    <p:extLst>
      <p:ext uri="{BB962C8B-B14F-4D97-AF65-F5344CB8AC3E}">
        <p14:creationId xmlns:p14="http://schemas.microsoft.com/office/powerpoint/2010/main" val="248399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can then be used to get students to clarify anything that they do not understand or write a summary of their findings – </a:t>
            </a:r>
            <a:r>
              <a:rPr lang="en-GB" dirty="0" err="1"/>
              <a:t>ofucsing</a:t>
            </a:r>
            <a:r>
              <a:rPr lang="en-GB" dirty="0"/>
              <a:t> on a few key words rather than the whole think.  You could guide students to focus on omitting proper nouns – those that begin with a capital letter etc.  </a:t>
            </a:r>
          </a:p>
        </p:txBody>
      </p:sp>
      <p:sp>
        <p:nvSpPr>
          <p:cNvPr id="4" name="Slide Number Placeholder 3"/>
          <p:cNvSpPr>
            <a:spLocks noGrp="1"/>
          </p:cNvSpPr>
          <p:nvPr>
            <p:ph type="sldNum" sz="quarter" idx="5"/>
          </p:nvPr>
        </p:nvSpPr>
        <p:spPr/>
        <p:txBody>
          <a:bodyPr/>
          <a:lstStyle/>
          <a:p>
            <a:fld id="{F57B9F7C-8252-4E34-AF42-765E577D46CF}" type="slidenum">
              <a:rPr lang="en-GB" smtClean="0"/>
              <a:t>42</a:t>
            </a:fld>
            <a:endParaRPr lang="en-GB"/>
          </a:p>
        </p:txBody>
      </p:sp>
    </p:spTree>
    <p:extLst>
      <p:ext uri="{BB962C8B-B14F-4D97-AF65-F5344CB8AC3E}">
        <p14:creationId xmlns:p14="http://schemas.microsoft.com/office/powerpoint/2010/main" val="2465675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1/29/2021</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1951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1/29/2021</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08056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1/29/2021</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51152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1/29/2021</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99616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1/29/2021</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91453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1/29/2021</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01903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1/29/2021</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87090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1/29/2021</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52582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1/29/2021</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42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1/29/2021</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7878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1/29/2021</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65237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1/29/2021</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460523496"/>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E2F58BF-12E5-4B5A-AD25-4DAAA274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4562D3-7CB8-45BB-992F-883C6701B583}"/>
              </a:ext>
            </a:extLst>
          </p:cNvPr>
          <p:cNvSpPr>
            <a:spLocks noGrp="1"/>
          </p:cNvSpPr>
          <p:nvPr>
            <p:ph type="ctrTitle"/>
          </p:nvPr>
        </p:nvSpPr>
        <p:spPr>
          <a:xfrm>
            <a:off x="477981" y="1122363"/>
            <a:ext cx="4023360" cy="3204134"/>
          </a:xfrm>
        </p:spPr>
        <p:txBody>
          <a:bodyPr anchor="b">
            <a:normAutofit/>
          </a:bodyPr>
          <a:lstStyle/>
          <a:p>
            <a:r>
              <a:rPr lang="en-GB" sz="4800" dirty="0"/>
              <a:t>Literacy CPD session </a:t>
            </a:r>
          </a:p>
        </p:txBody>
      </p:sp>
      <p:sp>
        <p:nvSpPr>
          <p:cNvPr id="3" name="Subtitle 2">
            <a:extLst>
              <a:ext uri="{FF2B5EF4-FFF2-40B4-BE49-F238E27FC236}">
                <a16:creationId xmlns:a16="http://schemas.microsoft.com/office/drawing/2014/main" id="{163DC3D1-6355-43B1-99F5-7E16F3E1110C}"/>
              </a:ext>
            </a:extLst>
          </p:cNvPr>
          <p:cNvSpPr>
            <a:spLocks noGrp="1"/>
          </p:cNvSpPr>
          <p:nvPr>
            <p:ph type="subTitle" idx="1"/>
          </p:nvPr>
        </p:nvSpPr>
        <p:spPr>
          <a:xfrm>
            <a:off x="477980" y="4872922"/>
            <a:ext cx="4023359" cy="1208141"/>
          </a:xfrm>
        </p:spPr>
        <p:txBody>
          <a:bodyPr>
            <a:normAutofit/>
          </a:bodyPr>
          <a:lstStyle/>
          <a:p>
            <a:pPr algn="ctr"/>
            <a:r>
              <a:rPr lang="en-GB" sz="2000" b="1" u="sng" dirty="0"/>
              <a:t>2020 – Reading Introduction</a:t>
            </a: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person, indoor, person, looking&#10;&#10;Description automatically generated">
            <a:extLst>
              <a:ext uri="{FF2B5EF4-FFF2-40B4-BE49-F238E27FC236}">
                <a16:creationId xmlns:a16="http://schemas.microsoft.com/office/drawing/2014/main" id="{2BC81D11-00DA-4106-BEEB-EE6FCCC2D2FD}"/>
              </a:ext>
            </a:extLst>
          </p:cNvPr>
          <p:cNvPicPr>
            <a:picLocks noChangeAspect="1"/>
          </p:cNvPicPr>
          <p:nvPr/>
        </p:nvPicPr>
        <p:blipFill rotWithShape="1">
          <a:blip r:embed="rId2">
            <a:extLst>
              <a:ext uri="{28A0092B-C50C-407E-A947-70E740481C1C}">
                <a14:useLocalDpi xmlns:a14="http://schemas.microsoft.com/office/drawing/2010/main" val="0"/>
              </a:ext>
            </a:extLst>
          </a:blip>
          <a:srcRect l="9812" r="9564" b="2"/>
          <a:stretch/>
        </p:blipFill>
        <p:spPr>
          <a:xfrm>
            <a:off x="4868487" y="10"/>
            <a:ext cx="7323513" cy="6857990"/>
          </a:xfrm>
          <a:prstGeom prst="rect">
            <a:avLst/>
          </a:prstGeom>
        </p:spPr>
      </p:pic>
    </p:spTree>
    <p:extLst>
      <p:ext uri="{BB962C8B-B14F-4D97-AF65-F5344CB8AC3E}">
        <p14:creationId xmlns:p14="http://schemas.microsoft.com/office/powerpoint/2010/main" val="948549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C7DBB-1755-4B68-B93C-97D3ACCFDD19}"/>
              </a:ext>
            </a:extLst>
          </p:cNvPr>
          <p:cNvSpPr>
            <a:spLocks noGrp="1"/>
          </p:cNvSpPr>
          <p:nvPr>
            <p:ph type="title"/>
          </p:nvPr>
        </p:nvSpPr>
        <p:spPr>
          <a:xfrm>
            <a:off x="841247" y="978619"/>
            <a:ext cx="3410712" cy="1106424"/>
          </a:xfrm>
        </p:spPr>
        <p:txBody>
          <a:bodyPr>
            <a:normAutofit/>
          </a:bodyPr>
          <a:lstStyle/>
          <a:p>
            <a:endParaRPr lang="en-GB" sz="2800" dirty="0"/>
          </a:p>
        </p:txBody>
      </p:sp>
      <p:sp>
        <p:nvSpPr>
          <p:cNvPr id="3" name="Content Placeholder 2">
            <a:extLst>
              <a:ext uri="{FF2B5EF4-FFF2-40B4-BE49-F238E27FC236}">
                <a16:creationId xmlns:a16="http://schemas.microsoft.com/office/drawing/2014/main" id="{A1112469-9789-440A-9C96-A020890E3545}"/>
              </a:ext>
            </a:extLst>
          </p:cNvPr>
          <p:cNvSpPr>
            <a:spLocks noGrp="1"/>
          </p:cNvSpPr>
          <p:nvPr>
            <p:ph idx="1"/>
          </p:nvPr>
        </p:nvSpPr>
        <p:spPr>
          <a:xfrm>
            <a:off x="841248" y="2252870"/>
            <a:ext cx="3412219" cy="3560251"/>
          </a:xfrm>
          <a:ln w="57150">
            <a:solidFill>
              <a:schemeClr val="tx1"/>
            </a:solidFill>
          </a:ln>
        </p:spPr>
        <p:txBody>
          <a:bodyPr>
            <a:normAutofit/>
          </a:bodyPr>
          <a:lstStyle/>
          <a:p>
            <a:pPr marL="0" indent="0">
              <a:buNone/>
            </a:pPr>
            <a:r>
              <a:rPr lang="en-GB" sz="1700" dirty="0"/>
              <a:t>On a foggy August afternoon in 1875, a lone swimmer dived from Admiralty Pier in Dover into the cold waters of the English Channel.  Nearly 22 hours later, the exhausted man staggered onto the French soils at Calais ad became an instant hero.  Captain Matthew Webb had become the first person to swim across the English Channel. </a:t>
            </a:r>
          </a:p>
        </p:txBody>
      </p:sp>
      <p:sp>
        <p:nvSpPr>
          <p:cNvPr id="4" name="TextBox 3">
            <a:extLst>
              <a:ext uri="{FF2B5EF4-FFF2-40B4-BE49-F238E27FC236}">
                <a16:creationId xmlns:a16="http://schemas.microsoft.com/office/drawing/2014/main" id="{8D1FBF09-6758-462B-9BD8-A84FA76D1627}"/>
              </a:ext>
            </a:extLst>
          </p:cNvPr>
          <p:cNvSpPr txBox="1"/>
          <p:nvPr/>
        </p:nvSpPr>
        <p:spPr>
          <a:xfrm>
            <a:off x="5380383" y="1696278"/>
            <a:ext cx="5632174" cy="2585323"/>
          </a:xfrm>
          <a:prstGeom prst="rect">
            <a:avLst/>
          </a:prstGeom>
          <a:noFill/>
          <a:ln w="57150">
            <a:solidFill>
              <a:schemeClr val="tx1"/>
            </a:solidFill>
          </a:ln>
        </p:spPr>
        <p:txBody>
          <a:bodyPr wrap="square" rtlCol="0">
            <a:spAutoFit/>
          </a:bodyPr>
          <a:lstStyle/>
          <a:p>
            <a:r>
              <a:rPr lang="en-GB" dirty="0"/>
              <a:t>Clarify – the geography and challenge of crossing the Channel?  Any words we are unsure of? </a:t>
            </a:r>
          </a:p>
          <a:p>
            <a:endParaRPr lang="en-GB" dirty="0"/>
          </a:p>
          <a:p>
            <a:r>
              <a:rPr lang="en-GB" dirty="0"/>
              <a:t>Question – our predictions of his character?  Motivations etc?  Why we need to be told it was foggy?  </a:t>
            </a:r>
          </a:p>
          <a:p>
            <a:endParaRPr lang="en-GB" dirty="0"/>
          </a:p>
          <a:p>
            <a:r>
              <a:rPr lang="en-GB" dirty="0"/>
              <a:t>Summarise –  what he did and achieved and the attitudes to Webb after reading?  </a:t>
            </a:r>
          </a:p>
        </p:txBody>
      </p:sp>
    </p:spTree>
    <p:extLst>
      <p:ext uri="{BB962C8B-B14F-4D97-AF65-F5344CB8AC3E}">
        <p14:creationId xmlns:p14="http://schemas.microsoft.com/office/powerpoint/2010/main" val="471777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BD9F-E7DF-419D-BD21-70900FBF0EEC}"/>
              </a:ext>
            </a:extLst>
          </p:cNvPr>
          <p:cNvSpPr>
            <a:spLocks noGrp="1"/>
          </p:cNvSpPr>
          <p:nvPr>
            <p:ph type="title"/>
          </p:nvPr>
        </p:nvSpPr>
        <p:spPr/>
        <p:txBody>
          <a:bodyPr>
            <a:noAutofit/>
          </a:bodyPr>
          <a:lstStyle/>
          <a:p>
            <a:pPr algn="ctr"/>
            <a:r>
              <a:rPr lang="en-GB" sz="2400" dirty="0"/>
              <a:t>Read the two passages about lighthouses and consider their similarities, differences and where and when a pupil may encounter them in the school curriculum.  What might cause issues for some weaker readers? </a:t>
            </a:r>
          </a:p>
        </p:txBody>
      </p:sp>
      <p:sp>
        <p:nvSpPr>
          <p:cNvPr id="4" name="Content Placeholder 3">
            <a:extLst>
              <a:ext uri="{FF2B5EF4-FFF2-40B4-BE49-F238E27FC236}">
                <a16:creationId xmlns:a16="http://schemas.microsoft.com/office/drawing/2014/main" id="{A5DC3D54-C904-4EDF-ACBF-632EB0735EF7}"/>
              </a:ext>
            </a:extLst>
          </p:cNvPr>
          <p:cNvSpPr>
            <a:spLocks noGrp="1"/>
          </p:cNvSpPr>
          <p:nvPr>
            <p:ph sz="half" idx="1"/>
          </p:nvPr>
        </p:nvSpPr>
        <p:spPr>
          <a:ln w="76200">
            <a:solidFill>
              <a:schemeClr val="tx1"/>
            </a:solidFill>
          </a:ln>
        </p:spPr>
        <p:txBody>
          <a:bodyPr>
            <a:normAutofit fontScale="92500" lnSpcReduction="20000"/>
          </a:bodyPr>
          <a:lstStyle/>
          <a:p>
            <a:r>
              <a:rPr lang="en-GB" dirty="0"/>
              <a:t>For the great plateful of blue water was before her; the hoary lighthouse, distant, austere I the midst; and on the right, as far as the eye could see, fading and falling, in soft, low pleats, the green sand dunes with the wild flowing grasses on them. 	</a:t>
            </a:r>
          </a:p>
        </p:txBody>
      </p:sp>
      <p:sp>
        <p:nvSpPr>
          <p:cNvPr id="5" name="Content Placeholder 4">
            <a:extLst>
              <a:ext uri="{FF2B5EF4-FFF2-40B4-BE49-F238E27FC236}">
                <a16:creationId xmlns:a16="http://schemas.microsoft.com/office/drawing/2014/main" id="{42D64D90-8822-4A08-AA37-113AD700E560}"/>
              </a:ext>
            </a:extLst>
          </p:cNvPr>
          <p:cNvSpPr>
            <a:spLocks noGrp="1"/>
          </p:cNvSpPr>
          <p:nvPr>
            <p:ph sz="half" idx="2"/>
          </p:nvPr>
        </p:nvSpPr>
        <p:spPr>
          <a:ln w="76200">
            <a:solidFill>
              <a:schemeClr val="tx1"/>
            </a:solidFill>
          </a:ln>
        </p:spPr>
        <p:txBody>
          <a:bodyPr>
            <a:normAutofit fontScale="92500" lnSpcReduction="20000"/>
          </a:bodyPr>
          <a:lstStyle/>
          <a:p>
            <a:r>
              <a:rPr lang="en-GB" dirty="0"/>
              <a:t>Belle </a:t>
            </a:r>
            <a:r>
              <a:rPr lang="en-GB" dirty="0" err="1"/>
              <a:t>Toute</a:t>
            </a:r>
            <a:r>
              <a:rPr lang="en-GB" dirty="0"/>
              <a:t> lighthouse is a famous landmark on the top of the cliffs at Beachy Head, on the South coast of England… erosion of the cliff has continued since the lighthouse was moved back, and a series of wet winters and very dry summers has caused the erosion to speed up. </a:t>
            </a:r>
          </a:p>
        </p:txBody>
      </p:sp>
    </p:spTree>
    <p:extLst>
      <p:ext uri="{BB962C8B-B14F-4D97-AF65-F5344CB8AC3E}">
        <p14:creationId xmlns:p14="http://schemas.microsoft.com/office/powerpoint/2010/main" val="2756144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848D1-C923-48C9-A617-B4AE28BE8A4E}"/>
              </a:ext>
            </a:extLst>
          </p:cNvPr>
          <p:cNvSpPr>
            <a:spLocks noGrp="1"/>
          </p:cNvSpPr>
          <p:nvPr>
            <p:ph type="title"/>
          </p:nvPr>
        </p:nvSpPr>
        <p:spPr/>
        <p:txBody>
          <a:bodyPr/>
          <a:lstStyle/>
          <a:p>
            <a:r>
              <a:rPr lang="en-GB" dirty="0"/>
              <a:t>Examples from other schools: </a:t>
            </a:r>
          </a:p>
        </p:txBody>
      </p:sp>
      <p:sp>
        <p:nvSpPr>
          <p:cNvPr id="3" name="Content Placeholder 2">
            <a:extLst>
              <a:ext uri="{FF2B5EF4-FFF2-40B4-BE49-F238E27FC236}">
                <a16:creationId xmlns:a16="http://schemas.microsoft.com/office/drawing/2014/main" id="{5CF8788D-3BBD-44AB-A58D-C62EECF69CBD}"/>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6504723B-2DD3-451F-92F7-53880CFA6A88}"/>
              </a:ext>
            </a:extLst>
          </p:cNvPr>
          <p:cNvPicPr>
            <a:picLocks noChangeAspect="1"/>
          </p:cNvPicPr>
          <p:nvPr/>
        </p:nvPicPr>
        <p:blipFill>
          <a:blip r:embed="rId2"/>
          <a:stretch>
            <a:fillRect/>
          </a:stretch>
        </p:blipFill>
        <p:spPr>
          <a:xfrm>
            <a:off x="1599444" y="1728216"/>
            <a:ext cx="8624815" cy="4851951"/>
          </a:xfrm>
          <a:prstGeom prst="rect">
            <a:avLst/>
          </a:prstGeom>
        </p:spPr>
      </p:pic>
    </p:spTree>
    <p:extLst>
      <p:ext uri="{BB962C8B-B14F-4D97-AF65-F5344CB8AC3E}">
        <p14:creationId xmlns:p14="http://schemas.microsoft.com/office/powerpoint/2010/main" val="3961908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4CCD5-2910-4C0A-AA0E-010B4A13408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3CB8B3B-6060-497B-AF87-B5F1B0553A7E}"/>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B6ADB4E5-C183-4E5B-B429-D733727909C3}"/>
              </a:ext>
            </a:extLst>
          </p:cNvPr>
          <p:cNvPicPr>
            <a:picLocks noChangeAspect="1"/>
          </p:cNvPicPr>
          <p:nvPr/>
        </p:nvPicPr>
        <p:blipFill rotWithShape="1">
          <a:blip r:embed="rId2"/>
          <a:srcRect l="9150" t="14957" r="9150" b="7980"/>
          <a:stretch/>
        </p:blipFill>
        <p:spPr>
          <a:xfrm>
            <a:off x="908304" y="548640"/>
            <a:ext cx="9960864" cy="5282418"/>
          </a:xfrm>
          <a:prstGeom prst="rect">
            <a:avLst/>
          </a:prstGeom>
        </p:spPr>
      </p:pic>
    </p:spTree>
    <p:extLst>
      <p:ext uri="{BB962C8B-B14F-4D97-AF65-F5344CB8AC3E}">
        <p14:creationId xmlns:p14="http://schemas.microsoft.com/office/powerpoint/2010/main" val="3003437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7A76803-F63C-49CF-A9AB-666CD41EEFE5}"/>
              </a:ext>
            </a:extLst>
          </p:cNvPr>
          <p:cNvSpPr txBox="1"/>
          <p:nvPr/>
        </p:nvSpPr>
        <p:spPr>
          <a:xfrm>
            <a:off x="636104" y="503583"/>
            <a:ext cx="1828801" cy="5663517"/>
          </a:xfrm>
          <a:prstGeom prst="rect">
            <a:avLst/>
          </a:prstGeom>
          <a:noFill/>
        </p:spPr>
        <p:txBody>
          <a:bodyPr wrap="square" rtlCol="0">
            <a:spAutoFit/>
          </a:bodyPr>
          <a:lstStyle/>
          <a:p>
            <a:endParaRPr lang="en-GB" dirty="0"/>
          </a:p>
        </p:txBody>
      </p:sp>
      <p:sp>
        <p:nvSpPr>
          <p:cNvPr id="8" name="TextBox 7">
            <a:extLst>
              <a:ext uri="{FF2B5EF4-FFF2-40B4-BE49-F238E27FC236}">
                <a16:creationId xmlns:a16="http://schemas.microsoft.com/office/drawing/2014/main" id="{8479907D-15FF-443D-90FB-13BB2BCB7590}"/>
              </a:ext>
            </a:extLst>
          </p:cNvPr>
          <p:cNvSpPr txBox="1"/>
          <p:nvPr/>
        </p:nvSpPr>
        <p:spPr>
          <a:xfrm>
            <a:off x="1139687" y="199676"/>
            <a:ext cx="2345635" cy="5663517"/>
          </a:xfrm>
          <a:prstGeom prst="rect">
            <a:avLst/>
          </a:prstGeom>
          <a:noFill/>
          <a:ln w="76200">
            <a:solidFill>
              <a:schemeClr val="tx1"/>
            </a:solidFill>
          </a:ln>
        </p:spPr>
        <p:txBody>
          <a:bodyPr wrap="square" rtlCol="0">
            <a:spAutoFit/>
          </a:bodyPr>
          <a:lstStyle/>
          <a:p>
            <a:endParaRPr lang="en-GB" dirty="0"/>
          </a:p>
        </p:txBody>
      </p:sp>
      <p:pic>
        <p:nvPicPr>
          <p:cNvPr id="10" name="Picture 9" descr="A picture containing drawing&#10;&#10;Description automatically generated">
            <a:extLst>
              <a:ext uri="{FF2B5EF4-FFF2-40B4-BE49-F238E27FC236}">
                <a16:creationId xmlns:a16="http://schemas.microsoft.com/office/drawing/2014/main" id="{D2FB3A9B-B5C1-4E37-A443-EF74420C3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687" y="381359"/>
            <a:ext cx="1290890" cy="595091"/>
          </a:xfrm>
          <a:prstGeom prst="rect">
            <a:avLst/>
          </a:prstGeom>
        </p:spPr>
      </p:pic>
      <p:sp>
        <p:nvSpPr>
          <p:cNvPr id="11" name="TextBox 10">
            <a:extLst>
              <a:ext uri="{FF2B5EF4-FFF2-40B4-BE49-F238E27FC236}">
                <a16:creationId xmlns:a16="http://schemas.microsoft.com/office/drawing/2014/main" id="{C513FC1B-3285-4B9C-93CA-93DE5C42EB51}"/>
              </a:ext>
            </a:extLst>
          </p:cNvPr>
          <p:cNvSpPr txBox="1"/>
          <p:nvPr/>
        </p:nvSpPr>
        <p:spPr>
          <a:xfrm>
            <a:off x="1197281" y="1098674"/>
            <a:ext cx="2245211" cy="1908215"/>
          </a:xfrm>
          <a:prstGeom prst="rect">
            <a:avLst/>
          </a:prstGeom>
          <a:solidFill>
            <a:srgbClr val="FFFF00"/>
          </a:solidFill>
        </p:spPr>
        <p:txBody>
          <a:bodyPr wrap="square" rtlCol="0">
            <a:spAutoFit/>
          </a:bodyPr>
          <a:lstStyle/>
          <a:p>
            <a:r>
              <a:rPr lang="en-GB" sz="1100" b="1" dirty="0">
                <a:highlight>
                  <a:srgbClr val="FFFF00"/>
                </a:highlight>
                <a:latin typeface="Verdana" panose="020B0604030504040204" pitchFamily="34" charset="0"/>
                <a:ea typeface="Verdana" panose="020B0604030504040204" pitchFamily="34" charset="0"/>
              </a:rPr>
              <a:t>PREDICT: </a:t>
            </a:r>
            <a:r>
              <a:rPr lang="en-GB" sz="1100" dirty="0">
                <a:latin typeface="Verdana" panose="020B0604030504040204" pitchFamily="34" charset="0"/>
                <a:ea typeface="Verdana" panose="020B0604030504040204" pitchFamily="34" charset="0"/>
              </a:rPr>
              <a:t>Activate Prior Knowledge</a:t>
            </a:r>
          </a:p>
          <a:p>
            <a:endParaRPr lang="en-GB" sz="1100" dirty="0">
              <a:latin typeface="Verdana" panose="020B0604030504040204" pitchFamily="34" charset="0"/>
              <a:ea typeface="Verdana" panose="020B0604030504040204" pitchFamily="34" charset="0"/>
            </a:endParaRPr>
          </a:p>
          <a:p>
            <a:r>
              <a:rPr lang="en-GB" sz="1100" dirty="0">
                <a:latin typeface="Verdana" panose="020B0604030504040204" pitchFamily="34" charset="0"/>
                <a:ea typeface="Verdana" panose="020B0604030504040204" pitchFamily="34" charset="0"/>
              </a:rPr>
              <a:t>Examples:</a:t>
            </a:r>
          </a:p>
          <a:p>
            <a:endParaRPr lang="en-GB" sz="1100" dirty="0">
              <a:latin typeface="Verdana" panose="020B0604030504040204" pitchFamily="34" charset="0"/>
              <a:ea typeface="Verdana" panose="020B0604030504040204" pitchFamily="34" charset="0"/>
            </a:endParaRPr>
          </a:p>
          <a:p>
            <a:r>
              <a:rPr lang="en-GB" sz="900" b="1" i="1" dirty="0">
                <a:latin typeface="Verdana" panose="020B0604030504040204" pitchFamily="34" charset="0"/>
                <a:ea typeface="Verdana" panose="020B0604030504040204" pitchFamily="34" charset="0"/>
              </a:rPr>
              <a:t>What did we learn last lesson about this topic?</a:t>
            </a:r>
          </a:p>
          <a:p>
            <a:r>
              <a:rPr lang="en-GB" sz="900" b="1" i="1" dirty="0">
                <a:latin typeface="Verdana" panose="020B0604030504040204" pitchFamily="34" charset="0"/>
                <a:ea typeface="Verdana" panose="020B0604030504040204" pitchFamily="34" charset="0"/>
              </a:rPr>
              <a:t>What do you already know about…?</a:t>
            </a:r>
          </a:p>
          <a:p>
            <a:r>
              <a:rPr lang="en-GB" sz="900" b="1" i="1" dirty="0">
                <a:latin typeface="Verdana" panose="020B0604030504040204" pitchFamily="34" charset="0"/>
                <a:ea typeface="Verdana" panose="020B0604030504040204" pitchFamily="34" charset="0"/>
              </a:rPr>
              <a:t>What do you think…</a:t>
            </a:r>
          </a:p>
          <a:p>
            <a:r>
              <a:rPr lang="en-GB" sz="900" b="1" i="1" dirty="0">
                <a:latin typeface="Verdana" panose="020B0604030504040204" pitchFamily="34" charset="0"/>
                <a:ea typeface="Verdana" panose="020B0604030504040204" pitchFamily="34" charset="0"/>
              </a:rPr>
              <a:t>What methods might we need for this question? </a:t>
            </a:r>
          </a:p>
        </p:txBody>
      </p:sp>
      <p:sp>
        <p:nvSpPr>
          <p:cNvPr id="15" name="TextBox 14">
            <a:extLst>
              <a:ext uri="{FF2B5EF4-FFF2-40B4-BE49-F238E27FC236}">
                <a16:creationId xmlns:a16="http://schemas.microsoft.com/office/drawing/2014/main" id="{59036BFD-7D8D-43D1-B71E-0653CC0C70FE}"/>
              </a:ext>
            </a:extLst>
          </p:cNvPr>
          <p:cNvSpPr txBox="1"/>
          <p:nvPr/>
        </p:nvSpPr>
        <p:spPr>
          <a:xfrm>
            <a:off x="2312503" y="344468"/>
            <a:ext cx="2570922" cy="523220"/>
          </a:xfrm>
          <a:prstGeom prst="rect">
            <a:avLst/>
          </a:prstGeom>
          <a:noFill/>
        </p:spPr>
        <p:txBody>
          <a:bodyPr wrap="square">
            <a:spAutoFit/>
          </a:bodyPr>
          <a:lstStyle/>
          <a:p>
            <a:r>
              <a:rPr lang="en-GB" sz="1400" dirty="0">
                <a:solidFill>
                  <a:srgbClr val="FF0000"/>
                </a:solidFill>
                <a:latin typeface="Verdana" panose="020B0604030504040204" pitchFamily="34" charset="0"/>
                <a:ea typeface="Verdana" panose="020B0604030504040204" pitchFamily="34" charset="0"/>
              </a:rPr>
              <a:t>Reading </a:t>
            </a:r>
          </a:p>
          <a:p>
            <a:r>
              <a:rPr lang="en-GB" sz="1400" dirty="0">
                <a:solidFill>
                  <a:srgbClr val="FF0000"/>
                </a:solidFill>
                <a:latin typeface="Verdana" panose="020B0604030504040204" pitchFamily="34" charset="0"/>
                <a:ea typeface="Verdana" panose="020B0604030504040204" pitchFamily="34" charset="0"/>
              </a:rPr>
              <a:t>Strategies</a:t>
            </a:r>
          </a:p>
        </p:txBody>
      </p:sp>
      <p:sp>
        <p:nvSpPr>
          <p:cNvPr id="17" name="TextBox 16">
            <a:extLst>
              <a:ext uri="{FF2B5EF4-FFF2-40B4-BE49-F238E27FC236}">
                <a16:creationId xmlns:a16="http://schemas.microsoft.com/office/drawing/2014/main" id="{2839F1B5-28D2-4501-8F60-55F221FE3FC2}"/>
              </a:ext>
            </a:extLst>
          </p:cNvPr>
          <p:cNvSpPr txBox="1"/>
          <p:nvPr/>
        </p:nvSpPr>
        <p:spPr>
          <a:xfrm>
            <a:off x="3760818" y="207781"/>
            <a:ext cx="2245211" cy="2831544"/>
          </a:xfrm>
          <a:prstGeom prst="rect">
            <a:avLst/>
          </a:prstGeom>
          <a:solidFill>
            <a:srgbClr val="9EF9FE"/>
          </a:solidFill>
        </p:spPr>
        <p:txBody>
          <a:bodyPr wrap="square" rtlCol="0">
            <a:spAutoFit/>
          </a:bodyPr>
          <a:lstStyle/>
          <a:p>
            <a:r>
              <a:rPr lang="en-GB" sz="1100" b="1" dirty="0">
                <a:latin typeface="Verdana" panose="020B0604030504040204" pitchFamily="34" charset="0"/>
                <a:ea typeface="Verdana" panose="020B0604030504040204" pitchFamily="34" charset="0"/>
              </a:rPr>
              <a:t>Question: </a:t>
            </a:r>
            <a:r>
              <a:rPr lang="en-GB" sz="1100" dirty="0">
                <a:latin typeface="Verdana" panose="020B0604030504040204" pitchFamily="34" charset="0"/>
                <a:ea typeface="Verdana" panose="020B0604030504040204" pitchFamily="34" charset="0"/>
              </a:rPr>
              <a:t>Give students a question to find the answer to when reading.  Ask questions to monitor understanding</a:t>
            </a:r>
          </a:p>
          <a:p>
            <a:endParaRPr lang="en-GB" sz="1100" dirty="0">
              <a:latin typeface="Verdana" panose="020B0604030504040204" pitchFamily="34" charset="0"/>
              <a:ea typeface="Verdana" panose="020B0604030504040204" pitchFamily="34" charset="0"/>
            </a:endParaRPr>
          </a:p>
          <a:p>
            <a:r>
              <a:rPr lang="en-GB" sz="1100" dirty="0">
                <a:latin typeface="Verdana" panose="020B0604030504040204" pitchFamily="34" charset="0"/>
                <a:ea typeface="Verdana" panose="020B0604030504040204" pitchFamily="34" charset="0"/>
              </a:rPr>
              <a:t>Examples:</a:t>
            </a:r>
          </a:p>
          <a:p>
            <a:endParaRPr lang="en-GB" sz="1100" dirty="0">
              <a:latin typeface="Verdana" panose="020B0604030504040204" pitchFamily="34" charset="0"/>
              <a:ea typeface="Verdana" panose="020B0604030504040204" pitchFamily="34" charset="0"/>
            </a:endParaRPr>
          </a:p>
          <a:p>
            <a:r>
              <a:rPr lang="en-GB" sz="900" b="1" i="1" dirty="0">
                <a:latin typeface="Verdana" panose="020B0604030504040204" pitchFamily="34" charset="0"/>
                <a:ea typeface="Verdana" panose="020B0604030504040204" pitchFamily="34" charset="0"/>
              </a:rPr>
              <a:t>Who…?</a:t>
            </a:r>
          </a:p>
          <a:p>
            <a:r>
              <a:rPr lang="en-GB" sz="900" b="1" i="1" dirty="0">
                <a:latin typeface="Verdana" panose="020B0604030504040204" pitchFamily="34" charset="0"/>
                <a:ea typeface="Verdana" panose="020B0604030504040204" pitchFamily="34" charset="0"/>
              </a:rPr>
              <a:t>What…?</a:t>
            </a:r>
          </a:p>
          <a:p>
            <a:r>
              <a:rPr lang="en-GB" sz="900" b="1" i="1" dirty="0">
                <a:latin typeface="Verdana" panose="020B0604030504040204" pitchFamily="34" charset="0"/>
                <a:ea typeface="Verdana" panose="020B0604030504040204" pitchFamily="34" charset="0"/>
              </a:rPr>
              <a:t>Where…?</a:t>
            </a:r>
          </a:p>
          <a:p>
            <a:r>
              <a:rPr lang="en-GB" sz="900" b="1" i="1" dirty="0">
                <a:latin typeface="Verdana" panose="020B0604030504040204" pitchFamily="34" charset="0"/>
                <a:ea typeface="Verdana" panose="020B0604030504040204" pitchFamily="34" charset="0"/>
              </a:rPr>
              <a:t>When…?</a:t>
            </a:r>
          </a:p>
          <a:p>
            <a:r>
              <a:rPr lang="en-GB" sz="900" b="1" i="1" dirty="0">
                <a:latin typeface="Verdana" panose="020B0604030504040204" pitchFamily="34" charset="0"/>
                <a:ea typeface="Verdana" panose="020B0604030504040204" pitchFamily="34" charset="0"/>
              </a:rPr>
              <a:t>Why…?</a:t>
            </a:r>
          </a:p>
          <a:p>
            <a:r>
              <a:rPr lang="en-GB" sz="900" b="1" i="1" dirty="0">
                <a:latin typeface="Verdana" panose="020B0604030504040204" pitchFamily="34" charset="0"/>
                <a:ea typeface="Verdana" panose="020B0604030504040204" pitchFamily="34" charset="0"/>
              </a:rPr>
              <a:t>How…?</a:t>
            </a:r>
          </a:p>
          <a:p>
            <a:r>
              <a:rPr lang="en-GB" sz="900" b="1" i="1" dirty="0">
                <a:latin typeface="Verdana" panose="020B0604030504040204" pitchFamily="34" charset="0"/>
                <a:ea typeface="Verdana" panose="020B0604030504040204" pitchFamily="34" charset="0"/>
              </a:rPr>
              <a:t>What have you learnt so far about…?</a:t>
            </a:r>
          </a:p>
          <a:p>
            <a:r>
              <a:rPr lang="en-GB" sz="900" b="1" i="1" dirty="0">
                <a:latin typeface="Verdana" panose="020B0604030504040204" pitchFamily="34" charset="0"/>
                <a:ea typeface="Verdana" panose="020B0604030504040204" pitchFamily="34" charset="0"/>
              </a:rPr>
              <a:t>Why is that word/ phrase/ sentence important? </a:t>
            </a:r>
          </a:p>
        </p:txBody>
      </p:sp>
      <p:sp>
        <p:nvSpPr>
          <p:cNvPr id="19" name="TextBox 18">
            <a:extLst>
              <a:ext uri="{FF2B5EF4-FFF2-40B4-BE49-F238E27FC236}">
                <a16:creationId xmlns:a16="http://schemas.microsoft.com/office/drawing/2014/main" id="{AF8C5936-A908-4472-A41D-EB4C3590D498}"/>
              </a:ext>
            </a:extLst>
          </p:cNvPr>
          <p:cNvSpPr txBox="1"/>
          <p:nvPr/>
        </p:nvSpPr>
        <p:spPr>
          <a:xfrm>
            <a:off x="3840062" y="528776"/>
            <a:ext cx="1828801" cy="5663517"/>
          </a:xfrm>
          <a:prstGeom prst="rect">
            <a:avLst/>
          </a:prstGeom>
          <a:noFill/>
        </p:spPr>
        <p:txBody>
          <a:bodyPr wrap="square" rtlCol="0">
            <a:spAutoFit/>
          </a:bodyPr>
          <a:lstStyle/>
          <a:p>
            <a:endParaRPr lang="en-GB" dirty="0"/>
          </a:p>
        </p:txBody>
      </p:sp>
      <p:sp>
        <p:nvSpPr>
          <p:cNvPr id="21" name="TextBox 20">
            <a:extLst>
              <a:ext uri="{FF2B5EF4-FFF2-40B4-BE49-F238E27FC236}">
                <a16:creationId xmlns:a16="http://schemas.microsoft.com/office/drawing/2014/main" id="{FFAAA4AD-173E-4689-8F7E-6A6B3FB3B2E0}"/>
              </a:ext>
            </a:extLst>
          </p:cNvPr>
          <p:cNvSpPr txBox="1"/>
          <p:nvPr/>
        </p:nvSpPr>
        <p:spPr>
          <a:xfrm>
            <a:off x="3710607" y="199675"/>
            <a:ext cx="2345635" cy="5663517"/>
          </a:xfrm>
          <a:prstGeom prst="rect">
            <a:avLst/>
          </a:prstGeom>
          <a:noFill/>
          <a:ln w="76200">
            <a:solidFill>
              <a:schemeClr val="tx1"/>
            </a:solidFill>
          </a:ln>
        </p:spPr>
        <p:txBody>
          <a:bodyPr wrap="square" rtlCol="0">
            <a:spAutoFit/>
          </a:bodyPr>
          <a:lstStyle/>
          <a:p>
            <a:endParaRPr lang="en-GB" dirty="0"/>
          </a:p>
        </p:txBody>
      </p:sp>
      <p:sp>
        <p:nvSpPr>
          <p:cNvPr id="25" name="TextBox 24">
            <a:extLst>
              <a:ext uri="{FF2B5EF4-FFF2-40B4-BE49-F238E27FC236}">
                <a16:creationId xmlns:a16="http://schemas.microsoft.com/office/drawing/2014/main" id="{257EB96E-6A50-4841-9CB2-1DE9C4674674}"/>
              </a:ext>
            </a:extLst>
          </p:cNvPr>
          <p:cNvSpPr txBox="1"/>
          <p:nvPr/>
        </p:nvSpPr>
        <p:spPr>
          <a:xfrm>
            <a:off x="1197281" y="3019810"/>
            <a:ext cx="2245211" cy="2754600"/>
          </a:xfrm>
          <a:prstGeom prst="rect">
            <a:avLst/>
          </a:prstGeom>
          <a:solidFill>
            <a:srgbClr val="FF99FF"/>
          </a:solidFill>
        </p:spPr>
        <p:txBody>
          <a:bodyPr wrap="square" rtlCol="0">
            <a:spAutoFit/>
          </a:bodyPr>
          <a:lstStyle/>
          <a:p>
            <a:r>
              <a:rPr lang="en-GB" sz="1100" b="1" dirty="0">
                <a:latin typeface="Verdana" panose="020B0604030504040204" pitchFamily="34" charset="0"/>
                <a:ea typeface="Verdana" panose="020B0604030504040204" pitchFamily="34" charset="0"/>
              </a:rPr>
              <a:t>Clarify : </a:t>
            </a:r>
            <a:r>
              <a:rPr lang="en-GB" sz="1100" dirty="0">
                <a:latin typeface="Verdana" panose="020B0604030504040204" pitchFamily="34" charset="0"/>
                <a:ea typeface="Verdana" panose="020B0604030504040204" pitchFamily="34" charset="0"/>
              </a:rPr>
              <a:t>Define new vocabulary.  Check understanding of previously learnt vocabulary.  Check understanding of previously learnt concepts. Share clues about the text.</a:t>
            </a:r>
          </a:p>
          <a:p>
            <a:endParaRPr lang="en-GB" sz="1100" dirty="0">
              <a:latin typeface="Verdana" panose="020B0604030504040204" pitchFamily="34" charset="0"/>
              <a:ea typeface="Verdana" panose="020B0604030504040204" pitchFamily="34" charset="0"/>
            </a:endParaRPr>
          </a:p>
          <a:p>
            <a:r>
              <a:rPr lang="en-GB" sz="1100" dirty="0">
                <a:latin typeface="Verdana" panose="020B0604030504040204" pitchFamily="34" charset="0"/>
                <a:ea typeface="Verdana" panose="020B0604030504040204" pitchFamily="34" charset="0"/>
              </a:rPr>
              <a:t>Examples:</a:t>
            </a:r>
          </a:p>
          <a:p>
            <a:endParaRPr lang="en-GB" sz="1100" dirty="0">
              <a:latin typeface="Verdana" panose="020B0604030504040204" pitchFamily="34" charset="0"/>
              <a:ea typeface="Verdana" panose="020B0604030504040204" pitchFamily="34" charset="0"/>
            </a:endParaRPr>
          </a:p>
          <a:p>
            <a:r>
              <a:rPr lang="en-GB" sz="900" b="1" i="1" dirty="0">
                <a:latin typeface="Verdana" panose="020B0604030504040204" pitchFamily="34" charset="0"/>
                <a:ea typeface="Verdana" panose="020B0604030504040204" pitchFamily="34" charset="0"/>
              </a:rPr>
              <a:t>Remind us what ….means.</a:t>
            </a:r>
          </a:p>
          <a:p>
            <a:r>
              <a:rPr lang="en-GB" sz="900" b="1" i="1" dirty="0">
                <a:latin typeface="Verdana" panose="020B0604030504040204" pitchFamily="34" charset="0"/>
                <a:ea typeface="Verdana" panose="020B0604030504040204" pitchFamily="34" charset="0"/>
              </a:rPr>
              <a:t>Define…</a:t>
            </a:r>
          </a:p>
          <a:p>
            <a:r>
              <a:rPr lang="en-GB" sz="900" b="1" i="1" dirty="0">
                <a:latin typeface="Verdana" panose="020B0604030504040204" pitchFamily="34" charset="0"/>
                <a:ea typeface="Verdana" panose="020B0604030504040204" pitchFamily="34" charset="0"/>
              </a:rPr>
              <a:t>What can you remember about…?</a:t>
            </a:r>
          </a:p>
          <a:p>
            <a:r>
              <a:rPr lang="en-GB" sz="900" b="1" i="1" dirty="0">
                <a:latin typeface="Verdana" panose="020B0604030504040204" pitchFamily="34" charset="0"/>
                <a:ea typeface="Verdana" panose="020B0604030504040204" pitchFamily="34" charset="0"/>
              </a:rPr>
              <a:t>What multiple meanings does the word … have?</a:t>
            </a:r>
          </a:p>
          <a:p>
            <a:endParaRPr lang="en-GB" sz="900" b="1" i="1" dirty="0">
              <a:latin typeface="Verdana" panose="020B0604030504040204" pitchFamily="34" charset="0"/>
              <a:ea typeface="Verdana" panose="020B0604030504040204" pitchFamily="34" charset="0"/>
            </a:endParaRPr>
          </a:p>
        </p:txBody>
      </p:sp>
      <p:sp>
        <p:nvSpPr>
          <p:cNvPr id="27" name="TextBox 26">
            <a:extLst>
              <a:ext uri="{FF2B5EF4-FFF2-40B4-BE49-F238E27FC236}">
                <a16:creationId xmlns:a16="http://schemas.microsoft.com/office/drawing/2014/main" id="{BEB0F2F8-FCA3-4E3F-9039-F3ADF13F000C}"/>
              </a:ext>
            </a:extLst>
          </p:cNvPr>
          <p:cNvSpPr txBox="1"/>
          <p:nvPr/>
        </p:nvSpPr>
        <p:spPr>
          <a:xfrm>
            <a:off x="3750366" y="3004421"/>
            <a:ext cx="2245211" cy="2769989"/>
          </a:xfrm>
          <a:prstGeom prst="rect">
            <a:avLst/>
          </a:prstGeom>
          <a:solidFill>
            <a:srgbClr val="81F830"/>
          </a:solidFill>
        </p:spPr>
        <p:txBody>
          <a:bodyPr wrap="square" rtlCol="0">
            <a:spAutoFit/>
          </a:bodyPr>
          <a:lstStyle/>
          <a:p>
            <a:r>
              <a:rPr lang="en-GB" sz="1100" b="1" dirty="0">
                <a:latin typeface="Verdana" panose="020B0604030504040204" pitchFamily="34" charset="0"/>
                <a:ea typeface="Verdana" panose="020B0604030504040204" pitchFamily="34" charset="0"/>
              </a:rPr>
              <a:t>Summarise : </a:t>
            </a:r>
            <a:r>
              <a:rPr lang="en-GB" sz="1100" dirty="0">
                <a:latin typeface="Verdana" panose="020B0604030504040204" pitchFamily="34" charset="0"/>
                <a:ea typeface="Verdana" panose="020B0604030504040204" pitchFamily="34" charset="0"/>
              </a:rPr>
              <a:t>Check students’ understanding of the text. </a:t>
            </a:r>
          </a:p>
          <a:p>
            <a:endParaRPr lang="en-GB" sz="1100" dirty="0">
              <a:latin typeface="Verdana" panose="020B0604030504040204" pitchFamily="34" charset="0"/>
              <a:ea typeface="Verdana" panose="020B0604030504040204" pitchFamily="34" charset="0"/>
            </a:endParaRPr>
          </a:p>
          <a:p>
            <a:r>
              <a:rPr lang="en-GB" sz="1100" dirty="0">
                <a:latin typeface="Verdana" panose="020B0604030504040204" pitchFamily="34" charset="0"/>
                <a:ea typeface="Verdana" panose="020B0604030504040204" pitchFamily="34" charset="0"/>
              </a:rPr>
              <a:t>Examples:</a:t>
            </a:r>
          </a:p>
          <a:p>
            <a:endParaRPr lang="en-GB" sz="1100" dirty="0">
              <a:latin typeface="Verdana" panose="020B0604030504040204" pitchFamily="34" charset="0"/>
              <a:ea typeface="Verdana" panose="020B0604030504040204" pitchFamily="34" charset="0"/>
            </a:endParaRPr>
          </a:p>
          <a:p>
            <a:r>
              <a:rPr lang="en-GB" sz="900" b="1" i="1" dirty="0">
                <a:latin typeface="Verdana" panose="020B0604030504040204" pitchFamily="34" charset="0"/>
                <a:ea typeface="Verdana" panose="020B0604030504040204" pitchFamily="34" charset="0"/>
              </a:rPr>
              <a:t>Explain...</a:t>
            </a:r>
          </a:p>
          <a:p>
            <a:endParaRPr lang="en-GB" sz="900" b="1" i="1" dirty="0">
              <a:latin typeface="Verdana" panose="020B0604030504040204" pitchFamily="34" charset="0"/>
              <a:ea typeface="Verdana" panose="020B0604030504040204" pitchFamily="34" charset="0"/>
            </a:endParaRPr>
          </a:p>
          <a:p>
            <a:r>
              <a:rPr lang="en-GB" sz="900" b="1" i="1" dirty="0">
                <a:latin typeface="Verdana" panose="020B0604030504040204" pitchFamily="34" charset="0"/>
                <a:ea typeface="Verdana" panose="020B0604030504040204" pitchFamily="34" charset="0"/>
              </a:rPr>
              <a:t>Summarise…</a:t>
            </a:r>
          </a:p>
          <a:p>
            <a:endParaRPr lang="en-GB" sz="900" b="1" i="1" dirty="0">
              <a:latin typeface="Verdana" panose="020B0604030504040204" pitchFamily="34" charset="0"/>
              <a:ea typeface="Verdana" panose="020B0604030504040204" pitchFamily="34" charset="0"/>
            </a:endParaRPr>
          </a:p>
          <a:p>
            <a:r>
              <a:rPr lang="en-GB" sz="900" b="1" i="1" dirty="0">
                <a:latin typeface="Verdana" panose="020B0604030504040204" pitchFamily="34" charset="0"/>
                <a:ea typeface="Verdana" panose="020B0604030504040204" pitchFamily="34" charset="0"/>
              </a:rPr>
              <a:t>Overall, what…? </a:t>
            </a:r>
          </a:p>
          <a:p>
            <a:endParaRPr lang="en-GB" sz="900" b="1" i="1" dirty="0">
              <a:latin typeface="Verdana" panose="020B0604030504040204" pitchFamily="34" charset="0"/>
              <a:ea typeface="Verdana" panose="020B0604030504040204" pitchFamily="34" charset="0"/>
            </a:endParaRPr>
          </a:p>
          <a:p>
            <a:r>
              <a:rPr lang="en-GB" sz="900" b="1" i="1" dirty="0">
                <a:latin typeface="Verdana" panose="020B0604030504040204" pitchFamily="34" charset="0"/>
                <a:ea typeface="Verdana" panose="020B0604030504040204" pitchFamily="34" charset="0"/>
              </a:rPr>
              <a:t>Judge…</a:t>
            </a:r>
          </a:p>
          <a:p>
            <a:endParaRPr lang="en-GB" sz="900" b="1" i="1" dirty="0">
              <a:latin typeface="Verdana" panose="020B0604030504040204" pitchFamily="34" charset="0"/>
              <a:ea typeface="Verdana" panose="020B0604030504040204" pitchFamily="34" charset="0"/>
            </a:endParaRPr>
          </a:p>
          <a:p>
            <a:r>
              <a:rPr lang="en-GB" sz="900" b="1" i="1" dirty="0">
                <a:latin typeface="Verdana" panose="020B0604030504040204" pitchFamily="34" charset="0"/>
                <a:ea typeface="Verdana" panose="020B0604030504040204" pitchFamily="34" charset="0"/>
              </a:rPr>
              <a:t>Determine…</a:t>
            </a:r>
          </a:p>
          <a:p>
            <a:endParaRPr lang="en-GB" sz="900" b="1" i="1" dirty="0">
              <a:latin typeface="Verdana" panose="020B0604030504040204" pitchFamily="34" charset="0"/>
              <a:ea typeface="Verdana" panose="020B0604030504040204" pitchFamily="34" charset="0"/>
            </a:endParaRPr>
          </a:p>
          <a:p>
            <a:r>
              <a:rPr lang="en-GB" sz="900" b="1" i="1" dirty="0">
                <a:latin typeface="Verdana" panose="020B0604030504040204" pitchFamily="34" charset="0"/>
                <a:ea typeface="Verdana" panose="020B0604030504040204" pitchFamily="34" charset="0"/>
              </a:rPr>
              <a:t>Review…</a:t>
            </a:r>
          </a:p>
          <a:p>
            <a:endParaRPr lang="en-GB" sz="900" b="1" i="1" dirty="0">
              <a:latin typeface="Verdana" panose="020B0604030504040204" pitchFamily="34" charset="0"/>
              <a:ea typeface="Verdana" panose="020B0604030504040204" pitchFamily="34" charset="0"/>
            </a:endParaRPr>
          </a:p>
        </p:txBody>
      </p:sp>
      <p:sp>
        <p:nvSpPr>
          <p:cNvPr id="29" name="TextBox 28">
            <a:extLst>
              <a:ext uri="{FF2B5EF4-FFF2-40B4-BE49-F238E27FC236}">
                <a16:creationId xmlns:a16="http://schemas.microsoft.com/office/drawing/2014/main" id="{24A2E887-BC04-4988-80A1-B487D948E191}"/>
              </a:ext>
            </a:extLst>
          </p:cNvPr>
          <p:cNvSpPr txBox="1"/>
          <p:nvPr/>
        </p:nvSpPr>
        <p:spPr>
          <a:xfrm>
            <a:off x="5979533" y="511474"/>
            <a:ext cx="1828801" cy="5663517"/>
          </a:xfrm>
          <a:prstGeom prst="rect">
            <a:avLst/>
          </a:prstGeom>
          <a:noFill/>
        </p:spPr>
        <p:txBody>
          <a:bodyPr wrap="square" rtlCol="0">
            <a:spAutoFit/>
          </a:bodyPr>
          <a:lstStyle/>
          <a:p>
            <a:endParaRPr lang="en-GB" dirty="0"/>
          </a:p>
        </p:txBody>
      </p:sp>
      <p:sp>
        <p:nvSpPr>
          <p:cNvPr id="31" name="TextBox 30">
            <a:extLst>
              <a:ext uri="{FF2B5EF4-FFF2-40B4-BE49-F238E27FC236}">
                <a16:creationId xmlns:a16="http://schemas.microsoft.com/office/drawing/2014/main" id="{B2F70E02-D11B-4F73-B2A8-FA747CA2284D}"/>
              </a:ext>
            </a:extLst>
          </p:cNvPr>
          <p:cNvSpPr txBox="1"/>
          <p:nvPr/>
        </p:nvSpPr>
        <p:spPr>
          <a:xfrm>
            <a:off x="6483116" y="207567"/>
            <a:ext cx="2345635" cy="5663517"/>
          </a:xfrm>
          <a:prstGeom prst="rect">
            <a:avLst/>
          </a:prstGeom>
          <a:noFill/>
          <a:ln w="76200">
            <a:solidFill>
              <a:schemeClr val="tx1"/>
            </a:solidFill>
          </a:ln>
        </p:spPr>
        <p:txBody>
          <a:bodyPr wrap="square" rtlCol="0">
            <a:spAutoFit/>
          </a:bodyPr>
          <a:lstStyle/>
          <a:p>
            <a:endParaRPr lang="en-GB" dirty="0"/>
          </a:p>
        </p:txBody>
      </p:sp>
      <p:pic>
        <p:nvPicPr>
          <p:cNvPr id="33" name="Picture 32" descr="A picture containing drawing&#10;&#10;Description automatically generated">
            <a:extLst>
              <a:ext uri="{FF2B5EF4-FFF2-40B4-BE49-F238E27FC236}">
                <a16:creationId xmlns:a16="http://schemas.microsoft.com/office/drawing/2014/main" id="{82DE2CF1-C118-42B6-99E7-8F744F8816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116" y="389250"/>
            <a:ext cx="1290890" cy="595091"/>
          </a:xfrm>
          <a:prstGeom prst="rect">
            <a:avLst/>
          </a:prstGeom>
        </p:spPr>
      </p:pic>
      <p:sp>
        <p:nvSpPr>
          <p:cNvPr id="35" name="TextBox 34">
            <a:extLst>
              <a:ext uri="{FF2B5EF4-FFF2-40B4-BE49-F238E27FC236}">
                <a16:creationId xmlns:a16="http://schemas.microsoft.com/office/drawing/2014/main" id="{7B8CFFF4-5E7D-4EAF-88BF-456E3BBEC100}"/>
              </a:ext>
            </a:extLst>
          </p:cNvPr>
          <p:cNvSpPr txBox="1"/>
          <p:nvPr/>
        </p:nvSpPr>
        <p:spPr>
          <a:xfrm>
            <a:off x="6540710" y="1106565"/>
            <a:ext cx="2245211" cy="1908215"/>
          </a:xfrm>
          <a:prstGeom prst="rect">
            <a:avLst/>
          </a:prstGeom>
          <a:solidFill>
            <a:srgbClr val="FFFF00"/>
          </a:solidFill>
        </p:spPr>
        <p:txBody>
          <a:bodyPr wrap="square" rtlCol="0">
            <a:spAutoFit/>
          </a:bodyPr>
          <a:lstStyle/>
          <a:p>
            <a:r>
              <a:rPr lang="en-GB" sz="1100" b="1" dirty="0">
                <a:highlight>
                  <a:srgbClr val="FFFF00"/>
                </a:highlight>
                <a:latin typeface="Verdana" panose="020B0604030504040204" pitchFamily="34" charset="0"/>
                <a:ea typeface="Verdana" panose="020B0604030504040204" pitchFamily="34" charset="0"/>
              </a:rPr>
              <a:t>PREDICT: </a:t>
            </a:r>
            <a:r>
              <a:rPr lang="en-GB" sz="1100" dirty="0">
                <a:latin typeface="Verdana" panose="020B0604030504040204" pitchFamily="34" charset="0"/>
                <a:ea typeface="Verdana" panose="020B0604030504040204" pitchFamily="34" charset="0"/>
              </a:rPr>
              <a:t>Activate Prior Knowledge</a:t>
            </a:r>
          </a:p>
          <a:p>
            <a:endParaRPr lang="en-GB" sz="1100" dirty="0">
              <a:latin typeface="Verdana" panose="020B0604030504040204" pitchFamily="34" charset="0"/>
              <a:ea typeface="Verdana" panose="020B0604030504040204" pitchFamily="34" charset="0"/>
            </a:endParaRPr>
          </a:p>
          <a:p>
            <a:r>
              <a:rPr lang="en-GB" sz="1100" dirty="0">
                <a:latin typeface="Verdana" panose="020B0604030504040204" pitchFamily="34" charset="0"/>
                <a:ea typeface="Verdana" panose="020B0604030504040204" pitchFamily="34" charset="0"/>
              </a:rPr>
              <a:t>Examples:</a:t>
            </a:r>
          </a:p>
          <a:p>
            <a:endParaRPr lang="en-GB" sz="1100" dirty="0">
              <a:latin typeface="Verdana" panose="020B0604030504040204" pitchFamily="34" charset="0"/>
              <a:ea typeface="Verdana" panose="020B0604030504040204" pitchFamily="34" charset="0"/>
            </a:endParaRPr>
          </a:p>
          <a:p>
            <a:r>
              <a:rPr lang="en-GB" sz="900" b="1" i="1" dirty="0">
                <a:latin typeface="Verdana" panose="020B0604030504040204" pitchFamily="34" charset="0"/>
                <a:ea typeface="Verdana" panose="020B0604030504040204" pitchFamily="34" charset="0"/>
              </a:rPr>
              <a:t>What did we learn last lesson about this topic?</a:t>
            </a:r>
          </a:p>
          <a:p>
            <a:r>
              <a:rPr lang="en-GB" sz="900" b="1" i="1" dirty="0">
                <a:latin typeface="Verdana" panose="020B0604030504040204" pitchFamily="34" charset="0"/>
                <a:ea typeface="Verdana" panose="020B0604030504040204" pitchFamily="34" charset="0"/>
              </a:rPr>
              <a:t>What do you already know about…?</a:t>
            </a:r>
          </a:p>
          <a:p>
            <a:r>
              <a:rPr lang="en-GB" sz="900" b="1" i="1" dirty="0">
                <a:latin typeface="Verdana" panose="020B0604030504040204" pitchFamily="34" charset="0"/>
                <a:ea typeface="Verdana" panose="020B0604030504040204" pitchFamily="34" charset="0"/>
              </a:rPr>
              <a:t>What do you think…</a:t>
            </a:r>
          </a:p>
          <a:p>
            <a:r>
              <a:rPr lang="en-GB" sz="900" b="1" i="1" dirty="0">
                <a:latin typeface="Verdana" panose="020B0604030504040204" pitchFamily="34" charset="0"/>
                <a:ea typeface="Verdana" panose="020B0604030504040204" pitchFamily="34" charset="0"/>
              </a:rPr>
              <a:t>What methods might we need for this question? </a:t>
            </a:r>
          </a:p>
        </p:txBody>
      </p:sp>
      <p:sp>
        <p:nvSpPr>
          <p:cNvPr id="37" name="TextBox 36">
            <a:extLst>
              <a:ext uri="{FF2B5EF4-FFF2-40B4-BE49-F238E27FC236}">
                <a16:creationId xmlns:a16="http://schemas.microsoft.com/office/drawing/2014/main" id="{276F2DC7-7D26-4CD1-B7DA-ED3D4D5E8AAB}"/>
              </a:ext>
            </a:extLst>
          </p:cNvPr>
          <p:cNvSpPr txBox="1"/>
          <p:nvPr/>
        </p:nvSpPr>
        <p:spPr>
          <a:xfrm>
            <a:off x="7655932" y="352359"/>
            <a:ext cx="2570922" cy="523220"/>
          </a:xfrm>
          <a:prstGeom prst="rect">
            <a:avLst/>
          </a:prstGeom>
          <a:noFill/>
        </p:spPr>
        <p:txBody>
          <a:bodyPr wrap="square">
            <a:spAutoFit/>
          </a:bodyPr>
          <a:lstStyle/>
          <a:p>
            <a:r>
              <a:rPr lang="en-GB" sz="1400" dirty="0">
                <a:solidFill>
                  <a:srgbClr val="FF0000"/>
                </a:solidFill>
                <a:latin typeface="Verdana" panose="020B0604030504040204" pitchFamily="34" charset="0"/>
                <a:ea typeface="Verdana" panose="020B0604030504040204" pitchFamily="34" charset="0"/>
              </a:rPr>
              <a:t>Reading </a:t>
            </a:r>
          </a:p>
          <a:p>
            <a:r>
              <a:rPr lang="en-GB" sz="1400" dirty="0">
                <a:solidFill>
                  <a:srgbClr val="FF0000"/>
                </a:solidFill>
                <a:latin typeface="Verdana" panose="020B0604030504040204" pitchFamily="34" charset="0"/>
                <a:ea typeface="Verdana" panose="020B0604030504040204" pitchFamily="34" charset="0"/>
              </a:rPr>
              <a:t>Strategies</a:t>
            </a:r>
          </a:p>
        </p:txBody>
      </p:sp>
      <p:sp>
        <p:nvSpPr>
          <p:cNvPr id="39" name="TextBox 38">
            <a:extLst>
              <a:ext uri="{FF2B5EF4-FFF2-40B4-BE49-F238E27FC236}">
                <a16:creationId xmlns:a16="http://schemas.microsoft.com/office/drawing/2014/main" id="{5759C565-6E88-4F80-92A0-50DFBD733A03}"/>
              </a:ext>
            </a:extLst>
          </p:cNvPr>
          <p:cNvSpPr txBox="1"/>
          <p:nvPr/>
        </p:nvSpPr>
        <p:spPr>
          <a:xfrm>
            <a:off x="9104247" y="215672"/>
            <a:ext cx="2245211" cy="2831544"/>
          </a:xfrm>
          <a:prstGeom prst="rect">
            <a:avLst/>
          </a:prstGeom>
          <a:solidFill>
            <a:srgbClr val="9EF9FE"/>
          </a:solidFill>
        </p:spPr>
        <p:txBody>
          <a:bodyPr wrap="square" rtlCol="0">
            <a:spAutoFit/>
          </a:bodyPr>
          <a:lstStyle/>
          <a:p>
            <a:r>
              <a:rPr lang="en-GB" sz="1100" b="1" dirty="0">
                <a:latin typeface="Verdana" panose="020B0604030504040204" pitchFamily="34" charset="0"/>
                <a:ea typeface="Verdana" panose="020B0604030504040204" pitchFamily="34" charset="0"/>
              </a:rPr>
              <a:t>Question: </a:t>
            </a:r>
            <a:r>
              <a:rPr lang="en-GB" sz="1100" dirty="0">
                <a:latin typeface="Verdana" panose="020B0604030504040204" pitchFamily="34" charset="0"/>
                <a:ea typeface="Verdana" panose="020B0604030504040204" pitchFamily="34" charset="0"/>
              </a:rPr>
              <a:t>Give students a question to find the answer to when reading.  Ask questions to monitor understanding</a:t>
            </a:r>
          </a:p>
          <a:p>
            <a:endParaRPr lang="en-GB" sz="1100" dirty="0">
              <a:latin typeface="Verdana" panose="020B0604030504040204" pitchFamily="34" charset="0"/>
              <a:ea typeface="Verdana" panose="020B0604030504040204" pitchFamily="34" charset="0"/>
            </a:endParaRPr>
          </a:p>
          <a:p>
            <a:r>
              <a:rPr lang="en-GB" sz="1100" dirty="0">
                <a:latin typeface="Verdana" panose="020B0604030504040204" pitchFamily="34" charset="0"/>
                <a:ea typeface="Verdana" panose="020B0604030504040204" pitchFamily="34" charset="0"/>
              </a:rPr>
              <a:t>Examples:</a:t>
            </a:r>
          </a:p>
          <a:p>
            <a:endParaRPr lang="en-GB" sz="1100" dirty="0">
              <a:latin typeface="Verdana" panose="020B0604030504040204" pitchFamily="34" charset="0"/>
              <a:ea typeface="Verdana" panose="020B0604030504040204" pitchFamily="34" charset="0"/>
            </a:endParaRPr>
          </a:p>
          <a:p>
            <a:r>
              <a:rPr lang="en-GB" sz="900" b="1" i="1" dirty="0">
                <a:latin typeface="Verdana" panose="020B0604030504040204" pitchFamily="34" charset="0"/>
                <a:ea typeface="Verdana" panose="020B0604030504040204" pitchFamily="34" charset="0"/>
              </a:rPr>
              <a:t>Who…?</a:t>
            </a:r>
          </a:p>
          <a:p>
            <a:r>
              <a:rPr lang="en-GB" sz="900" b="1" i="1" dirty="0">
                <a:latin typeface="Verdana" panose="020B0604030504040204" pitchFamily="34" charset="0"/>
                <a:ea typeface="Verdana" panose="020B0604030504040204" pitchFamily="34" charset="0"/>
              </a:rPr>
              <a:t>What…?</a:t>
            </a:r>
          </a:p>
          <a:p>
            <a:r>
              <a:rPr lang="en-GB" sz="900" b="1" i="1" dirty="0">
                <a:latin typeface="Verdana" panose="020B0604030504040204" pitchFamily="34" charset="0"/>
                <a:ea typeface="Verdana" panose="020B0604030504040204" pitchFamily="34" charset="0"/>
              </a:rPr>
              <a:t>Where…?</a:t>
            </a:r>
          </a:p>
          <a:p>
            <a:r>
              <a:rPr lang="en-GB" sz="900" b="1" i="1" dirty="0">
                <a:latin typeface="Verdana" panose="020B0604030504040204" pitchFamily="34" charset="0"/>
                <a:ea typeface="Verdana" panose="020B0604030504040204" pitchFamily="34" charset="0"/>
              </a:rPr>
              <a:t>When…?</a:t>
            </a:r>
          </a:p>
          <a:p>
            <a:r>
              <a:rPr lang="en-GB" sz="900" b="1" i="1" dirty="0">
                <a:latin typeface="Verdana" panose="020B0604030504040204" pitchFamily="34" charset="0"/>
                <a:ea typeface="Verdana" panose="020B0604030504040204" pitchFamily="34" charset="0"/>
              </a:rPr>
              <a:t>Why…?</a:t>
            </a:r>
          </a:p>
          <a:p>
            <a:r>
              <a:rPr lang="en-GB" sz="900" b="1" i="1" dirty="0">
                <a:latin typeface="Verdana" panose="020B0604030504040204" pitchFamily="34" charset="0"/>
                <a:ea typeface="Verdana" panose="020B0604030504040204" pitchFamily="34" charset="0"/>
              </a:rPr>
              <a:t>How…?</a:t>
            </a:r>
          </a:p>
          <a:p>
            <a:r>
              <a:rPr lang="en-GB" sz="900" b="1" i="1" dirty="0">
                <a:latin typeface="Verdana" panose="020B0604030504040204" pitchFamily="34" charset="0"/>
                <a:ea typeface="Verdana" panose="020B0604030504040204" pitchFamily="34" charset="0"/>
              </a:rPr>
              <a:t>What have you learnt so far about…?</a:t>
            </a:r>
          </a:p>
          <a:p>
            <a:r>
              <a:rPr lang="en-GB" sz="900" b="1" i="1" dirty="0">
                <a:latin typeface="Verdana" panose="020B0604030504040204" pitchFamily="34" charset="0"/>
                <a:ea typeface="Verdana" panose="020B0604030504040204" pitchFamily="34" charset="0"/>
              </a:rPr>
              <a:t>Why is that word/ phrase/ sentence important? </a:t>
            </a:r>
          </a:p>
        </p:txBody>
      </p:sp>
      <p:sp>
        <p:nvSpPr>
          <p:cNvPr id="41" name="TextBox 40">
            <a:extLst>
              <a:ext uri="{FF2B5EF4-FFF2-40B4-BE49-F238E27FC236}">
                <a16:creationId xmlns:a16="http://schemas.microsoft.com/office/drawing/2014/main" id="{13637B6D-487B-456F-ADE2-64D1C2335A48}"/>
              </a:ext>
            </a:extLst>
          </p:cNvPr>
          <p:cNvSpPr txBox="1"/>
          <p:nvPr/>
        </p:nvSpPr>
        <p:spPr>
          <a:xfrm>
            <a:off x="9183491" y="536667"/>
            <a:ext cx="1828801" cy="5663517"/>
          </a:xfrm>
          <a:prstGeom prst="rect">
            <a:avLst/>
          </a:prstGeom>
          <a:noFill/>
        </p:spPr>
        <p:txBody>
          <a:bodyPr wrap="square" rtlCol="0">
            <a:spAutoFit/>
          </a:bodyPr>
          <a:lstStyle/>
          <a:p>
            <a:endParaRPr lang="en-GB" dirty="0"/>
          </a:p>
        </p:txBody>
      </p:sp>
      <p:sp>
        <p:nvSpPr>
          <p:cNvPr id="43" name="TextBox 42">
            <a:extLst>
              <a:ext uri="{FF2B5EF4-FFF2-40B4-BE49-F238E27FC236}">
                <a16:creationId xmlns:a16="http://schemas.microsoft.com/office/drawing/2014/main" id="{26752E3A-F20B-4B69-8417-8AA7EAF95DBF}"/>
              </a:ext>
            </a:extLst>
          </p:cNvPr>
          <p:cNvSpPr txBox="1"/>
          <p:nvPr/>
        </p:nvSpPr>
        <p:spPr>
          <a:xfrm>
            <a:off x="9054036" y="207566"/>
            <a:ext cx="2345635" cy="5663517"/>
          </a:xfrm>
          <a:prstGeom prst="rect">
            <a:avLst/>
          </a:prstGeom>
          <a:noFill/>
          <a:ln w="76200">
            <a:solidFill>
              <a:schemeClr val="tx1"/>
            </a:solidFill>
          </a:ln>
        </p:spPr>
        <p:txBody>
          <a:bodyPr wrap="square" rtlCol="0">
            <a:spAutoFit/>
          </a:bodyPr>
          <a:lstStyle/>
          <a:p>
            <a:endParaRPr lang="en-GB" dirty="0"/>
          </a:p>
        </p:txBody>
      </p:sp>
      <p:sp>
        <p:nvSpPr>
          <p:cNvPr id="45" name="TextBox 44">
            <a:extLst>
              <a:ext uri="{FF2B5EF4-FFF2-40B4-BE49-F238E27FC236}">
                <a16:creationId xmlns:a16="http://schemas.microsoft.com/office/drawing/2014/main" id="{04A43F27-89B9-4D3B-9D5F-CD523D15C5C5}"/>
              </a:ext>
            </a:extLst>
          </p:cNvPr>
          <p:cNvSpPr txBox="1"/>
          <p:nvPr/>
        </p:nvSpPr>
        <p:spPr>
          <a:xfrm>
            <a:off x="6540710" y="3027701"/>
            <a:ext cx="2245211" cy="2754600"/>
          </a:xfrm>
          <a:prstGeom prst="rect">
            <a:avLst/>
          </a:prstGeom>
          <a:solidFill>
            <a:srgbClr val="FF99FF"/>
          </a:solidFill>
        </p:spPr>
        <p:txBody>
          <a:bodyPr wrap="square" rtlCol="0">
            <a:spAutoFit/>
          </a:bodyPr>
          <a:lstStyle/>
          <a:p>
            <a:r>
              <a:rPr lang="en-GB" sz="1100" b="1" dirty="0">
                <a:latin typeface="Verdana" panose="020B0604030504040204" pitchFamily="34" charset="0"/>
                <a:ea typeface="Verdana" panose="020B0604030504040204" pitchFamily="34" charset="0"/>
              </a:rPr>
              <a:t>Clarify : </a:t>
            </a:r>
            <a:r>
              <a:rPr lang="en-GB" sz="1100" dirty="0">
                <a:latin typeface="Verdana" panose="020B0604030504040204" pitchFamily="34" charset="0"/>
                <a:ea typeface="Verdana" panose="020B0604030504040204" pitchFamily="34" charset="0"/>
              </a:rPr>
              <a:t>Define new vocabulary.  Check understanding of previously learnt vocabulary.  Check understanding of previously learnt concepts. Share clues about the text.</a:t>
            </a:r>
          </a:p>
          <a:p>
            <a:endParaRPr lang="en-GB" sz="1100" dirty="0">
              <a:latin typeface="Verdana" panose="020B0604030504040204" pitchFamily="34" charset="0"/>
              <a:ea typeface="Verdana" panose="020B0604030504040204" pitchFamily="34" charset="0"/>
            </a:endParaRPr>
          </a:p>
          <a:p>
            <a:r>
              <a:rPr lang="en-GB" sz="1100" dirty="0">
                <a:latin typeface="Verdana" panose="020B0604030504040204" pitchFamily="34" charset="0"/>
                <a:ea typeface="Verdana" panose="020B0604030504040204" pitchFamily="34" charset="0"/>
              </a:rPr>
              <a:t>Examples:</a:t>
            </a:r>
          </a:p>
          <a:p>
            <a:endParaRPr lang="en-GB" sz="1100" dirty="0">
              <a:latin typeface="Verdana" panose="020B0604030504040204" pitchFamily="34" charset="0"/>
              <a:ea typeface="Verdana" panose="020B0604030504040204" pitchFamily="34" charset="0"/>
            </a:endParaRPr>
          </a:p>
          <a:p>
            <a:r>
              <a:rPr lang="en-GB" sz="900" b="1" i="1" dirty="0">
                <a:latin typeface="Verdana" panose="020B0604030504040204" pitchFamily="34" charset="0"/>
                <a:ea typeface="Verdana" panose="020B0604030504040204" pitchFamily="34" charset="0"/>
              </a:rPr>
              <a:t>Remind us what ….means.</a:t>
            </a:r>
          </a:p>
          <a:p>
            <a:r>
              <a:rPr lang="en-GB" sz="900" b="1" i="1" dirty="0">
                <a:latin typeface="Verdana" panose="020B0604030504040204" pitchFamily="34" charset="0"/>
                <a:ea typeface="Verdana" panose="020B0604030504040204" pitchFamily="34" charset="0"/>
              </a:rPr>
              <a:t>Define…</a:t>
            </a:r>
          </a:p>
          <a:p>
            <a:r>
              <a:rPr lang="en-GB" sz="900" b="1" i="1" dirty="0">
                <a:latin typeface="Verdana" panose="020B0604030504040204" pitchFamily="34" charset="0"/>
                <a:ea typeface="Verdana" panose="020B0604030504040204" pitchFamily="34" charset="0"/>
              </a:rPr>
              <a:t>What can you remember about…?</a:t>
            </a:r>
          </a:p>
          <a:p>
            <a:r>
              <a:rPr lang="en-GB" sz="900" b="1" i="1" dirty="0">
                <a:latin typeface="Verdana" panose="020B0604030504040204" pitchFamily="34" charset="0"/>
                <a:ea typeface="Verdana" panose="020B0604030504040204" pitchFamily="34" charset="0"/>
              </a:rPr>
              <a:t>What multiple meanings does the word … have?</a:t>
            </a:r>
          </a:p>
          <a:p>
            <a:endParaRPr lang="en-GB" sz="900" b="1" i="1" dirty="0">
              <a:latin typeface="Verdana" panose="020B0604030504040204" pitchFamily="34" charset="0"/>
              <a:ea typeface="Verdana" panose="020B0604030504040204" pitchFamily="34" charset="0"/>
            </a:endParaRPr>
          </a:p>
        </p:txBody>
      </p:sp>
      <p:sp>
        <p:nvSpPr>
          <p:cNvPr id="47" name="TextBox 46">
            <a:extLst>
              <a:ext uri="{FF2B5EF4-FFF2-40B4-BE49-F238E27FC236}">
                <a16:creationId xmlns:a16="http://schemas.microsoft.com/office/drawing/2014/main" id="{738C0C06-480D-40D9-A361-D5C84BBD6904}"/>
              </a:ext>
            </a:extLst>
          </p:cNvPr>
          <p:cNvSpPr txBox="1"/>
          <p:nvPr/>
        </p:nvSpPr>
        <p:spPr>
          <a:xfrm>
            <a:off x="9093795" y="3012312"/>
            <a:ext cx="2245211" cy="2769989"/>
          </a:xfrm>
          <a:prstGeom prst="rect">
            <a:avLst/>
          </a:prstGeom>
          <a:solidFill>
            <a:srgbClr val="81F830"/>
          </a:solidFill>
        </p:spPr>
        <p:txBody>
          <a:bodyPr wrap="square" rtlCol="0">
            <a:spAutoFit/>
          </a:bodyPr>
          <a:lstStyle/>
          <a:p>
            <a:r>
              <a:rPr lang="en-GB" sz="1100" b="1" dirty="0">
                <a:latin typeface="Verdana" panose="020B0604030504040204" pitchFamily="34" charset="0"/>
                <a:ea typeface="Verdana" panose="020B0604030504040204" pitchFamily="34" charset="0"/>
              </a:rPr>
              <a:t>Summarise : </a:t>
            </a:r>
            <a:r>
              <a:rPr lang="en-GB" sz="1100" dirty="0">
                <a:latin typeface="Verdana" panose="020B0604030504040204" pitchFamily="34" charset="0"/>
                <a:ea typeface="Verdana" panose="020B0604030504040204" pitchFamily="34" charset="0"/>
              </a:rPr>
              <a:t>Check students’ understanding of the text. </a:t>
            </a:r>
          </a:p>
          <a:p>
            <a:endParaRPr lang="en-GB" sz="1100" dirty="0">
              <a:latin typeface="Verdana" panose="020B0604030504040204" pitchFamily="34" charset="0"/>
              <a:ea typeface="Verdana" panose="020B0604030504040204" pitchFamily="34" charset="0"/>
            </a:endParaRPr>
          </a:p>
          <a:p>
            <a:r>
              <a:rPr lang="en-GB" sz="1100" dirty="0">
                <a:latin typeface="Verdana" panose="020B0604030504040204" pitchFamily="34" charset="0"/>
                <a:ea typeface="Verdana" panose="020B0604030504040204" pitchFamily="34" charset="0"/>
              </a:rPr>
              <a:t>Examples:</a:t>
            </a:r>
          </a:p>
          <a:p>
            <a:endParaRPr lang="en-GB" sz="1100" dirty="0">
              <a:latin typeface="Verdana" panose="020B0604030504040204" pitchFamily="34" charset="0"/>
              <a:ea typeface="Verdana" panose="020B0604030504040204" pitchFamily="34" charset="0"/>
            </a:endParaRPr>
          </a:p>
          <a:p>
            <a:r>
              <a:rPr lang="en-GB" sz="900" b="1" i="1" dirty="0">
                <a:latin typeface="Verdana" panose="020B0604030504040204" pitchFamily="34" charset="0"/>
                <a:ea typeface="Verdana" panose="020B0604030504040204" pitchFamily="34" charset="0"/>
              </a:rPr>
              <a:t>Explain...</a:t>
            </a:r>
          </a:p>
          <a:p>
            <a:endParaRPr lang="en-GB" sz="900" b="1" i="1" dirty="0">
              <a:latin typeface="Verdana" panose="020B0604030504040204" pitchFamily="34" charset="0"/>
              <a:ea typeface="Verdana" panose="020B0604030504040204" pitchFamily="34" charset="0"/>
            </a:endParaRPr>
          </a:p>
          <a:p>
            <a:r>
              <a:rPr lang="en-GB" sz="900" b="1" i="1" dirty="0">
                <a:latin typeface="Verdana" panose="020B0604030504040204" pitchFamily="34" charset="0"/>
                <a:ea typeface="Verdana" panose="020B0604030504040204" pitchFamily="34" charset="0"/>
              </a:rPr>
              <a:t>Summarise…</a:t>
            </a:r>
          </a:p>
          <a:p>
            <a:endParaRPr lang="en-GB" sz="900" b="1" i="1" dirty="0">
              <a:latin typeface="Verdana" panose="020B0604030504040204" pitchFamily="34" charset="0"/>
              <a:ea typeface="Verdana" panose="020B0604030504040204" pitchFamily="34" charset="0"/>
            </a:endParaRPr>
          </a:p>
          <a:p>
            <a:r>
              <a:rPr lang="en-GB" sz="900" b="1" i="1" dirty="0">
                <a:latin typeface="Verdana" panose="020B0604030504040204" pitchFamily="34" charset="0"/>
                <a:ea typeface="Verdana" panose="020B0604030504040204" pitchFamily="34" charset="0"/>
              </a:rPr>
              <a:t>Overall, what…? </a:t>
            </a:r>
          </a:p>
          <a:p>
            <a:endParaRPr lang="en-GB" sz="900" b="1" i="1" dirty="0">
              <a:latin typeface="Verdana" panose="020B0604030504040204" pitchFamily="34" charset="0"/>
              <a:ea typeface="Verdana" panose="020B0604030504040204" pitchFamily="34" charset="0"/>
            </a:endParaRPr>
          </a:p>
          <a:p>
            <a:r>
              <a:rPr lang="en-GB" sz="900" b="1" i="1" dirty="0">
                <a:latin typeface="Verdana" panose="020B0604030504040204" pitchFamily="34" charset="0"/>
                <a:ea typeface="Verdana" panose="020B0604030504040204" pitchFamily="34" charset="0"/>
              </a:rPr>
              <a:t>Judge…</a:t>
            </a:r>
          </a:p>
          <a:p>
            <a:endParaRPr lang="en-GB" sz="900" b="1" i="1" dirty="0">
              <a:latin typeface="Verdana" panose="020B0604030504040204" pitchFamily="34" charset="0"/>
              <a:ea typeface="Verdana" panose="020B0604030504040204" pitchFamily="34" charset="0"/>
            </a:endParaRPr>
          </a:p>
          <a:p>
            <a:r>
              <a:rPr lang="en-GB" sz="900" b="1" i="1" dirty="0">
                <a:latin typeface="Verdana" panose="020B0604030504040204" pitchFamily="34" charset="0"/>
                <a:ea typeface="Verdana" panose="020B0604030504040204" pitchFamily="34" charset="0"/>
              </a:rPr>
              <a:t>Determine…</a:t>
            </a:r>
          </a:p>
          <a:p>
            <a:endParaRPr lang="en-GB" sz="900" b="1" i="1" dirty="0">
              <a:latin typeface="Verdana" panose="020B0604030504040204" pitchFamily="34" charset="0"/>
              <a:ea typeface="Verdana" panose="020B0604030504040204" pitchFamily="34" charset="0"/>
            </a:endParaRPr>
          </a:p>
          <a:p>
            <a:r>
              <a:rPr lang="en-GB" sz="900" b="1" i="1" dirty="0">
                <a:latin typeface="Verdana" panose="020B0604030504040204" pitchFamily="34" charset="0"/>
                <a:ea typeface="Verdana" panose="020B0604030504040204" pitchFamily="34" charset="0"/>
              </a:rPr>
              <a:t>Review…</a:t>
            </a:r>
          </a:p>
          <a:p>
            <a:endParaRPr lang="en-GB" sz="900" b="1" i="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34040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B4DFB-A27E-41B8-BB2A-820A7B11DC93}"/>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highlight>
                  <a:srgbClr val="FFFF00"/>
                </a:highlight>
              </a:rPr>
              <a:t>Others…</a:t>
            </a:r>
          </a:p>
        </p:txBody>
      </p:sp>
      <p:pic>
        <p:nvPicPr>
          <p:cNvPr id="5" name="Content Placeholder 4" descr="A screenshot of a cell phone&#10;&#10;Description automatically generated">
            <a:extLst>
              <a:ext uri="{FF2B5EF4-FFF2-40B4-BE49-F238E27FC236}">
                <a16:creationId xmlns:a16="http://schemas.microsoft.com/office/drawing/2014/main" id="{0CBC6E87-0F6F-41FA-8B95-B4B0FBE5A2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9756" y="625683"/>
            <a:ext cx="3996066" cy="5455380"/>
          </a:xfrm>
          <a:prstGeom prst="rect">
            <a:avLst/>
          </a:prstGeom>
        </p:spPr>
      </p:pic>
      <p:pic>
        <p:nvPicPr>
          <p:cNvPr id="4" name="Picture 3" descr="A picture containing food&#10;&#10;Description automatically generated">
            <a:extLst>
              <a:ext uri="{FF2B5EF4-FFF2-40B4-BE49-F238E27FC236}">
                <a16:creationId xmlns:a16="http://schemas.microsoft.com/office/drawing/2014/main" id="{6AC5D658-9CD9-431A-982D-C18D901C4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0631" y="4938775"/>
            <a:ext cx="3073611" cy="1593724"/>
          </a:xfrm>
          <a:prstGeom prst="rect">
            <a:avLst/>
          </a:prstGeom>
        </p:spPr>
      </p:pic>
    </p:spTree>
    <p:extLst>
      <p:ext uri="{BB962C8B-B14F-4D97-AF65-F5344CB8AC3E}">
        <p14:creationId xmlns:p14="http://schemas.microsoft.com/office/powerpoint/2010/main" val="984633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F4A5A-2E14-4443-92DB-F10BF09D4A85}"/>
              </a:ext>
            </a:extLst>
          </p:cNvPr>
          <p:cNvSpPr>
            <a:spLocks noGrp="1"/>
          </p:cNvSpPr>
          <p:nvPr>
            <p:ph type="title"/>
          </p:nvPr>
        </p:nvSpPr>
        <p:spPr>
          <a:xfrm>
            <a:off x="838200" y="107807"/>
            <a:ext cx="5642113" cy="1325563"/>
          </a:xfrm>
          <a:ln w="57150">
            <a:solidFill>
              <a:srgbClr val="7030A0"/>
            </a:solidFill>
          </a:ln>
        </p:spPr>
        <p:txBody>
          <a:bodyPr>
            <a:normAutofit/>
          </a:bodyPr>
          <a:lstStyle/>
          <a:p>
            <a:pPr algn="ctr"/>
            <a:r>
              <a:rPr lang="en-GB" sz="2800" u="sng" dirty="0"/>
              <a:t>Example from an English SOL</a:t>
            </a:r>
            <a:br>
              <a:rPr lang="en-GB" sz="2800" u="sng" dirty="0"/>
            </a:br>
            <a:r>
              <a:rPr lang="en-GB" sz="2800" u="sng" dirty="0"/>
              <a:t>Year 7</a:t>
            </a:r>
          </a:p>
        </p:txBody>
      </p:sp>
      <p:sp>
        <p:nvSpPr>
          <p:cNvPr id="3" name="Content Placeholder 2">
            <a:extLst>
              <a:ext uri="{FF2B5EF4-FFF2-40B4-BE49-F238E27FC236}">
                <a16:creationId xmlns:a16="http://schemas.microsoft.com/office/drawing/2014/main" id="{CAB24791-4294-4153-95F9-B823C9EE8FFA}"/>
              </a:ext>
            </a:extLst>
          </p:cNvPr>
          <p:cNvSpPr>
            <a:spLocks noGrp="1"/>
          </p:cNvSpPr>
          <p:nvPr>
            <p:ph idx="1"/>
          </p:nvPr>
        </p:nvSpPr>
        <p:spPr>
          <a:xfrm>
            <a:off x="838200" y="1825625"/>
            <a:ext cx="6054969" cy="1076601"/>
          </a:xfrm>
        </p:spPr>
        <p:txBody>
          <a:bodyPr/>
          <a:lstStyle/>
          <a:p>
            <a:r>
              <a:rPr lang="en-GB" dirty="0"/>
              <a:t>What can we infer from the image below? </a:t>
            </a:r>
          </a:p>
        </p:txBody>
      </p:sp>
      <p:pic>
        <p:nvPicPr>
          <p:cNvPr id="4" name="Picture 3">
            <a:extLst>
              <a:ext uri="{FF2B5EF4-FFF2-40B4-BE49-F238E27FC236}">
                <a16:creationId xmlns:a16="http://schemas.microsoft.com/office/drawing/2014/main" id="{B67530B2-B0A0-4693-B97F-2910409ADF6B}"/>
              </a:ext>
            </a:extLst>
          </p:cNvPr>
          <p:cNvPicPr>
            <a:picLocks noChangeAspect="1"/>
          </p:cNvPicPr>
          <p:nvPr/>
        </p:nvPicPr>
        <p:blipFill>
          <a:blip r:embed="rId2"/>
          <a:stretch>
            <a:fillRect/>
          </a:stretch>
        </p:blipFill>
        <p:spPr>
          <a:xfrm>
            <a:off x="7170964" y="0"/>
            <a:ext cx="5021036" cy="6858000"/>
          </a:xfrm>
          <a:prstGeom prst="rect">
            <a:avLst/>
          </a:prstGeom>
        </p:spPr>
      </p:pic>
      <p:sp>
        <p:nvSpPr>
          <p:cNvPr id="5" name="Oval 4">
            <a:extLst>
              <a:ext uri="{FF2B5EF4-FFF2-40B4-BE49-F238E27FC236}">
                <a16:creationId xmlns:a16="http://schemas.microsoft.com/office/drawing/2014/main" id="{5008ABC4-AFE9-40B1-BA7D-8BE8A138565B}"/>
              </a:ext>
            </a:extLst>
          </p:cNvPr>
          <p:cNvSpPr/>
          <p:nvPr/>
        </p:nvSpPr>
        <p:spPr>
          <a:xfrm>
            <a:off x="9805182" y="2532185"/>
            <a:ext cx="1012873" cy="1325563"/>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834CAE37-70BB-480F-B912-146CF11A7BC4}"/>
              </a:ext>
            </a:extLst>
          </p:cNvPr>
          <p:cNvPicPr>
            <a:picLocks noChangeAspect="1"/>
          </p:cNvPicPr>
          <p:nvPr/>
        </p:nvPicPr>
        <p:blipFill>
          <a:blip r:embed="rId3"/>
          <a:stretch>
            <a:fillRect/>
          </a:stretch>
        </p:blipFill>
        <p:spPr>
          <a:xfrm>
            <a:off x="2474785" y="2366678"/>
            <a:ext cx="3789588" cy="2838867"/>
          </a:xfrm>
          <a:prstGeom prst="rect">
            <a:avLst/>
          </a:prstGeom>
        </p:spPr>
      </p:pic>
      <p:sp>
        <p:nvSpPr>
          <p:cNvPr id="7" name="Rectangle: Rounded Corners 6">
            <a:extLst>
              <a:ext uri="{FF2B5EF4-FFF2-40B4-BE49-F238E27FC236}">
                <a16:creationId xmlns:a16="http://schemas.microsoft.com/office/drawing/2014/main" id="{BE041FA1-A6CF-4BBC-93BB-70C24BC9510A}"/>
              </a:ext>
            </a:extLst>
          </p:cNvPr>
          <p:cNvSpPr/>
          <p:nvPr/>
        </p:nvSpPr>
        <p:spPr>
          <a:xfrm>
            <a:off x="560405" y="5556738"/>
            <a:ext cx="6332764" cy="10766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Example: they have burnt their feet? They were wearing…</a:t>
            </a:r>
          </a:p>
        </p:txBody>
      </p:sp>
    </p:spTree>
    <p:extLst>
      <p:ext uri="{BB962C8B-B14F-4D97-AF65-F5344CB8AC3E}">
        <p14:creationId xmlns:p14="http://schemas.microsoft.com/office/powerpoint/2010/main" val="765417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1682C-68C6-4808-BC37-C74CBD048F5F}"/>
              </a:ext>
            </a:extLst>
          </p:cNvPr>
          <p:cNvSpPr>
            <a:spLocks noGrp="1"/>
          </p:cNvSpPr>
          <p:nvPr>
            <p:ph type="title"/>
          </p:nvPr>
        </p:nvSpPr>
        <p:spPr>
          <a:xfrm>
            <a:off x="509609" y="30862"/>
            <a:ext cx="10168128" cy="1179576"/>
          </a:xfrm>
        </p:spPr>
        <p:txBody>
          <a:bodyPr/>
          <a:lstStyle/>
          <a:p>
            <a:r>
              <a:rPr lang="en-GB" dirty="0"/>
              <a:t>Vocabulary instruction </a:t>
            </a:r>
          </a:p>
        </p:txBody>
      </p:sp>
      <p:sp>
        <p:nvSpPr>
          <p:cNvPr id="9" name="TextBox 8">
            <a:extLst>
              <a:ext uri="{FF2B5EF4-FFF2-40B4-BE49-F238E27FC236}">
                <a16:creationId xmlns:a16="http://schemas.microsoft.com/office/drawing/2014/main" id="{5AD4D9A7-1D41-49AD-ACE4-ED5D8921850C}"/>
              </a:ext>
            </a:extLst>
          </p:cNvPr>
          <p:cNvSpPr txBox="1"/>
          <p:nvPr/>
        </p:nvSpPr>
        <p:spPr>
          <a:xfrm>
            <a:off x="6125990" y="812591"/>
            <a:ext cx="1828801" cy="5663517"/>
          </a:xfrm>
          <a:prstGeom prst="rect">
            <a:avLst/>
          </a:prstGeom>
          <a:noFill/>
        </p:spPr>
        <p:txBody>
          <a:bodyPr wrap="square" rtlCol="0">
            <a:spAutoFit/>
          </a:bodyPr>
          <a:lstStyle/>
          <a:p>
            <a:endParaRPr lang="en-GB" dirty="0"/>
          </a:p>
        </p:txBody>
      </p:sp>
      <p:sp>
        <p:nvSpPr>
          <p:cNvPr id="11" name="TextBox 10">
            <a:extLst>
              <a:ext uri="{FF2B5EF4-FFF2-40B4-BE49-F238E27FC236}">
                <a16:creationId xmlns:a16="http://schemas.microsoft.com/office/drawing/2014/main" id="{987444CF-DB1F-47D7-A7DA-8E03134DD0CF}"/>
              </a:ext>
            </a:extLst>
          </p:cNvPr>
          <p:cNvSpPr txBox="1"/>
          <p:nvPr/>
        </p:nvSpPr>
        <p:spPr>
          <a:xfrm>
            <a:off x="6629573" y="508684"/>
            <a:ext cx="2345635" cy="5663517"/>
          </a:xfrm>
          <a:prstGeom prst="rect">
            <a:avLst/>
          </a:prstGeom>
          <a:noFill/>
          <a:ln w="76200">
            <a:solidFill>
              <a:schemeClr val="tx1"/>
            </a:solidFill>
          </a:ln>
        </p:spPr>
        <p:txBody>
          <a:bodyPr wrap="square" rtlCol="0">
            <a:spAutoFit/>
          </a:bodyPr>
          <a:lstStyle/>
          <a:p>
            <a:endParaRPr lang="en-GB" dirty="0"/>
          </a:p>
        </p:txBody>
      </p:sp>
      <p:pic>
        <p:nvPicPr>
          <p:cNvPr id="13" name="Picture 12" descr="A picture containing drawing&#10;&#10;Description automatically generated">
            <a:extLst>
              <a:ext uri="{FF2B5EF4-FFF2-40B4-BE49-F238E27FC236}">
                <a16:creationId xmlns:a16="http://schemas.microsoft.com/office/drawing/2014/main" id="{383F5A70-C139-4FD0-9969-043EE62A06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573" y="690367"/>
            <a:ext cx="1290890" cy="595091"/>
          </a:xfrm>
          <a:prstGeom prst="rect">
            <a:avLst/>
          </a:prstGeom>
        </p:spPr>
      </p:pic>
      <p:sp>
        <p:nvSpPr>
          <p:cNvPr id="15" name="TextBox 14">
            <a:extLst>
              <a:ext uri="{FF2B5EF4-FFF2-40B4-BE49-F238E27FC236}">
                <a16:creationId xmlns:a16="http://schemas.microsoft.com/office/drawing/2014/main" id="{05024E9E-EAE3-4E5E-A5FA-87161D618789}"/>
              </a:ext>
            </a:extLst>
          </p:cNvPr>
          <p:cNvSpPr txBox="1"/>
          <p:nvPr/>
        </p:nvSpPr>
        <p:spPr>
          <a:xfrm>
            <a:off x="6687167" y="1407682"/>
            <a:ext cx="2245211" cy="600164"/>
          </a:xfrm>
          <a:prstGeom prst="rect">
            <a:avLst/>
          </a:prstGeom>
          <a:solidFill>
            <a:srgbClr val="FFFF00"/>
          </a:solidFill>
        </p:spPr>
        <p:txBody>
          <a:bodyPr wrap="square" rtlCol="0">
            <a:spAutoFit/>
          </a:bodyPr>
          <a:lstStyle/>
          <a:p>
            <a:r>
              <a:rPr lang="en-GB" sz="1100" b="1" dirty="0">
                <a:highlight>
                  <a:srgbClr val="FFFF00"/>
                </a:highlight>
                <a:latin typeface="Verdana" panose="020B0604030504040204" pitchFamily="34" charset="0"/>
                <a:ea typeface="Verdana" panose="020B0604030504040204" pitchFamily="34" charset="0"/>
              </a:rPr>
              <a:t>Step 1: Select word.  </a:t>
            </a:r>
          </a:p>
          <a:p>
            <a:endParaRPr lang="en-GB" sz="1100" b="1" dirty="0">
              <a:highlight>
                <a:srgbClr val="FFFF00"/>
              </a:highlight>
              <a:latin typeface="Verdana" panose="020B0604030504040204" pitchFamily="34" charset="0"/>
              <a:ea typeface="Verdana" panose="020B0604030504040204" pitchFamily="34" charset="0"/>
            </a:endParaRPr>
          </a:p>
          <a:p>
            <a:r>
              <a:rPr lang="en-GB" sz="1100" b="1" dirty="0">
                <a:highlight>
                  <a:srgbClr val="FFFF00"/>
                </a:highlight>
                <a:latin typeface="Verdana" panose="020B0604030504040204" pitchFamily="34" charset="0"/>
                <a:ea typeface="Verdana" panose="020B0604030504040204" pitchFamily="34" charset="0"/>
              </a:rPr>
              <a:t>Example: Colloquial.  </a:t>
            </a:r>
            <a:endParaRPr lang="en-GB" sz="900" b="1" i="1" dirty="0">
              <a:latin typeface="Verdana" panose="020B0604030504040204" pitchFamily="34" charset="0"/>
              <a:ea typeface="Verdana" panose="020B0604030504040204" pitchFamily="34" charset="0"/>
            </a:endParaRPr>
          </a:p>
        </p:txBody>
      </p:sp>
      <p:sp>
        <p:nvSpPr>
          <p:cNvPr id="17" name="TextBox 16">
            <a:extLst>
              <a:ext uri="{FF2B5EF4-FFF2-40B4-BE49-F238E27FC236}">
                <a16:creationId xmlns:a16="http://schemas.microsoft.com/office/drawing/2014/main" id="{9FDF39ED-7FC1-4639-8D7D-B17C2D4AF237}"/>
              </a:ext>
            </a:extLst>
          </p:cNvPr>
          <p:cNvSpPr txBox="1"/>
          <p:nvPr/>
        </p:nvSpPr>
        <p:spPr>
          <a:xfrm>
            <a:off x="7802389" y="653476"/>
            <a:ext cx="2570922" cy="523220"/>
          </a:xfrm>
          <a:prstGeom prst="rect">
            <a:avLst/>
          </a:prstGeom>
          <a:noFill/>
        </p:spPr>
        <p:txBody>
          <a:bodyPr wrap="square">
            <a:spAutoFit/>
          </a:bodyPr>
          <a:lstStyle/>
          <a:p>
            <a:r>
              <a:rPr lang="en-GB" sz="1400" dirty="0">
                <a:solidFill>
                  <a:srgbClr val="FF0000"/>
                </a:solidFill>
                <a:latin typeface="Verdana" panose="020B0604030504040204" pitchFamily="34" charset="0"/>
                <a:ea typeface="Verdana" panose="020B0604030504040204" pitchFamily="34" charset="0"/>
              </a:rPr>
              <a:t>Vocabulary</a:t>
            </a:r>
          </a:p>
          <a:p>
            <a:r>
              <a:rPr lang="en-GB" sz="1400" dirty="0">
                <a:solidFill>
                  <a:srgbClr val="FF0000"/>
                </a:solidFill>
                <a:latin typeface="Verdana" panose="020B0604030504040204" pitchFamily="34" charset="0"/>
                <a:ea typeface="Verdana" panose="020B0604030504040204" pitchFamily="34" charset="0"/>
              </a:rPr>
              <a:t>Instruction</a:t>
            </a:r>
          </a:p>
        </p:txBody>
      </p:sp>
      <p:sp>
        <p:nvSpPr>
          <p:cNvPr id="19" name="TextBox 18">
            <a:extLst>
              <a:ext uri="{FF2B5EF4-FFF2-40B4-BE49-F238E27FC236}">
                <a16:creationId xmlns:a16="http://schemas.microsoft.com/office/drawing/2014/main" id="{AD9C693C-3825-41F7-BF73-F975316E4752}"/>
              </a:ext>
            </a:extLst>
          </p:cNvPr>
          <p:cNvSpPr txBox="1"/>
          <p:nvPr/>
        </p:nvSpPr>
        <p:spPr>
          <a:xfrm>
            <a:off x="9542068" y="453902"/>
            <a:ext cx="2245211" cy="3647152"/>
          </a:xfrm>
          <a:prstGeom prst="rect">
            <a:avLst/>
          </a:prstGeom>
          <a:solidFill>
            <a:srgbClr val="9EF9FE"/>
          </a:solidFill>
        </p:spPr>
        <p:txBody>
          <a:bodyPr wrap="square" rtlCol="0">
            <a:spAutoFit/>
          </a:bodyPr>
          <a:lstStyle/>
          <a:p>
            <a:r>
              <a:rPr lang="en-GB" sz="1100" b="1" dirty="0">
                <a:latin typeface="Verdana" panose="020B0604030504040204" pitchFamily="34" charset="0"/>
                <a:ea typeface="Verdana" panose="020B0604030504040204" pitchFamily="34" charset="0"/>
              </a:rPr>
              <a:t>Step 3: Model the use.</a:t>
            </a:r>
          </a:p>
          <a:p>
            <a:endParaRPr lang="en-GB" sz="1100" b="1" i="1" dirty="0">
              <a:latin typeface="Verdana" panose="020B0604030504040204" pitchFamily="34" charset="0"/>
              <a:ea typeface="Verdana" panose="020B0604030504040204" pitchFamily="34" charset="0"/>
            </a:endParaRPr>
          </a:p>
          <a:p>
            <a:r>
              <a:rPr lang="en-GB" sz="1100" b="1" i="1" dirty="0">
                <a:latin typeface="Verdana" panose="020B0604030504040204" pitchFamily="34" charset="0"/>
                <a:ea typeface="Verdana" panose="020B0604030504040204" pitchFamily="34" charset="0"/>
              </a:rPr>
              <a:t>Example:  </a:t>
            </a:r>
          </a:p>
          <a:p>
            <a:r>
              <a:rPr lang="en-GB" sz="1100" b="1" i="1" dirty="0">
                <a:latin typeface="Verdana" panose="020B0604030504040204" pitchFamily="34" charset="0"/>
                <a:ea typeface="Verdana" panose="020B0604030504040204" pitchFamily="34" charset="0"/>
              </a:rPr>
              <a:t>What might we imply about a character if they speak using colloquial language? </a:t>
            </a:r>
          </a:p>
          <a:p>
            <a:endParaRPr lang="en-GB" sz="1100" b="1" i="1" dirty="0">
              <a:latin typeface="Verdana" panose="020B0604030504040204" pitchFamily="34" charset="0"/>
              <a:ea typeface="Verdana" panose="020B0604030504040204" pitchFamily="34" charset="0"/>
            </a:endParaRPr>
          </a:p>
          <a:p>
            <a:r>
              <a:rPr lang="en-GB" sz="1100" b="1" i="1" dirty="0">
                <a:latin typeface="Verdana" panose="020B0604030504040204" pitchFamily="34" charset="0"/>
                <a:ea typeface="Verdana" panose="020B0604030504040204" pitchFamily="34" charset="0"/>
              </a:rPr>
              <a:t>In your essays you should avoid using colloquial language. </a:t>
            </a:r>
          </a:p>
          <a:p>
            <a:endParaRPr lang="en-GB" sz="1100" b="1" i="1" dirty="0">
              <a:latin typeface="Verdana" panose="020B0604030504040204" pitchFamily="34" charset="0"/>
              <a:ea typeface="Verdana" panose="020B0604030504040204" pitchFamily="34" charset="0"/>
            </a:endParaRPr>
          </a:p>
          <a:p>
            <a:r>
              <a:rPr lang="en-GB" sz="1100" b="1" i="1" dirty="0">
                <a:latin typeface="Verdana" panose="020B0604030504040204" pitchFamily="34" charset="0"/>
                <a:ea typeface="Verdana" panose="020B0604030504040204" pitchFamily="34" charset="0"/>
              </a:rPr>
              <a:t>Ask: Why is colloquial language inappropriate?</a:t>
            </a:r>
          </a:p>
          <a:p>
            <a:br>
              <a:rPr lang="en-GB" sz="1100" b="1" i="1" dirty="0">
                <a:latin typeface="Verdana" panose="020B0604030504040204" pitchFamily="34" charset="0"/>
                <a:ea typeface="Verdana" panose="020B0604030504040204" pitchFamily="34" charset="0"/>
              </a:rPr>
            </a:br>
            <a:r>
              <a:rPr lang="en-GB" sz="1100" b="1" i="1" dirty="0">
                <a:latin typeface="Verdana" panose="020B0604030504040204" pitchFamily="34" charset="0"/>
                <a:ea typeface="Verdana" panose="020B0604030504040204" pitchFamily="34" charset="0"/>
              </a:rPr>
              <a:t>What is the opposite?</a:t>
            </a:r>
          </a:p>
          <a:p>
            <a:endParaRPr lang="en-GB" sz="1100" b="1" i="1" dirty="0">
              <a:latin typeface="Verdana" panose="020B0604030504040204" pitchFamily="34" charset="0"/>
              <a:ea typeface="Verdana" panose="020B0604030504040204" pitchFamily="34" charset="0"/>
            </a:endParaRPr>
          </a:p>
          <a:p>
            <a:r>
              <a:rPr lang="en-GB" sz="1100" b="1" i="1" dirty="0">
                <a:latin typeface="Verdana" panose="020B0604030504040204" pitchFamily="34" charset="0"/>
                <a:ea typeface="Verdana" panose="020B0604030504040204" pitchFamily="34" charset="0"/>
              </a:rPr>
              <a:t>What might we imply about a character if they speak using colloquial language? </a:t>
            </a:r>
          </a:p>
        </p:txBody>
      </p:sp>
      <p:sp>
        <p:nvSpPr>
          <p:cNvPr id="21" name="TextBox 20">
            <a:extLst>
              <a:ext uri="{FF2B5EF4-FFF2-40B4-BE49-F238E27FC236}">
                <a16:creationId xmlns:a16="http://schemas.microsoft.com/office/drawing/2014/main" id="{AC50082D-139C-4458-939E-DF17A7B3D77A}"/>
              </a:ext>
            </a:extLst>
          </p:cNvPr>
          <p:cNvSpPr txBox="1"/>
          <p:nvPr/>
        </p:nvSpPr>
        <p:spPr>
          <a:xfrm>
            <a:off x="9329948" y="837784"/>
            <a:ext cx="1828801" cy="5663517"/>
          </a:xfrm>
          <a:prstGeom prst="rect">
            <a:avLst/>
          </a:prstGeom>
          <a:noFill/>
        </p:spPr>
        <p:txBody>
          <a:bodyPr wrap="square" rtlCol="0">
            <a:spAutoFit/>
          </a:bodyPr>
          <a:lstStyle/>
          <a:p>
            <a:endParaRPr lang="en-GB" dirty="0"/>
          </a:p>
        </p:txBody>
      </p:sp>
      <p:sp>
        <p:nvSpPr>
          <p:cNvPr id="23" name="TextBox 22">
            <a:extLst>
              <a:ext uri="{FF2B5EF4-FFF2-40B4-BE49-F238E27FC236}">
                <a16:creationId xmlns:a16="http://schemas.microsoft.com/office/drawing/2014/main" id="{3802FE33-1A91-4B69-A6F9-ED0D5B0B4AEB}"/>
              </a:ext>
            </a:extLst>
          </p:cNvPr>
          <p:cNvSpPr txBox="1"/>
          <p:nvPr/>
        </p:nvSpPr>
        <p:spPr>
          <a:xfrm>
            <a:off x="9478791" y="410602"/>
            <a:ext cx="2345635" cy="5663517"/>
          </a:xfrm>
          <a:prstGeom prst="rect">
            <a:avLst/>
          </a:prstGeom>
          <a:noFill/>
          <a:ln w="76200">
            <a:solidFill>
              <a:schemeClr val="tx1"/>
            </a:solidFill>
          </a:ln>
        </p:spPr>
        <p:txBody>
          <a:bodyPr wrap="square" rtlCol="0">
            <a:spAutoFit/>
          </a:bodyPr>
          <a:lstStyle/>
          <a:p>
            <a:endParaRPr lang="en-GB" dirty="0"/>
          </a:p>
        </p:txBody>
      </p:sp>
      <p:sp>
        <p:nvSpPr>
          <p:cNvPr id="25" name="TextBox 24">
            <a:extLst>
              <a:ext uri="{FF2B5EF4-FFF2-40B4-BE49-F238E27FC236}">
                <a16:creationId xmlns:a16="http://schemas.microsoft.com/office/drawing/2014/main" id="{6F9EB5FD-586B-4CA8-9EB7-A0E615100FF0}"/>
              </a:ext>
            </a:extLst>
          </p:cNvPr>
          <p:cNvSpPr txBox="1"/>
          <p:nvPr/>
        </p:nvSpPr>
        <p:spPr>
          <a:xfrm>
            <a:off x="6701586" y="2047093"/>
            <a:ext cx="2245211" cy="4108817"/>
          </a:xfrm>
          <a:prstGeom prst="rect">
            <a:avLst/>
          </a:prstGeom>
          <a:solidFill>
            <a:srgbClr val="FF99FF"/>
          </a:solidFill>
        </p:spPr>
        <p:txBody>
          <a:bodyPr wrap="square" rtlCol="0">
            <a:spAutoFit/>
          </a:bodyPr>
          <a:lstStyle/>
          <a:p>
            <a:r>
              <a:rPr lang="en-GB" sz="1100" b="1" dirty="0">
                <a:latin typeface="Verdana" panose="020B0604030504040204" pitchFamily="34" charset="0"/>
                <a:ea typeface="Verdana" panose="020B0604030504040204" pitchFamily="34" charset="0"/>
              </a:rPr>
              <a:t>Step 2: Define the word</a:t>
            </a:r>
          </a:p>
          <a:p>
            <a:endParaRPr lang="en-GB" sz="1100" b="1" i="1" dirty="0">
              <a:latin typeface="Verdana" panose="020B0604030504040204" pitchFamily="34" charset="0"/>
              <a:ea typeface="Verdana" panose="020B0604030504040204" pitchFamily="34" charset="0"/>
            </a:endParaRPr>
          </a:p>
          <a:p>
            <a:endParaRPr lang="en-GB" sz="900" b="1" i="1" dirty="0">
              <a:latin typeface="Verdana" panose="020B0604030504040204" pitchFamily="34" charset="0"/>
              <a:ea typeface="Verdana" panose="020B0604030504040204" pitchFamily="34" charset="0"/>
            </a:endParaRPr>
          </a:p>
          <a:p>
            <a:r>
              <a:rPr lang="en-GB" sz="1000" b="1" i="1" dirty="0">
                <a:latin typeface="Verdana" panose="020B0604030504040204" pitchFamily="34" charset="0"/>
                <a:ea typeface="Verdana" panose="020B0604030504040204" pitchFamily="34" charset="0"/>
              </a:rPr>
              <a:t>Make sure the definition is accurate and student friendly. Often helpful to compare to other words students might be more familiar with. </a:t>
            </a:r>
          </a:p>
          <a:p>
            <a:endParaRPr lang="en-GB" sz="1000" b="1" i="1" dirty="0">
              <a:latin typeface="Verdana" panose="020B0604030504040204" pitchFamily="34" charset="0"/>
              <a:ea typeface="Verdana" panose="020B0604030504040204" pitchFamily="34" charset="0"/>
            </a:endParaRPr>
          </a:p>
          <a:p>
            <a:r>
              <a:rPr lang="en-GB" sz="1000" b="1" dirty="0">
                <a:latin typeface="Verdana" panose="020B0604030504040204" pitchFamily="34" charset="0"/>
                <a:ea typeface="Verdana" panose="020B0604030504040204" pitchFamily="34" charset="0"/>
              </a:rPr>
              <a:t>Example: To describe how the characters speak in a play, we can use the work colloquial.  Everyone say colloquial.  Colloquial describes language which is ordinary and used in everyday conversation. </a:t>
            </a:r>
          </a:p>
          <a:p>
            <a:endParaRPr lang="en-GB" sz="1000" b="1" dirty="0">
              <a:latin typeface="Verdana" panose="020B0604030504040204" pitchFamily="34" charset="0"/>
              <a:ea typeface="Verdana" panose="020B0604030504040204" pitchFamily="34" charset="0"/>
            </a:endParaRPr>
          </a:p>
          <a:p>
            <a:r>
              <a:rPr lang="en-GB" sz="1000" b="1" dirty="0">
                <a:latin typeface="Verdana" panose="020B0604030504040204" pitchFamily="34" charset="0"/>
                <a:ea typeface="Verdana" panose="020B0604030504040204" pitchFamily="34" charset="0"/>
              </a:rPr>
              <a:t>Informal.   </a:t>
            </a:r>
          </a:p>
          <a:p>
            <a:endParaRPr lang="en-GB" sz="1000" b="1" i="1" dirty="0">
              <a:latin typeface="Verdana" panose="020B0604030504040204" pitchFamily="34" charset="0"/>
              <a:ea typeface="Verdana" panose="020B0604030504040204" pitchFamily="34" charset="0"/>
            </a:endParaRPr>
          </a:p>
          <a:p>
            <a:r>
              <a:rPr lang="en-GB" sz="1000" b="1" i="1" dirty="0">
                <a:latin typeface="Verdana" panose="020B0604030504040204" pitchFamily="34" charset="0"/>
                <a:ea typeface="Verdana" panose="020B0604030504040204" pitchFamily="34" charset="0"/>
              </a:rPr>
              <a:t>Similar to SLANG.  </a:t>
            </a:r>
          </a:p>
          <a:p>
            <a:endParaRPr lang="en-GB" sz="1000" b="1" i="1" dirty="0">
              <a:latin typeface="Verdana" panose="020B0604030504040204" pitchFamily="34" charset="0"/>
              <a:ea typeface="Verdana" panose="020B0604030504040204" pitchFamily="34" charset="0"/>
            </a:endParaRPr>
          </a:p>
          <a:p>
            <a:r>
              <a:rPr lang="en-GB" sz="1000" b="1" i="1" dirty="0">
                <a:latin typeface="Verdana" panose="020B0604030504040204" pitchFamily="34" charset="0"/>
                <a:ea typeface="Verdana" panose="020B0604030504040204" pitchFamily="34" charset="0"/>
              </a:rPr>
              <a:t>Highlight the use of the word in your glossary/ knowledge organiser.  </a:t>
            </a:r>
          </a:p>
        </p:txBody>
      </p:sp>
      <p:sp>
        <p:nvSpPr>
          <p:cNvPr id="27" name="TextBox 26">
            <a:extLst>
              <a:ext uri="{FF2B5EF4-FFF2-40B4-BE49-F238E27FC236}">
                <a16:creationId xmlns:a16="http://schemas.microsoft.com/office/drawing/2014/main" id="{F9E601C2-F72B-464D-8097-7E8CB83DA749}"/>
              </a:ext>
            </a:extLst>
          </p:cNvPr>
          <p:cNvSpPr txBox="1"/>
          <p:nvPr/>
        </p:nvSpPr>
        <p:spPr>
          <a:xfrm>
            <a:off x="9555132" y="4111643"/>
            <a:ext cx="2245211" cy="1923604"/>
          </a:xfrm>
          <a:prstGeom prst="rect">
            <a:avLst/>
          </a:prstGeom>
          <a:solidFill>
            <a:srgbClr val="81F830"/>
          </a:solidFill>
        </p:spPr>
        <p:txBody>
          <a:bodyPr wrap="square" rtlCol="0">
            <a:spAutoFit/>
          </a:bodyPr>
          <a:lstStyle/>
          <a:p>
            <a:r>
              <a:rPr lang="en-GB" sz="1100" b="1" dirty="0">
                <a:latin typeface="Verdana" panose="020B0604030504040204" pitchFamily="34" charset="0"/>
                <a:ea typeface="Verdana" panose="020B0604030504040204" pitchFamily="34" charset="0"/>
              </a:rPr>
              <a:t>Step 4: Practice</a:t>
            </a:r>
          </a:p>
          <a:p>
            <a:endParaRPr lang="en-GB" sz="1100" b="1" i="1" dirty="0">
              <a:latin typeface="Verdana" panose="020B0604030504040204" pitchFamily="34" charset="0"/>
              <a:ea typeface="Verdana" panose="020B0604030504040204" pitchFamily="34" charset="0"/>
            </a:endParaRPr>
          </a:p>
          <a:p>
            <a:r>
              <a:rPr lang="en-GB" sz="1100" b="1" i="1" dirty="0">
                <a:latin typeface="Verdana" panose="020B0604030504040204" pitchFamily="34" charset="0"/>
                <a:ea typeface="Verdana" panose="020B0604030504040204" pitchFamily="34" charset="0"/>
              </a:rPr>
              <a:t>Who uses colloquial language in the play?</a:t>
            </a:r>
          </a:p>
          <a:p>
            <a:r>
              <a:rPr lang="en-GB" sz="1100" b="1" i="1" dirty="0">
                <a:latin typeface="Verdana" panose="020B0604030504040204" pitchFamily="34" charset="0"/>
                <a:ea typeface="Verdana" panose="020B0604030504040204" pitchFamily="34" charset="0"/>
              </a:rPr>
              <a:t>Which characters don’t? </a:t>
            </a:r>
          </a:p>
          <a:p>
            <a:endParaRPr lang="en-GB" sz="1100" b="1" i="1" dirty="0">
              <a:latin typeface="Verdana" panose="020B0604030504040204" pitchFamily="34" charset="0"/>
              <a:ea typeface="Verdana" panose="020B0604030504040204" pitchFamily="34" charset="0"/>
            </a:endParaRPr>
          </a:p>
          <a:p>
            <a:r>
              <a:rPr lang="en-GB" sz="1100" b="1" i="1" dirty="0">
                <a:latin typeface="Verdana" panose="020B0604030504040204" pitchFamily="34" charset="0"/>
                <a:ea typeface="Verdana" panose="020B0604030504040204" pitchFamily="34" charset="0"/>
              </a:rPr>
              <a:t>Create an overview of the character of … using the word colloquial in your response. </a:t>
            </a:r>
            <a:endParaRPr lang="en-GB" sz="900" b="1" i="1" dirty="0">
              <a:latin typeface="Verdana" panose="020B0604030504040204" pitchFamily="34" charset="0"/>
              <a:ea typeface="Verdana" panose="020B0604030504040204" pitchFamily="34" charset="0"/>
            </a:endParaRPr>
          </a:p>
          <a:p>
            <a:endParaRPr lang="en-GB" sz="900" b="1" i="1" dirty="0">
              <a:latin typeface="Verdana" panose="020B0604030504040204" pitchFamily="34" charset="0"/>
              <a:ea typeface="Verdana" panose="020B0604030504040204" pitchFamily="34" charset="0"/>
            </a:endParaRPr>
          </a:p>
        </p:txBody>
      </p:sp>
      <p:pic>
        <p:nvPicPr>
          <p:cNvPr id="28" name="Picture 27">
            <a:extLst>
              <a:ext uri="{FF2B5EF4-FFF2-40B4-BE49-F238E27FC236}">
                <a16:creationId xmlns:a16="http://schemas.microsoft.com/office/drawing/2014/main" id="{E85063AE-8EE1-4FF4-9F13-C1BC38D5B2A8}"/>
              </a:ext>
            </a:extLst>
          </p:cNvPr>
          <p:cNvPicPr>
            <a:picLocks noChangeAspect="1"/>
          </p:cNvPicPr>
          <p:nvPr/>
        </p:nvPicPr>
        <p:blipFill>
          <a:blip r:embed="rId3"/>
          <a:stretch>
            <a:fillRect/>
          </a:stretch>
        </p:blipFill>
        <p:spPr>
          <a:xfrm>
            <a:off x="284589" y="3428277"/>
            <a:ext cx="4790994" cy="3403015"/>
          </a:xfrm>
          <a:prstGeom prst="rect">
            <a:avLst/>
          </a:prstGeom>
        </p:spPr>
      </p:pic>
      <p:pic>
        <p:nvPicPr>
          <p:cNvPr id="29" name="Picture 28">
            <a:extLst>
              <a:ext uri="{FF2B5EF4-FFF2-40B4-BE49-F238E27FC236}">
                <a16:creationId xmlns:a16="http://schemas.microsoft.com/office/drawing/2014/main" id="{88A80614-D6C0-4F20-AF6C-9E7AC23C77E3}"/>
              </a:ext>
            </a:extLst>
          </p:cNvPr>
          <p:cNvPicPr>
            <a:picLocks noChangeAspect="1"/>
          </p:cNvPicPr>
          <p:nvPr/>
        </p:nvPicPr>
        <p:blipFill>
          <a:blip r:embed="rId4"/>
          <a:stretch>
            <a:fillRect/>
          </a:stretch>
        </p:blipFill>
        <p:spPr>
          <a:xfrm>
            <a:off x="1475333" y="1047027"/>
            <a:ext cx="3181350" cy="2381250"/>
          </a:xfrm>
          <a:prstGeom prst="rect">
            <a:avLst/>
          </a:prstGeom>
        </p:spPr>
      </p:pic>
    </p:spTree>
    <p:extLst>
      <p:ext uri="{BB962C8B-B14F-4D97-AF65-F5344CB8AC3E}">
        <p14:creationId xmlns:p14="http://schemas.microsoft.com/office/powerpoint/2010/main" val="4174506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Feedback from Maths and Science </a:t>
            </a:r>
          </a:p>
        </p:txBody>
      </p:sp>
      <p:sp>
        <p:nvSpPr>
          <p:cNvPr id="3" name="Content Placeholder 2"/>
          <p:cNvSpPr>
            <a:spLocks noGrp="1"/>
          </p:cNvSpPr>
          <p:nvPr>
            <p:ph idx="1"/>
          </p:nvPr>
        </p:nvSpPr>
        <p:spPr/>
        <p:txBody>
          <a:bodyPr>
            <a:normAutofit fontScale="85000" lnSpcReduction="20000"/>
          </a:bodyPr>
          <a:lstStyle/>
          <a:p>
            <a:r>
              <a:rPr lang="en-GB" dirty="0"/>
              <a:t>Greater use of the glossaries =</a:t>
            </a:r>
          </a:p>
          <a:p>
            <a:r>
              <a:rPr lang="en-GB" dirty="0"/>
              <a:t>Key finding.  Not being used effectively</a:t>
            </a:r>
          </a:p>
          <a:p>
            <a:r>
              <a:rPr lang="en-GB" dirty="0"/>
              <a:t>Too much time being spent filling them in – have them pre-prepared. </a:t>
            </a:r>
          </a:p>
          <a:p>
            <a:r>
              <a:rPr lang="en-GB" dirty="0"/>
              <a:t>Need to utilise them – part of R&amp;R which will be a focus next term.  Use in Do </a:t>
            </a:r>
            <a:r>
              <a:rPr lang="en-GB" dirty="0" err="1"/>
              <a:t>Nows</a:t>
            </a:r>
            <a:r>
              <a:rPr lang="en-GB" dirty="0"/>
              <a:t>.  Use as part of revision process for Knowledge Tests.  Revise key words from across topics to aid with retention.  Photocopy onto coloured paper so students can locate easily in their books – or maths suggested having a booklet at the start of the year that they keep.  </a:t>
            </a:r>
          </a:p>
        </p:txBody>
      </p:sp>
    </p:spTree>
    <p:extLst>
      <p:ext uri="{BB962C8B-B14F-4D97-AF65-F5344CB8AC3E}">
        <p14:creationId xmlns:p14="http://schemas.microsoft.com/office/powerpoint/2010/main" val="1013824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Revision techniques for the glossaries </a:t>
            </a:r>
          </a:p>
        </p:txBody>
      </p:sp>
      <p:sp>
        <p:nvSpPr>
          <p:cNvPr id="3" name="Content Placeholder 2"/>
          <p:cNvSpPr>
            <a:spLocks noGrp="1"/>
          </p:cNvSpPr>
          <p:nvPr>
            <p:ph idx="1"/>
          </p:nvPr>
        </p:nvSpPr>
        <p:spPr/>
        <p:txBody>
          <a:bodyPr/>
          <a:lstStyle/>
          <a:p>
            <a:r>
              <a:rPr lang="en-GB" dirty="0"/>
              <a:t>Cards</a:t>
            </a:r>
          </a:p>
          <a:p>
            <a:r>
              <a:rPr lang="en-GB" dirty="0"/>
              <a:t>Clock </a:t>
            </a:r>
          </a:p>
        </p:txBody>
      </p:sp>
    </p:spTree>
    <p:extLst>
      <p:ext uri="{BB962C8B-B14F-4D97-AF65-F5344CB8AC3E}">
        <p14:creationId xmlns:p14="http://schemas.microsoft.com/office/powerpoint/2010/main" val="1900185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00FC8-7059-4274-921F-3B40E1BE48D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8C55BB7-A517-46E1-8F2B-EE7B63B0F525}"/>
              </a:ext>
            </a:extLst>
          </p:cNvPr>
          <p:cNvSpPr>
            <a:spLocks noGrp="1"/>
          </p:cNvSpPr>
          <p:nvPr>
            <p:ph idx="1"/>
          </p:nvPr>
        </p:nvSpPr>
        <p:spPr/>
        <p: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History: </a:t>
            </a:r>
            <a:r>
              <a:rPr lang="en-GB" sz="1800" dirty="0">
                <a:effectLst/>
                <a:latin typeface="Calibri" panose="020F0502020204030204" pitchFamily="34" charset="0"/>
                <a:ea typeface="Calibri" panose="020F0502020204030204" pitchFamily="34" charset="0"/>
                <a:cs typeface="Times New Roman" panose="02020603050405020304" pitchFamily="18" charset="0"/>
              </a:rPr>
              <a:t>look to acquire ‘period sensitivity’ – recognising patterns of change and continuity over time.  Own unique strategies:</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Sourcing: who wrote it? What message? Implicit or explicit?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Contextualising: source – time and place. Social and political influences. Who was the intended audience?</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Corroborating – what is the relative reliability of a text in conjunction with another text?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Tentative – modal verbs ‘’may’ could’ and ‘might’ and attended by familiar language such as ‘revive’ ‘remain’ ‘parallel’ and ‘re-establish’.  </a:t>
            </a:r>
          </a:p>
          <a:p>
            <a:endParaRPr lang="en-GB" dirty="0"/>
          </a:p>
        </p:txBody>
      </p:sp>
    </p:spTree>
    <p:extLst>
      <p:ext uri="{BB962C8B-B14F-4D97-AF65-F5344CB8AC3E}">
        <p14:creationId xmlns:p14="http://schemas.microsoft.com/office/powerpoint/2010/main" val="2646875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Techniques </a:t>
            </a:r>
            <a:br>
              <a:rPr lang="en-GB" dirty="0"/>
            </a:br>
            <a:r>
              <a:rPr lang="en-GB" dirty="0"/>
              <a:t>Alphabet game </a:t>
            </a:r>
          </a:p>
        </p:txBody>
      </p:sp>
      <p:sp>
        <p:nvSpPr>
          <p:cNvPr id="3" name="Content Placeholder 2"/>
          <p:cNvSpPr>
            <a:spLocks noGrp="1"/>
          </p:cNvSpPr>
          <p:nvPr>
            <p:ph idx="1"/>
          </p:nvPr>
        </p:nvSpPr>
        <p:spPr/>
        <p:txBody>
          <a:bodyPr/>
          <a:lstStyle/>
          <a:p>
            <a:pPr marL="0" indent="0">
              <a:buNone/>
            </a:pPr>
            <a:r>
              <a:rPr lang="en-GB" dirty="0"/>
              <a:t>When giving a large text to read, students focus on retaining words in the text using the alphabet – see video </a:t>
            </a:r>
          </a:p>
        </p:txBody>
      </p:sp>
    </p:spTree>
    <p:extLst>
      <p:ext uri="{BB962C8B-B14F-4D97-AF65-F5344CB8AC3E}">
        <p14:creationId xmlns:p14="http://schemas.microsoft.com/office/powerpoint/2010/main" val="3105650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 monkeys</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525110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u="sng" dirty="0"/>
              <a:t>Liaise with subjects more with key core reading skills needed</a:t>
            </a:r>
          </a:p>
        </p:txBody>
      </p:sp>
      <p:sp>
        <p:nvSpPr>
          <p:cNvPr id="3" name="Content Placeholder 2"/>
          <p:cNvSpPr>
            <a:spLocks noGrp="1"/>
          </p:cNvSpPr>
          <p:nvPr>
            <p:ph idx="1"/>
          </p:nvPr>
        </p:nvSpPr>
        <p:spPr/>
        <p:txBody>
          <a:bodyPr/>
          <a:lstStyle/>
          <a:p>
            <a:r>
              <a:rPr lang="en-GB" dirty="0"/>
              <a:t>Graphs and their functions – </a:t>
            </a:r>
            <a:r>
              <a:rPr lang="en-GB" dirty="0" err="1"/>
              <a:t>geog</a:t>
            </a:r>
            <a:r>
              <a:rPr lang="en-GB" dirty="0"/>
              <a:t>/ maths and science use – do others  IT?  DT?   </a:t>
            </a:r>
          </a:p>
          <a:p>
            <a:r>
              <a:rPr lang="en-GB" dirty="0"/>
              <a:t>Do we have share a similar approach or are  confusing students?  Which subject discipline needs the focus – E.G. maths can be penalised in an exam, whereas geography they won’t be – therefore the ‘maths’ way is key.  </a:t>
            </a:r>
          </a:p>
        </p:txBody>
      </p:sp>
    </p:spTree>
    <p:extLst>
      <p:ext uri="{BB962C8B-B14F-4D97-AF65-F5344CB8AC3E}">
        <p14:creationId xmlns:p14="http://schemas.microsoft.com/office/powerpoint/2010/main" val="963633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DEAR </a:t>
            </a:r>
          </a:p>
        </p:txBody>
      </p:sp>
      <p:sp>
        <p:nvSpPr>
          <p:cNvPr id="3" name="Content Placeholder 2"/>
          <p:cNvSpPr>
            <a:spLocks noGrp="1"/>
          </p:cNvSpPr>
          <p:nvPr>
            <p:ph idx="1"/>
          </p:nvPr>
        </p:nvSpPr>
        <p:spPr/>
        <p:txBody>
          <a:bodyPr/>
          <a:lstStyle/>
          <a:p>
            <a:r>
              <a:rPr lang="en-GB" dirty="0"/>
              <a:t>A few staff members mentioned the drive for reading in their subject and outside of their </a:t>
            </a:r>
            <a:r>
              <a:rPr lang="en-GB" dirty="0" err="1"/>
              <a:t>subect</a:t>
            </a:r>
            <a:r>
              <a:rPr lang="en-GB" dirty="0"/>
              <a:t> area is often left out.  </a:t>
            </a:r>
            <a:r>
              <a:rPr lang="en-GB" dirty="0" err="1"/>
              <a:t>Prmote</a:t>
            </a:r>
            <a:r>
              <a:rPr lang="en-GB" dirty="0"/>
              <a:t> this in HWK tasks and after half term, the reading ‘silent’ focus in form is going to change. – instead the focus will be DEAR tasks – see next slide – </a:t>
            </a:r>
            <a:r>
              <a:rPr lang="en-GB" dirty="0" err="1"/>
              <a:t>wth</a:t>
            </a:r>
            <a:r>
              <a:rPr lang="en-GB" dirty="0"/>
              <a:t> a focus on non-fiction texts and reading for meaning. </a:t>
            </a:r>
          </a:p>
        </p:txBody>
      </p:sp>
    </p:spTree>
    <p:extLst>
      <p:ext uri="{BB962C8B-B14F-4D97-AF65-F5344CB8AC3E}">
        <p14:creationId xmlns:p14="http://schemas.microsoft.com/office/powerpoint/2010/main" val="2376922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 an example here from the Twitter ones </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596875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After Easter 	</a:t>
            </a:r>
          </a:p>
        </p:txBody>
      </p:sp>
      <p:sp>
        <p:nvSpPr>
          <p:cNvPr id="3" name="Content Placeholder 2"/>
          <p:cNvSpPr>
            <a:spLocks noGrp="1"/>
          </p:cNvSpPr>
          <p:nvPr>
            <p:ph idx="1"/>
          </p:nvPr>
        </p:nvSpPr>
        <p:spPr/>
        <p:txBody>
          <a:bodyPr/>
          <a:lstStyle/>
          <a:p>
            <a:r>
              <a:rPr lang="en-GB" dirty="0"/>
              <a:t>Can HODs have a look to see if they could add to these – send to LS who will create another </a:t>
            </a:r>
          </a:p>
        </p:txBody>
      </p:sp>
    </p:spTree>
    <p:extLst>
      <p:ext uri="{BB962C8B-B14F-4D97-AF65-F5344CB8AC3E}">
        <p14:creationId xmlns:p14="http://schemas.microsoft.com/office/powerpoint/2010/main" val="3919515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Martin – this year will be focusing on helping support with etymology </a:t>
            </a:r>
          </a:p>
        </p:txBody>
      </p:sp>
      <p:sp>
        <p:nvSpPr>
          <p:cNvPr id="3" name="Content Placeholder 2"/>
          <p:cNvSpPr>
            <a:spLocks noGrp="1"/>
          </p:cNvSpPr>
          <p:nvPr>
            <p:ph idx="1"/>
          </p:nvPr>
        </p:nvSpPr>
        <p:spPr/>
        <p:txBody>
          <a:bodyPr/>
          <a:lstStyle/>
          <a:p>
            <a:r>
              <a:rPr lang="en-GB" dirty="0"/>
              <a:t>Dual coding. Martin to discuss? </a:t>
            </a:r>
          </a:p>
        </p:txBody>
      </p:sp>
    </p:spTree>
    <p:extLst>
      <p:ext uri="{BB962C8B-B14F-4D97-AF65-F5344CB8AC3E}">
        <p14:creationId xmlns:p14="http://schemas.microsoft.com/office/powerpoint/2010/main" val="161672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Estelle </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539906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Cloze activities	</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995816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Spelling </a:t>
            </a:r>
          </a:p>
        </p:txBody>
      </p:sp>
      <p:sp>
        <p:nvSpPr>
          <p:cNvPr id="3" name="Content Placeholder 2"/>
          <p:cNvSpPr>
            <a:spLocks noGrp="1"/>
          </p:cNvSpPr>
          <p:nvPr>
            <p:ph idx="1"/>
          </p:nvPr>
        </p:nvSpPr>
        <p:spPr/>
        <p:txBody>
          <a:bodyPr>
            <a:normAutofit fontScale="77500" lnSpcReduction="20000"/>
          </a:bodyPr>
          <a:lstStyle/>
          <a:p>
            <a:r>
              <a:rPr lang="en-GB" dirty="0"/>
              <a:t>Lots of research into this shows that random spellings with no clear focus does not help</a:t>
            </a:r>
          </a:p>
          <a:p>
            <a:r>
              <a:rPr lang="en-GB" dirty="0"/>
              <a:t>If you wish to carry these out, please focus on paring words relating to the elements in the words – prefixes or suffixes for example: </a:t>
            </a:r>
          </a:p>
          <a:p>
            <a:r>
              <a:rPr lang="en-GB" dirty="0"/>
              <a:t>Auto</a:t>
            </a:r>
          </a:p>
          <a:p>
            <a:r>
              <a:rPr lang="en-GB" b="1" dirty="0"/>
              <a:t>Auto</a:t>
            </a:r>
            <a:r>
              <a:rPr lang="en-GB" dirty="0"/>
              <a:t>graph </a:t>
            </a:r>
          </a:p>
          <a:p>
            <a:r>
              <a:rPr lang="en-GB" b="1" dirty="0"/>
              <a:t>Auto</a:t>
            </a:r>
            <a:r>
              <a:rPr lang="en-GB" dirty="0"/>
              <a:t>biography</a:t>
            </a:r>
          </a:p>
          <a:p>
            <a:r>
              <a:rPr lang="en-GB" b="1" dirty="0"/>
              <a:t>Auto</a:t>
            </a:r>
            <a:r>
              <a:rPr lang="en-GB" dirty="0"/>
              <a:t>cratic </a:t>
            </a:r>
          </a:p>
          <a:p>
            <a:r>
              <a:rPr lang="en-GB" b="1" dirty="0"/>
              <a:t>Auto</a:t>
            </a:r>
            <a:r>
              <a:rPr lang="en-GB" dirty="0"/>
              <a:t>motive </a:t>
            </a:r>
          </a:p>
        </p:txBody>
      </p:sp>
    </p:spTree>
    <p:extLst>
      <p:ext uri="{BB962C8B-B14F-4D97-AF65-F5344CB8AC3E}">
        <p14:creationId xmlns:p14="http://schemas.microsoft.com/office/powerpoint/2010/main" val="1793369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E7F06-DED8-4456-95A4-002707958D8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6D9E811-D8C1-4DC7-AE5B-EBD64D2B4CD4}"/>
              </a:ext>
            </a:extLst>
          </p:cNvPr>
          <p:cNvSpPr>
            <a:spLocks noGrp="1"/>
          </p:cNvSpPr>
          <p:nvPr>
            <p:ph idx="1"/>
          </p:nvPr>
        </p:nvSpPr>
        <p:spPr/>
        <p:txBody>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MFL:</a:t>
            </a:r>
            <a:r>
              <a:rPr lang="en-GB" sz="1800" dirty="0">
                <a:effectLst/>
                <a:latin typeface="Calibri" panose="020F0502020204030204" pitchFamily="34" charset="0"/>
                <a:ea typeface="Calibri" panose="020F0502020204030204" pitchFamily="34" charset="0"/>
                <a:cs typeface="Times New Roman" panose="02020603050405020304" pitchFamily="18" charset="0"/>
              </a:rPr>
              <a:t> For this we must go back to the building blocks of English.  Outline the differences in pronunciation examples: o sound in English low (L/o/w) has many combinations in French to achieve the same sound – bat</a:t>
            </a:r>
            <a:r>
              <a:rPr lang="en-GB" sz="1800" b="1" dirty="0">
                <a:effectLst/>
                <a:latin typeface="Calibri" panose="020F0502020204030204" pitchFamily="34" charset="0"/>
                <a:ea typeface="Calibri" panose="020F0502020204030204" pitchFamily="34" charset="0"/>
                <a:cs typeface="Times New Roman" panose="02020603050405020304" pitchFamily="18" charset="0"/>
              </a:rPr>
              <a:t>eau</a:t>
            </a:r>
            <a:r>
              <a:rPr lang="en-GB" sz="1800" dirty="0">
                <a:effectLst/>
                <a:latin typeface="Calibri" panose="020F0502020204030204" pitchFamily="34" charset="0"/>
                <a:ea typeface="Calibri" panose="020F0502020204030204" pitchFamily="34" charset="0"/>
                <a:cs typeface="Times New Roman" panose="02020603050405020304" pitchFamily="18" charset="0"/>
              </a:rPr>
              <a:t>, f</a:t>
            </a:r>
            <a:r>
              <a:rPr lang="en-GB" sz="1800" b="1" dirty="0">
                <a:effectLst/>
                <a:latin typeface="Calibri" panose="020F0502020204030204" pitchFamily="34" charset="0"/>
                <a:ea typeface="Calibri" panose="020F0502020204030204" pitchFamily="34" charset="0"/>
                <a:cs typeface="Times New Roman" panose="02020603050405020304" pitchFamily="18" charset="0"/>
              </a:rPr>
              <a:t>aux</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dr</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ol</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a:t>
            </a:r>
            <a:r>
              <a:rPr lang="en-GB" sz="1800" dirty="0">
                <a:effectLst/>
                <a:latin typeface="Calibri" panose="020F0502020204030204" pitchFamily="34" charset="0"/>
                <a:ea typeface="Calibri" panose="020F0502020204030204" pitchFamily="34" charset="0"/>
                <a:cs typeface="Times New Roman" panose="02020603050405020304" pitchFamily="18" charset="0"/>
              </a:rPr>
              <a:t> for example.  </a:t>
            </a:r>
          </a:p>
          <a:p>
            <a:endParaRPr lang="en-GB" dirty="0"/>
          </a:p>
        </p:txBody>
      </p:sp>
    </p:spTree>
    <p:extLst>
      <p:ext uri="{BB962C8B-B14F-4D97-AF65-F5344CB8AC3E}">
        <p14:creationId xmlns:p14="http://schemas.microsoft.com/office/powerpoint/2010/main" val="3880047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HWK and core skills to support reading </a:t>
            </a: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20845" t="21297" r="21104" b="6869"/>
          <a:stretch/>
        </p:blipFill>
        <p:spPr>
          <a:xfrm>
            <a:off x="1971302" y="-148442"/>
            <a:ext cx="7077695" cy="7006442"/>
          </a:xfrm>
          <a:prstGeom prst="rect">
            <a:avLst/>
          </a:prstGeom>
        </p:spPr>
      </p:pic>
    </p:spTree>
    <p:extLst>
      <p:ext uri="{BB962C8B-B14F-4D97-AF65-F5344CB8AC3E}">
        <p14:creationId xmlns:p14="http://schemas.microsoft.com/office/powerpoint/2010/main" val="705728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28831" t="21418" r="31039" b="5895"/>
          <a:stretch/>
        </p:blipFill>
        <p:spPr>
          <a:xfrm>
            <a:off x="2600696" y="362198"/>
            <a:ext cx="4249298" cy="6157356"/>
          </a:xfrm>
          <a:prstGeom prst="rect">
            <a:avLst/>
          </a:prstGeom>
        </p:spPr>
      </p:pic>
    </p:spTree>
    <p:extLst>
      <p:ext uri="{BB962C8B-B14F-4D97-AF65-F5344CB8AC3E}">
        <p14:creationId xmlns:p14="http://schemas.microsoft.com/office/powerpoint/2010/main" val="4248812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9C6E1-32B3-46F4-A366-ECA57C2FB3EA}"/>
              </a:ext>
            </a:extLst>
          </p:cNvPr>
          <p:cNvSpPr>
            <a:spLocks noGrp="1"/>
          </p:cNvSpPr>
          <p:nvPr>
            <p:ph type="title"/>
          </p:nvPr>
        </p:nvSpPr>
        <p:spPr/>
        <p:txBody>
          <a:bodyPr>
            <a:normAutofit fontScale="90000"/>
          </a:bodyPr>
          <a:lstStyle/>
          <a:p>
            <a:pPr algn="ctr"/>
            <a:r>
              <a:rPr lang="en-GB" dirty="0">
                <a:highlight>
                  <a:srgbClr val="FFFF00"/>
                </a:highlight>
              </a:rPr>
              <a:t>Question tables – as they read a text, students to self enquire…</a:t>
            </a:r>
          </a:p>
        </p:txBody>
      </p:sp>
      <p:graphicFrame>
        <p:nvGraphicFramePr>
          <p:cNvPr id="4" name="Table 4">
            <a:extLst>
              <a:ext uri="{FF2B5EF4-FFF2-40B4-BE49-F238E27FC236}">
                <a16:creationId xmlns:a16="http://schemas.microsoft.com/office/drawing/2014/main" id="{1610CE8D-F32D-4437-9CEB-8807CBE0EBE9}"/>
              </a:ext>
            </a:extLst>
          </p:cNvPr>
          <p:cNvGraphicFramePr>
            <a:graphicFrameLocks noGrp="1"/>
          </p:cNvGraphicFramePr>
          <p:nvPr>
            <p:ph idx="1"/>
          </p:nvPr>
        </p:nvGraphicFramePr>
        <p:xfrm>
          <a:off x="838200" y="1825625"/>
          <a:ext cx="10515600" cy="4622800"/>
        </p:xfrm>
        <a:graphic>
          <a:graphicData uri="http://schemas.openxmlformats.org/drawingml/2006/table">
            <a:tbl>
              <a:tblPr firstRow="1" bandRow="1">
                <a:tableStyleId>{5940675A-B579-460E-94D1-54222C63F5DA}</a:tableStyleId>
              </a:tblPr>
              <a:tblGrid>
                <a:gridCol w="1314450">
                  <a:extLst>
                    <a:ext uri="{9D8B030D-6E8A-4147-A177-3AD203B41FA5}">
                      <a16:colId xmlns:a16="http://schemas.microsoft.com/office/drawing/2014/main" val="124183715"/>
                    </a:ext>
                  </a:extLst>
                </a:gridCol>
                <a:gridCol w="1314450">
                  <a:extLst>
                    <a:ext uri="{9D8B030D-6E8A-4147-A177-3AD203B41FA5}">
                      <a16:colId xmlns:a16="http://schemas.microsoft.com/office/drawing/2014/main" val="458954590"/>
                    </a:ext>
                  </a:extLst>
                </a:gridCol>
                <a:gridCol w="1314450">
                  <a:extLst>
                    <a:ext uri="{9D8B030D-6E8A-4147-A177-3AD203B41FA5}">
                      <a16:colId xmlns:a16="http://schemas.microsoft.com/office/drawing/2014/main" val="1162279876"/>
                    </a:ext>
                  </a:extLst>
                </a:gridCol>
                <a:gridCol w="1314450">
                  <a:extLst>
                    <a:ext uri="{9D8B030D-6E8A-4147-A177-3AD203B41FA5}">
                      <a16:colId xmlns:a16="http://schemas.microsoft.com/office/drawing/2014/main" val="2890077693"/>
                    </a:ext>
                  </a:extLst>
                </a:gridCol>
                <a:gridCol w="1314450">
                  <a:extLst>
                    <a:ext uri="{9D8B030D-6E8A-4147-A177-3AD203B41FA5}">
                      <a16:colId xmlns:a16="http://schemas.microsoft.com/office/drawing/2014/main" val="632538781"/>
                    </a:ext>
                  </a:extLst>
                </a:gridCol>
                <a:gridCol w="1314450">
                  <a:extLst>
                    <a:ext uri="{9D8B030D-6E8A-4147-A177-3AD203B41FA5}">
                      <a16:colId xmlns:a16="http://schemas.microsoft.com/office/drawing/2014/main" val="1741084705"/>
                    </a:ext>
                  </a:extLst>
                </a:gridCol>
                <a:gridCol w="1314450">
                  <a:extLst>
                    <a:ext uri="{9D8B030D-6E8A-4147-A177-3AD203B41FA5}">
                      <a16:colId xmlns:a16="http://schemas.microsoft.com/office/drawing/2014/main" val="1408192834"/>
                    </a:ext>
                  </a:extLst>
                </a:gridCol>
                <a:gridCol w="1314450">
                  <a:extLst>
                    <a:ext uri="{9D8B030D-6E8A-4147-A177-3AD203B41FA5}">
                      <a16:colId xmlns:a16="http://schemas.microsoft.com/office/drawing/2014/main" val="4016938969"/>
                    </a:ext>
                  </a:extLst>
                </a:gridCol>
              </a:tblGrid>
              <a:tr h="370840">
                <a:tc>
                  <a:txBody>
                    <a:bodyPr/>
                    <a:lstStyle/>
                    <a:p>
                      <a:endParaRPr lang="en-GB" dirty="0"/>
                    </a:p>
                  </a:txBody>
                  <a:tcPr/>
                </a:tc>
                <a:tc>
                  <a:txBody>
                    <a:bodyPr/>
                    <a:lstStyle/>
                    <a:p>
                      <a:r>
                        <a:rPr lang="en-GB" dirty="0"/>
                        <a:t>When</a:t>
                      </a:r>
                    </a:p>
                  </a:txBody>
                  <a:tcPr/>
                </a:tc>
                <a:tc>
                  <a:txBody>
                    <a:bodyPr/>
                    <a:lstStyle/>
                    <a:p>
                      <a:r>
                        <a:rPr lang="en-GB" dirty="0"/>
                        <a:t>Where</a:t>
                      </a:r>
                    </a:p>
                  </a:txBody>
                  <a:tcPr/>
                </a:tc>
                <a:tc>
                  <a:txBody>
                    <a:bodyPr/>
                    <a:lstStyle/>
                    <a:p>
                      <a:r>
                        <a:rPr lang="en-GB" dirty="0"/>
                        <a:t>Which</a:t>
                      </a:r>
                    </a:p>
                  </a:txBody>
                  <a:tcPr/>
                </a:tc>
                <a:tc>
                  <a:txBody>
                    <a:bodyPr/>
                    <a:lstStyle/>
                    <a:p>
                      <a:r>
                        <a:rPr lang="en-GB" dirty="0"/>
                        <a:t>Who</a:t>
                      </a:r>
                    </a:p>
                  </a:txBody>
                  <a:tcPr/>
                </a:tc>
                <a:tc>
                  <a:txBody>
                    <a:bodyPr/>
                    <a:lstStyle/>
                    <a:p>
                      <a:r>
                        <a:rPr lang="en-GB" dirty="0"/>
                        <a:t>What</a:t>
                      </a:r>
                    </a:p>
                  </a:txBody>
                  <a:tcPr/>
                </a:tc>
                <a:tc>
                  <a:txBody>
                    <a:bodyPr/>
                    <a:lstStyle/>
                    <a:p>
                      <a:r>
                        <a:rPr lang="en-GB" dirty="0"/>
                        <a:t>How</a:t>
                      </a:r>
                    </a:p>
                  </a:txBody>
                  <a:tcPr/>
                </a:tc>
                <a:tc>
                  <a:txBody>
                    <a:bodyPr/>
                    <a:lstStyle/>
                    <a:p>
                      <a:r>
                        <a:rPr lang="en-GB" dirty="0"/>
                        <a:t>why</a:t>
                      </a:r>
                    </a:p>
                  </a:txBody>
                  <a:tcPr/>
                </a:tc>
                <a:extLst>
                  <a:ext uri="{0D108BD9-81ED-4DB2-BD59-A6C34878D82A}">
                    <a16:rowId xmlns:a16="http://schemas.microsoft.com/office/drawing/2014/main" val="1465810939"/>
                  </a:ext>
                </a:extLst>
              </a:tr>
              <a:tr h="370840">
                <a:tc>
                  <a:txBody>
                    <a:bodyPr/>
                    <a:lstStyle/>
                    <a:p>
                      <a:r>
                        <a:rPr lang="en-GB" dirty="0"/>
                        <a:t>Is…?</a:t>
                      </a:r>
                    </a:p>
                  </a:txBody>
                  <a:tcPr/>
                </a:tc>
                <a:tc>
                  <a:txBody>
                    <a:bodyPr/>
                    <a:lstStyle/>
                    <a:p>
                      <a:r>
                        <a:rPr lang="en-GB" dirty="0"/>
                        <a:t>Retrieval /Knowledge </a:t>
                      </a:r>
                    </a:p>
                  </a:txBody>
                  <a:tcPr>
                    <a:solidFill>
                      <a:srgbClr val="FFFF00"/>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832976884"/>
                  </a:ext>
                </a:extLst>
              </a:tr>
              <a:tr h="370840">
                <a:tc>
                  <a:txBody>
                    <a:bodyPr/>
                    <a:lstStyle/>
                    <a:p>
                      <a:r>
                        <a:rPr lang="en-GB" dirty="0"/>
                        <a:t>Are….?</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793098962"/>
                  </a:ext>
                </a:extLst>
              </a:tr>
              <a:tr h="370840">
                <a:tc>
                  <a:txBody>
                    <a:bodyPr/>
                    <a:lstStyle/>
                    <a:p>
                      <a:r>
                        <a:rPr lang="en-GB" dirty="0"/>
                        <a:t>Was…?</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136805884"/>
                  </a:ext>
                </a:extLst>
              </a:tr>
              <a:tr h="370840">
                <a:tc>
                  <a:txBody>
                    <a:bodyPr/>
                    <a:lstStyle/>
                    <a:p>
                      <a:r>
                        <a:rPr lang="en-GB" dirty="0"/>
                        <a:t>Does…?</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816082199"/>
                  </a:ext>
                </a:extLst>
              </a:tr>
              <a:tr h="370840">
                <a:tc>
                  <a:txBody>
                    <a:bodyPr/>
                    <a:lstStyle/>
                    <a:p>
                      <a:r>
                        <a:rPr lang="en-GB" dirty="0"/>
                        <a:t>Did…?</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532080054"/>
                  </a:ext>
                </a:extLst>
              </a:tr>
              <a:tr h="370840">
                <a:tc>
                  <a:txBody>
                    <a:bodyPr/>
                    <a:lstStyle/>
                    <a:p>
                      <a:r>
                        <a:rPr lang="en-GB" dirty="0"/>
                        <a:t>Will…?</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5346735"/>
                  </a:ext>
                </a:extLst>
              </a:tr>
              <a:tr h="370840">
                <a:tc>
                  <a:txBody>
                    <a:bodyPr/>
                    <a:lstStyle/>
                    <a:p>
                      <a:r>
                        <a:rPr lang="en-GB" dirty="0"/>
                        <a:t>Can…?</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769212214"/>
                  </a:ext>
                </a:extLst>
              </a:tr>
              <a:tr h="370840">
                <a:tc>
                  <a:txBody>
                    <a:bodyPr/>
                    <a:lstStyle/>
                    <a:p>
                      <a:r>
                        <a:rPr lang="en-GB" dirty="0"/>
                        <a:t>Could…?</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717240382"/>
                  </a:ext>
                </a:extLst>
              </a:tr>
              <a:tr h="370840">
                <a:tc>
                  <a:txBody>
                    <a:bodyPr/>
                    <a:lstStyle/>
                    <a:p>
                      <a:r>
                        <a:rPr lang="en-GB" dirty="0"/>
                        <a:t>Would…?</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883486173"/>
                  </a:ext>
                </a:extLst>
              </a:tr>
              <a:tr h="370840">
                <a:tc>
                  <a:txBody>
                    <a:bodyPr/>
                    <a:lstStyle/>
                    <a:p>
                      <a:r>
                        <a:rPr lang="en-GB" dirty="0"/>
                        <a:t>Might…? </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r>
                        <a:rPr lang="en-GB" dirty="0"/>
                        <a:t>Evaluate </a:t>
                      </a:r>
                    </a:p>
                  </a:txBody>
                  <a:tcPr>
                    <a:solidFill>
                      <a:srgbClr val="FF0000"/>
                    </a:solidFill>
                  </a:tcPr>
                </a:tc>
                <a:extLst>
                  <a:ext uri="{0D108BD9-81ED-4DB2-BD59-A6C34878D82A}">
                    <a16:rowId xmlns:a16="http://schemas.microsoft.com/office/drawing/2014/main" val="1408686546"/>
                  </a:ext>
                </a:extLst>
              </a:tr>
            </a:tbl>
          </a:graphicData>
        </a:graphic>
      </p:graphicFrame>
    </p:spTree>
    <p:extLst>
      <p:ext uri="{BB962C8B-B14F-4D97-AF65-F5344CB8AC3E}">
        <p14:creationId xmlns:p14="http://schemas.microsoft.com/office/powerpoint/2010/main" val="3310353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C3664-DA93-4B0F-BFD7-ED80751CFE0C}"/>
              </a:ext>
            </a:extLst>
          </p:cNvPr>
          <p:cNvSpPr>
            <a:spLocks noGrp="1"/>
          </p:cNvSpPr>
          <p:nvPr>
            <p:ph type="title"/>
          </p:nvPr>
        </p:nvSpPr>
        <p:spPr>
          <a:xfrm>
            <a:off x="524256" y="491260"/>
            <a:ext cx="6594189" cy="1625210"/>
          </a:xfrm>
        </p:spPr>
        <p:txBody>
          <a:bodyPr>
            <a:normAutofit/>
          </a:bodyPr>
          <a:lstStyle/>
          <a:p>
            <a:r>
              <a:rPr lang="en-GB">
                <a:solidFill>
                  <a:srgbClr val="FFFFFF"/>
                </a:solidFill>
              </a:rPr>
              <a:t>Three monkeys…</a:t>
            </a:r>
          </a:p>
        </p:txBody>
      </p:sp>
      <p:pic>
        <p:nvPicPr>
          <p:cNvPr id="1026" name="Picture 2" descr="See the source image">
            <a:extLst>
              <a:ext uri="{FF2B5EF4-FFF2-40B4-BE49-F238E27FC236}">
                <a16:creationId xmlns:a16="http://schemas.microsoft.com/office/drawing/2014/main" id="{AF9775CF-EA4D-4B9A-B021-6ADAD7D0F8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692" b="-3"/>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F5F26F5-0991-4517-9E0A-65412EBA1D36}"/>
              </a:ext>
            </a:extLst>
          </p:cNvPr>
          <p:cNvSpPr>
            <a:spLocks noGrp="1"/>
          </p:cNvSpPr>
          <p:nvPr>
            <p:ph idx="1"/>
          </p:nvPr>
        </p:nvSpPr>
        <p:spPr>
          <a:xfrm>
            <a:off x="8029319" y="917725"/>
            <a:ext cx="3424739" cy="4852362"/>
          </a:xfrm>
        </p:spPr>
        <p:txBody>
          <a:bodyPr anchor="ctr">
            <a:normAutofit/>
          </a:bodyPr>
          <a:lstStyle/>
          <a:p>
            <a:r>
              <a:rPr lang="en-GB" sz="4800" b="1" dirty="0">
                <a:solidFill>
                  <a:srgbClr val="FFFFFF"/>
                </a:solidFill>
              </a:rPr>
              <a:t>Draw</a:t>
            </a:r>
          </a:p>
          <a:p>
            <a:r>
              <a:rPr lang="en-GB" sz="4800" b="1" dirty="0">
                <a:solidFill>
                  <a:srgbClr val="FFFFFF"/>
                </a:solidFill>
              </a:rPr>
              <a:t>Add Words</a:t>
            </a:r>
          </a:p>
          <a:p>
            <a:r>
              <a:rPr lang="en-GB" sz="4800" b="1" dirty="0">
                <a:solidFill>
                  <a:srgbClr val="FFFFFF"/>
                </a:solidFill>
              </a:rPr>
              <a:t>Discuss </a:t>
            </a:r>
          </a:p>
        </p:txBody>
      </p:sp>
    </p:spTree>
    <p:extLst>
      <p:ext uri="{BB962C8B-B14F-4D97-AF65-F5344CB8AC3E}">
        <p14:creationId xmlns:p14="http://schemas.microsoft.com/office/powerpoint/2010/main" val="3971703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E810C-24BA-4662-9D79-E53BEF981A81}"/>
              </a:ext>
            </a:extLst>
          </p:cNvPr>
          <p:cNvSpPr>
            <a:spLocks noGrp="1"/>
          </p:cNvSpPr>
          <p:nvPr>
            <p:ph type="title"/>
          </p:nvPr>
        </p:nvSpPr>
        <p:spPr>
          <a:xfrm>
            <a:off x="7498080" y="500062"/>
            <a:ext cx="3855720" cy="1325563"/>
          </a:xfrm>
        </p:spPr>
        <p:txBody>
          <a:bodyPr/>
          <a:lstStyle/>
          <a:p>
            <a:r>
              <a:rPr lang="en-GB" dirty="0"/>
              <a:t>Monkey 1</a:t>
            </a:r>
          </a:p>
        </p:txBody>
      </p:sp>
      <p:sp>
        <p:nvSpPr>
          <p:cNvPr id="3" name="Content Placeholder 2">
            <a:extLst>
              <a:ext uri="{FF2B5EF4-FFF2-40B4-BE49-F238E27FC236}">
                <a16:creationId xmlns:a16="http://schemas.microsoft.com/office/drawing/2014/main" id="{318D480F-A1C5-4B4C-B1AB-BDA697AA48E2}"/>
              </a:ext>
            </a:extLst>
          </p:cNvPr>
          <p:cNvSpPr>
            <a:spLocks noGrp="1"/>
          </p:cNvSpPr>
          <p:nvPr>
            <p:ph idx="1"/>
          </p:nvPr>
        </p:nvSpPr>
        <p:spPr>
          <a:xfrm>
            <a:off x="7498080" y="1825625"/>
            <a:ext cx="3855720" cy="2352480"/>
          </a:xfrm>
          <a:ln w="57150">
            <a:solidFill>
              <a:schemeClr val="tx1"/>
            </a:solidFill>
          </a:ln>
        </p:spPr>
        <p:txBody>
          <a:bodyPr>
            <a:normAutofit lnSpcReduction="10000"/>
          </a:bodyPr>
          <a:lstStyle/>
          <a:p>
            <a:pPr marL="0" indent="0">
              <a:buNone/>
            </a:pPr>
            <a:r>
              <a:rPr lang="en-GB" dirty="0"/>
              <a:t>As the teacher reads the ‘story’ or the ‘extract’, students to depict the ideas through pictures…</a:t>
            </a:r>
          </a:p>
        </p:txBody>
      </p:sp>
      <p:pic>
        <p:nvPicPr>
          <p:cNvPr id="4" name="Picture 3">
            <a:extLst>
              <a:ext uri="{FF2B5EF4-FFF2-40B4-BE49-F238E27FC236}">
                <a16:creationId xmlns:a16="http://schemas.microsoft.com/office/drawing/2014/main" id="{8A23B8CD-7AD7-4BD7-BA59-DE29F8741171}"/>
              </a:ext>
            </a:extLst>
          </p:cNvPr>
          <p:cNvPicPr>
            <a:picLocks noChangeAspect="1"/>
          </p:cNvPicPr>
          <p:nvPr/>
        </p:nvPicPr>
        <p:blipFill>
          <a:blip r:embed="rId2"/>
          <a:stretch>
            <a:fillRect/>
          </a:stretch>
        </p:blipFill>
        <p:spPr>
          <a:xfrm>
            <a:off x="0" y="0"/>
            <a:ext cx="6934200" cy="5200650"/>
          </a:xfrm>
          <a:prstGeom prst="rect">
            <a:avLst/>
          </a:prstGeom>
        </p:spPr>
      </p:pic>
      <p:pic>
        <p:nvPicPr>
          <p:cNvPr id="5" name="Picture 4">
            <a:extLst>
              <a:ext uri="{FF2B5EF4-FFF2-40B4-BE49-F238E27FC236}">
                <a16:creationId xmlns:a16="http://schemas.microsoft.com/office/drawing/2014/main" id="{1BB089C1-402C-47B0-A425-6E7B9316DB58}"/>
              </a:ext>
            </a:extLst>
          </p:cNvPr>
          <p:cNvPicPr>
            <a:picLocks noChangeAspect="1"/>
          </p:cNvPicPr>
          <p:nvPr/>
        </p:nvPicPr>
        <p:blipFill rotWithShape="1">
          <a:blip r:embed="rId3"/>
          <a:srcRect b="12821"/>
          <a:stretch/>
        </p:blipFill>
        <p:spPr>
          <a:xfrm>
            <a:off x="8778241" y="4413615"/>
            <a:ext cx="1844314" cy="2180106"/>
          </a:xfrm>
          <a:prstGeom prst="rect">
            <a:avLst/>
          </a:prstGeom>
        </p:spPr>
      </p:pic>
      <p:sp>
        <p:nvSpPr>
          <p:cNvPr id="6" name="TextBox 5">
            <a:extLst>
              <a:ext uri="{FF2B5EF4-FFF2-40B4-BE49-F238E27FC236}">
                <a16:creationId xmlns:a16="http://schemas.microsoft.com/office/drawing/2014/main" id="{6E18BCED-BCFB-4895-9F78-77EF299809E7}"/>
              </a:ext>
            </a:extLst>
          </p:cNvPr>
          <p:cNvSpPr txBox="1"/>
          <p:nvPr/>
        </p:nvSpPr>
        <p:spPr>
          <a:xfrm>
            <a:off x="865437" y="5569982"/>
            <a:ext cx="5050302" cy="369332"/>
          </a:xfrm>
          <a:prstGeom prst="rect">
            <a:avLst/>
          </a:prstGeom>
          <a:solidFill>
            <a:srgbClr val="FFFF00"/>
          </a:solidFill>
        </p:spPr>
        <p:txBody>
          <a:bodyPr wrap="square" rtlCol="0">
            <a:spAutoFit/>
          </a:bodyPr>
          <a:lstStyle/>
          <a:p>
            <a:r>
              <a:rPr lang="en-GB" dirty="0"/>
              <a:t>A boy, Romeo and a girl, Juliet, fall in love.  </a:t>
            </a:r>
          </a:p>
        </p:txBody>
      </p:sp>
    </p:spTree>
    <p:extLst>
      <p:ext uri="{BB962C8B-B14F-4D97-AF65-F5344CB8AC3E}">
        <p14:creationId xmlns:p14="http://schemas.microsoft.com/office/powerpoint/2010/main" val="232785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BF374-A89E-4374-A7E0-5814D5D30640}"/>
              </a:ext>
            </a:extLst>
          </p:cNvPr>
          <p:cNvSpPr>
            <a:spLocks noGrp="1"/>
          </p:cNvSpPr>
          <p:nvPr>
            <p:ph type="title"/>
          </p:nvPr>
        </p:nvSpPr>
        <p:spPr/>
        <p:txBody>
          <a:bodyPr/>
          <a:lstStyle/>
          <a:p>
            <a:r>
              <a:rPr lang="en-GB" dirty="0">
                <a:highlight>
                  <a:srgbClr val="FFFF00"/>
                </a:highlight>
              </a:rPr>
              <a:t>Monkey 2 – Add Words </a:t>
            </a:r>
          </a:p>
        </p:txBody>
      </p:sp>
      <p:sp>
        <p:nvSpPr>
          <p:cNvPr id="3" name="Content Placeholder 2">
            <a:extLst>
              <a:ext uri="{FF2B5EF4-FFF2-40B4-BE49-F238E27FC236}">
                <a16:creationId xmlns:a16="http://schemas.microsoft.com/office/drawing/2014/main" id="{A1C3EDD9-904F-44DB-9D07-2065D986D3DA}"/>
              </a:ext>
            </a:extLst>
          </p:cNvPr>
          <p:cNvSpPr>
            <a:spLocks noGrp="1"/>
          </p:cNvSpPr>
          <p:nvPr>
            <p:ph idx="1"/>
          </p:nvPr>
        </p:nvSpPr>
        <p:spPr>
          <a:xfrm>
            <a:off x="838200" y="1825625"/>
            <a:ext cx="3100754" cy="4351338"/>
          </a:xfrm>
        </p:spPr>
        <p:txBody>
          <a:bodyPr/>
          <a:lstStyle/>
          <a:p>
            <a:r>
              <a:rPr lang="en-GB" dirty="0"/>
              <a:t>You would re-read the text, but this time add in important words:</a:t>
            </a:r>
          </a:p>
        </p:txBody>
      </p:sp>
      <p:sp>
        <p:nvSpPr>
          <p:cNvPr id="4" name="TextBox 3">
            <a:extLst>
              <a:ext uri="{FF2B5EF4-FFF2-40B4-BE49-F238E27FC236}">
                <a16:creationId xmlns:a16="http://schemas.microsoft.com/office/drawing/2014/main" id="{6012D325-A26C-452D-AAF9-B8154001E6CE}"/>
              </a:ext>
            </a:extLst>
          </p:cNvPr>
          <p:cNvSpPr txBox="1"/>
          <p:nvPr/>
        </p:nvSpPr>
        <p:spPr>
          <a:xfrm>
            <a:off x="865437" y="5569982"/>
            <a:ext cx="5050302" cy="646331"/>
          </a:xfrm>
          <a:prstGeom prst="rect">
            <a:avLst/>
          </a:prstGeom>
          <a:solidFill>
            <a:srgbClr val="FFFF00"/>
          </a:solidFill>
        </p:spPr>
        <p:txBody>
          <a:bodyPr wrap="square" rtlCol="0">
            <a:spAutoFit/>
          </a:bodyPr>
          <a:lstStyle/>
          <a:p>
            <a:r>
              <a:rPr lang="en-GB" dirty="0"/>
              <a:t>A boy, Romeo MONTAGUE and a girl, Juliet CAPULET, fall in </a:t>
            </a:r>
            <a:r>
              <a:rPr lang="en-GB" u="sng" dirty="0"/>
              <a:t>love</a:t>
            </a:r>
            <a:r>
              <a:rPr lang="en-GB" dirty="0"/>
              <a:t>.  </a:t>
            </a:r>
          </a:p>
        </p:txBody>
      </p:sp>
      <p:pic>
        <p:nvPicPr>
          <p:cNvPr id="5" name="Picture 4">
            <a:extLst>
              <a:ext uri="{FF2B5EF4-FFF2-40B4-BE49-F238E27FC236}">
                <a16:creationId xmlns:a16="http://schemas.microsoft.com/office/drawing/2014/main" id="{FC4301E9-055C-4924-969C-A55AE80E36EF}"/>
              </a:ext>
            </a:extLst>
          </p:cNvPr>
          <p:cNvPicPr>
            <a:picLocks noChangeAspect="1"/>
          </p:cNvPicPr>
          <p:nvPr/>
        </p:nvPicPr>
        <p:blipFill rotWithShape="1">
          <a:blip r:embed="rId2"/>
          <a:srcRect b="12821"/>
          <a:stretch/>
        </p:blipFill>
        <p:spPr>
          <a:xfrm>
            <a:off x="9115865" y="3967475"/>
            <a:ext cx="1844314" cy="2180106"/>
          </a:xfrm>
          <a:prstGeom prst="rect">
            <a:avLst/>
          </a:prstGeom>
        </p:spPr>
      </p:pic>
      <p:cxnSp>
        <p:nvCxnSpPr>
          <p:cNvPr id="7" name="Straight Arrow Connector 6">
            <a:extLst>
              <a:ext uri="{FF2B5EF4-FFF2-40B4-BE49-F238E27FC236}">
                <a16:creationId xmlns:a16="http://schemas.microsoft.com/office/drawing/2014/main" id="{15CDD23D-DB82-4DE1-AF6D-F949D00BB359}"/>
              </a:ext>
            </a:extLst>
          </p:cNvPr>
          <p:cNvCxnSpPr/>
          <p:nvPr/>
        </p:nvCxnSpPr>
        <p:spPr>
          <a:xfrm>
            <a:off x="7891975" y="3263705"/>
            <a:ext cx="1589650" cy="1181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C182C32-C393-4847-8791-5B7D6B866EA2}"/>
              </a:ext>
            </a:extLst>
          </p:cNvPr>
          <p:cNvSpPr/>
          <p:nvPr/>
        </p:nvSpPr>
        <p:spPr>
          <a:xfrm>
            <a:off x="5697415" y="3221502"/>
            <a:ext cx="2082019" cy="576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Romeo Montague</a:t>
            </a:r>
          </a:p>
        </p:txBody>
      </p:sp>
      <p:sp>
        <p:nvSpPr>
          <p:cNvPr id="9" name="Rectangle 8">
            <a:extLst>
              <a:ext uri="{FF2B5EF4-FFF2-40B4-BE49-F238E27FC236}">
                <a16:creationId xmlns:a16="http://schemas.microsoft.com/office/drawing/2014/main" id="{B95887D6-A361-4C3C-97EE-3C0BA5C107F1}"/>
              </a:ext>
            </a:extLst>
          </p:cNvPr>
          <p:cNvSpPr/>
          <p:nvPr/>
        </p:nvSpPr>
        <p:spPr>
          <a:xfrm>
            <a:off x="10109981" y="2602137"/>
            <a:ext cx="2082019" cy="576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Juliet Capulet </a:t>
            </a:r>
          </a:p>
        </p:txBody>
      </p:sp>
      <p:cxnSp>
        <p:nvCxnSpPr>
          <p:cNvPr id="11" name="Straight Arrow Connector 10">
            <a:extLst>
              <a:ext uri="{FF2B5EF4-FFF2-40B4-BE49-F238E27FC236}">
                <a16:creationId xmlns:a16="http://schemas.microsoft.com/office/drawing/2014/main" id="{1F3AA2C6-3F6D-4FC2-88D8-F4578C61C03D}"/>
              </a:ext>
            </a:extLst>
          </p:cNvPr>
          <p:cNvCxnSpPr/>
          <p:nvPr/>
        </p:nvCxnSpPr>
        <p:spPr>
          <a:xfrm flipH="1">
            <a:off x="10705514" y="3341947"/>
            <a:ext cx="1153551" cy="1356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16141C16-7112-40BD-9A00-6054C6AC6E4D}"/>
              </a:ext>
            </a:extLst>
          </p:cNvPr>
          <p:cNvSpPr/>
          <p:nvPr/>
        </p:nvSpPr>
        <p:spPr>
          <a:xfrm>
            <a:off x="9481625" y="6176963"/>
            <a:ext cx="1478554" cy="4207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LOVE </a:t>
            </a:r>
          </a:p>
        </p:txBody>
      </p:sp>
    </p:spTree>
    <p:extLst>
      <p:ext uri="{BB962C8B-B14F-4D97-AF65-F5344CB8AC3E}">
        <p14:creationId xmlns:p14="http://schemas.microsoft.com/office/powerpoint/2010/main" val="1292091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BF374-A89E-4374-A7E0-5814D5D30640}"/>
              </a:ext>
            </a:extLst>
          </p:cNvPr>
          <p:cNvSpPr>
            <a:spLocks noGrp="1"/>
          </p:cNvSpPr>
          <p:nvPr>
            <p:ph type="title"/>
          </p:nvPr>
        </p:nvSpPr>
        <p:spPr/>
        <p:txBody>
          <a:bodyPr/>
          <a:lstStyle/>
          <a:p>
            <a:r>
              <a:rPr lang="en-GB" dirty="0">
                <a:highlight>
                  <a:srgbClr val="FFFF00"/>
                </a:highlight>
              </a:rPr>
              <a:t>Monkey 3– Discuss</a:t>
            </a:r>
          </a:p>
        </p:txBody>
      </p:sp>
      <p:sp>
        <p:nvSpPr>
          <p:cNvPr id="3" name="Content Placeholder 2">
            <a:extLst>
              <a:ext uri="{FF2B5EF4-FFF2-40B4-BE49-F238E27FC236}">
                <a16:creationId xmlns:a16="http://schemas.microsoft.com/office/drawing/2014/main" id="{A1C3EDD9-904F-44DB-9D07-2065D986D3DA}"/>
              </a:ext>
            </a:extLst>
          </p:cNvPr>
          <p:cNvSpPr>
            <a:spLocks noGrp="1"/>
          </p:cNvSpPr>
          <p:nvPr>
            <p:ph idx="1"/>
          </p:nvPr>
        </p:nvSpPr>
        <p:spPr>
          <a:xfrm>
            <a:off x="838200" y="1825625"/>
            <a:ext cx="3100754" cy="4351338"/>
          </a:xfrm>
          <a:ln w="57150">
            <a:solidFill>
              <a:schemeClr val="tx1"/>
            </a:solidFill>
          </a:ln>
        </p:spPr>
        <p:txBody>
          <a:bodyPr>
            <a:normAutofit fontScale="77500" lnSpcReduction="20000"/>
          </a:bodyPr>
          <a:lstStyle/>
          <a:p>
            <a:pPr marL="0" indent="0">
              <a:buNone/>
            </a:pPr>
            <a:r>
              <a:rPr lang="en-GB" dirty="0"/>
              <a:t>This third time, the teacher would ask the class to discuss their narration of the story or text to another student.  The other student to check they have the grasp of the text and correct as they went.  The idea here is that they will have listened, described and then consolidated their ideas.  </a:t>
            </a:r>
          </a:p>
        </p:txBody>
      </p:sp>
      <p:pic>
        <p:nvPicPr>
          <p:cNvPr id="5" name="Picture 4">
            <a:extLst>
              <a:ext uri="{FF2B5EF4-FFF2-40B4-BE49-F238E27FC236}">
                <a16:creationId xmlns:a16="http://schemas.microsoft.com/office/drawing/2014/main" id="{FC4301E9-055C-4924-969C-A55AE80E36EF}"/>
              </a:ext>
            </a:extLst>
          </p:cNvPr>
          <p:cNvPicPr>
            <a:picLocks noChangeAspect="1"/>
          </p:cNvPicPr>
          <p:nvPr/>
        </p:nvPicPr>
        <p:blipFill rotWithShape="1">
          <a:blip r:embed="rId2"/>
          <a:srcRect b="12821"/>
          <a:stretch/>
        </p:blipFill>
        <p:spPr>
          <a:xfrm>
            <a:off x="9115865" y="3967475"/>
            <a:ext cx="1844314" cy="2180106"/>
          </a:xfrm>
          <a:prstGeom prst="rect">
            <a:avLst/>
          </a:prstGeom>
        </p:spPr>
      </p:pic>
      <p:cxnSp>
        <p:nvCxnSpPr>
          <p:cNvPr id="7" name="Straight Arrow Connector 6">
            <a:extLst>
              <a:ext uri="{FF2B5EF4-FFF2-40B4-BE49-F238E27FC236}">
                <a16:creationId xmlns:a16="http://schemas.microsoft.com/office/drawing/2014/main" id="{15CDD23D-DB82-4DE1-AF6D-F949D00BB359}"/>
              </a:ext>
            </a:extLst>
          </p:cNvPr>
          <p:cNvCxnSpPr/>
          <p:nvPr/>
        </p:nvCxnSpPr>
        <p:spPr>
          <a:xfrm>
            <a:off x="7891975" y="3263705"/>
            <a:ext cx="1589650" cy="1181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C182C32-C393-4847-8791-5B7D6B866EA2}"/>
              </a:ext>
            </a:extLst>
          </p:cNvPr>
          <p:cNvSpPr/>
          <p:nvPr/>
        </p:nvSpPr>
        <p:spPr>
          <a:xfrm>
            <a:off x="5697415" y="3221502"/>
            <a:ext cx="2082019" cy="576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Romeo Montague</a:t>
            </a:r>
          </a:p>
        </p:txBody>
      </p:sp>
      <p:sp>
        <p:nvSpPr>
          <p:cNvPr id="9" name="Rectangle 8">
            <a:extLst>
              <a:ext uri="{FF2B5EF4-FFF2-40B4-BE49-F238E27FC236}">
                <a16:creationId xmlns:a16="http://schemas.microsoft.com/office/drawing/2014/main" id="{B95887D6-A361-4C3C-97EE-3C0BA5C107F1}"/>
              </a:ext>
            </a:extLst>
          </p:cNvPr>
          <p:cNvSpPr/>
          <p:nvPr/>
        </p:nvSpPr>
        <p:spPr>
          <a:xfrm>
            <a:off x="10109981" y="2602137"/>
            <a:ext cx="2082019" cy="576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Juliet Capulet </a:t>
            </a:r>
          </a:p>
        </p:txBody>
      </p:sp>
      <p:cxnSp>
        <p:nvCxnSpPr>
          <p:cNvPr id="11" name="Straight Arrow Connector 10">
            <a:extLst>
              <a:ext uri="{FF2B5EF4-FFF2-40B4-BE49-F238E27FC236}">
                <a16:creationId xmlns:a16="http://schemas.microsoft.com/office/drawing/2014/main" id="{1F3AA2C6-3F6D-4FC2-88D8-F4578C61C03D}"/>
              </a:ext>
            </a:extLst>
          </p:cNvPr>
          <p:cNvCxnSpPr/>
          <p:nvPr/>
        </p:nvCxnSpPr>
        <p:spPr>
          <a:xfrm flipH="1">
            <a:off x="10705514" y="3341947"/>
            <a:ext cx="1153551" cy="1356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16141C16-7112-40BD-9A00-6054C6AC6E4D}"/>
              </a:ext>
            </a:extLst>
          </p:cNvPr>
          <p:cNvSpPr/>
          <p:nvPr/>
        </p:nvSpPr>
        <p:spPr>
          <a:xfrm>
            <a:off x="9481625" y="6176963"/>
            <a:ext cx="1478554" cy="4207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LOVE </a:t>
            </a:r>
          </a:p>
        </p:txBody>
      </p:sp>
      <p:sp>
        <p:nvSpPr>
          <p:cNvPr id="6" name="Rectangle 5">
            <a:extLst>
              <a:ext uri="{FF2B5EF4-FFF2-40B4-BE49-F238E27FC236}">
                <a16:creationId xmlns:a16="http://schemas.microsoft.com/office/drawing/2014/main" id="{55A54122-AF09-4C10-8D65-A17D482FA462}"/>
              </a:ext>
            </a:extLst>
          </p:cNvPr>
          <p:cNvSpPr/>
          <p:nvPr/>
        </p:nvSpPr>
        <p:spPr>
          <a:xfrm>
            <a:off x="4304714" y="4698609"/>
            <a:ext cx="3587261" cy="1319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story is about a boy called Romeo Montague and Juliet Capulet who meet and fall in love.”</a:t>
            </a:r>
          </a:p>
        </p:txBody>
      </p:sp>
    </p:spTree>
    <p:extLst>
      <p:ext uri="{BB962C8B-B14F-4D97-AF65-F5344CB8AC3E}">
        <p14:creationId xmlns:p14="http://schemas.microsoft.com/office/powerpoint/2010/main" val="709586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806A-210C-4705-854B-B5E573FA27D4}"/>
              </a:ext>
            </a:extLst>
          </p:cNvPr>
          <p:cNvSpPr>
            <a:spLocks noGrp="1"/>
          </p:cNvSpPr>
          <p:nvPr>
            <p:ph type="title"/>
          </p:nvPr>
        </p:nvSpPr>
        <p:spPr>
          <a:xfrm>
            <a:off x="838200" y="365125"/>
            <a:ext cx="6265985" cy="1325563"/>
          </a:xfrm>
        </p:spPr>
        <p:txBody>
          <a:bodyPr/>
          <a:lstStyle/>
          <a:p>
            <a:r>
              <a:rPr lang="en-GB" dirty="0"/>
              <a:t>Consider how this might work for :</a:t>
            </a:r>
          </a:p>
        </p:txBody>
      </p:sp>
      <p:sp>
        <p:nvSpPr>
          <p:cNvPr id="3" name="Content Placeholder 2">
            <a:extLst>
              <a:ext uri="{FF2B5EF4-FFF2-40B4-BE49-F238E27FC236}">
                <a16:creationId xmlns:a16="http://schemas.microsoft.com/office/drawing/2014/main" id="{16D4618D-666C-4992-84B9-73C7100F8FBA}"/>
              </a:ext>
            </a:extLst>
          </p:cNvPr>
          <p:cNvSpPr>
            <a:spLocks noGrp="1"/>
          </p:cNvSpPr>
          <p:nvPr>
            <p:ph idx="1"/>
          </p:nvPr>
        </p:nvSpPr>
        <p:spPr>
          <a:xfrm>
            <a:off x="838200" y="1825625"/>
            <a:ext cx="6617677" cy="4351338"/>
          </a:xfrm>
          <a:ln w="57150">
            <a:solidFill>
              <a:schemeClr val="tx1"/>
            </a:solidFill>
          </a:ln>
        </p:spPr>
        <p:txBody>
          <a:bodyPr>
            <a:normAutofit fontScale="92500" lnSpcReduction="10000"/>
          </a:bodyPr>
          <a:lstStyle/>
          <a:p>
            <a:r>
              <a:rPr lang="en-GB" dirty="0"/>
              <a:t>History – the events in the Battle of Hastings?</a:t>
            </a:r>
          </a:p>
          <a:p>
            <a:endParaRPr lang="en-GB" dirty="0"/>
          </a:p>
          <a:p>
            <a:r>
              <a:rPr lang="en-GB" dirty="0"/>
              <a:t>Drama – basic overview of the drama plot to TT?</a:t>
            </a:r>
          </a:p>
          <a:p>
            <a:endParaRPr lang="en-GB" dirty="0"/>
          </a:p>
          <a:p>
            <a:r>
              <a:rPr lang="en-GB" dirty="0"/>
              <a:t>Geography – adaption relating to the </a:t>
            </a:r>
            <a:r>
              <a:rPr lang="en-GB" b="0" i="0" dirty="0">
                <a:solidFill>
                  <a:srgbClr val="000000"/>
                </a:solidFill>
                <a:effectLst/>
                <a:latin typeface="Calibri" panose="020F0502020204030204" pitchFamily="34" charset="0"/>
              </a:rPr>
              <a:t>energy generation creating economic development in the Thar Desert.</a:t>
            </a:r>
            <a:endParaRPr lang="en-GB" dirty="0"/>
          </a:p>
          <a:p>
            <a:endParaRPr lang="en-GB" dirty="0"/>
          </a:p>
          <a:p>
            <a:endParaRPr lang="en-GB" dirty="0"/>
          </a:p>
        </p:txBody>
      </p:sp>
      <p:pic>
        <p:nvPicPr>
          <p:cNvPr id="4" name="Picture 2" descr="See the source image">
            <a:extLst>
              <a:ext uri="{FF2B5EF4-FFF2-40B4-BE49-F238E27FC236}">
                <a16:creationId xmlns:a16="http://schemas.microsoft.com/office/drawing/2014/main" id="{50064E4B-AED3-46B9-8F7F-AB4FB954AD3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692" b="-3"/>
          <a:stretch/>
        </p:blipFill>
        <p:spPr bwMode="auto">
          <a:xfrm>
            <a:off x="7700908" y="0"/>
            <a:ext cx="4491092" cy="25962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5429F34-CC6B-4C7E-81D8-1EA739301237}"/>
              </a:ext>
            </a:extLst>
          </p:cNvPr>
          <p:cNvPicPr>
            <a:picLocks noChangeAspect="1"/>
          </p:cNvPicPr>
          <p:nvPr/>
        </p:nvPicPr>
        <p:blipFill rotWithShape="1">
          <a:blip r:embed="rId3"/>
          <a:srcRect t="7283" b="21789"/>
          <a:stretch/>
        </p:blipFill>
        <p:spPr>
          <a:xfrm>
            <a:off x="8250271" y="2963696"/>
            <a:ext cx="3545178" cy="3352698"/>
          </a:xfrm>
          <a:prstGeom prst="rect">
            <a:avLst/>
          </a:prstGeom>
        </p:spPr>
      </p:pic>
    </p:spTree>
    <p:extLst>
      <p:ext uri="{BB962C8B-B14F-4D97-AF65-F5344CB8AC3E}">
        <p14:creationId xmlns:p14="http://schemas.microsoft.com/office/powerpoint/2010/main" val="16965182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ED406-1C1B-4666-8601-A8CB15556F35}"/>
              </a:ext>
            </a:extLst>
          </p:cNvPr>
          <p:cNvSpPr>
            <a:spLocks noGrp="1"/>
          </p:cNvSpPr>
          <p:nvPr>
            <p:ph type="title"/>
          </p:nvPr>
        </p:nvSpPr>
        <p:spPr/>
        <p:txBody>
          <a:bodyPr/>
          <a:lstStyle/>
          <a:p>
            <a:r>
              <a:rPr lang="en-GB" dirty="0">
                <a:highlight>
                  <a:srgbClr val="FFFF00"/>
                </a:highlight>
              </a:rPr>
              <a:t>Infographics </a:t>
            </a:r>
          </a:p>
        </p:txBody>
      </p:sp>
      <p:sp>
        <p:nvSpPr>
          <p:cNvPr id="3" name="Content Placeholder 2">
            <a:extLst>
              <a:ext uri="{FF2B5EF4-FFF2-40B4-BE49-F238E27FC236}">
                <a16:creationId xmlns:a16="http://schemas.microsoft.com/office/drawing/2014/main" id="{F4544785-8378-4401-862E-D57D045A0E68}"/>
              </a:ext>
            </a:extLst>
          </p:cNvPr>
          <p:cNvSpPr>
            <a:spLocks noGrp="1"/>
          </p:cNvSpPr>
          <p:nvPr>
            <p:ph idx="1"/>
          </p:nvPr>
        </p:nvSpPr>
        <p:spPr>
          <a:xfrm>
            <a:off x="978877" y="3260529"/>
            <a:ext cx="4169898" cy="1603375"/>
          </a:xfrm>
          <a:ln w="38100">
            <a:solidFill>
              <a:schemeClr val="tx1"/>
            </a:solidFill>
          </a:ln>
        </p:spPr>
        <p:txBody>
          <a:bodyPr>
            <a:normAutofit fontScale="92500" lnSpcReduction="20000"/>
          </a:bodyPr>
          <a:lstStyle/>
          <a:p>
            <a:r>
              <a:rPr lang="en-GB" dirty="0"/>
              <a:t>Another way dual coding is useful is through transferring long pieces of text into infographics: </a:t>
            </a:r>
          </a:p>
        </p:txBody>
      </p:sp>
      <p:pic>
        <p:nvPicPr>
          <p:cNvPr id="2050" name="Picture 2" descr="See the source image">
            <a:extLst>
              <a:ext uri="{FF2B5EF4-FFF2-40B4-BE49-F238E27FC236}">
                <a16:creationId xmlns:a16="http://schemas.microsoft.com/office/drawing/2014/main" id="{DF0FA60D-564E-4F0F-A835-5486255FDA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4742" y="0"/>
            <a:ext cx="65563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2604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3D250-1342-4CEF-B5C7-786E3CE65CD8}"/>
              </a:ext>
            </a:extLst>
          </p:cNvPr>
          <p:cNvSpPr>
            <a:spLocks noGrp="1"/>
          </p:cNvSpPr>
          <p:nvPr>
            <p:ph type="title"/>
          </p:nvPr>
        </p:nvSpPr>
        <p:spPr/>
        <p:txBody>
          <a:bodyPr>
            <a:normAutofit fontScale="90000"/>
          </a:bodyPr>
          <a:lstStyle/>
          <a:p>
            <a:pPr algn="ctr"/>
            <a:r>
              <a:rPr lang="en-GB" dirty="0">
                <a:highlight>
                  <a:srgbClr val="FFFF00"/>
                </a:highlight>
              </a:rPr>
              <a:t>Example: The Great Fire of London…facts, statistics</a:t>
            </a:r>
          </a:p>
        </p:txBody>
      </p:sp>
      <p:sp>
        <p:nvSpPr>
          <p:cNvPr id="3" name="Content Placeholder 2">
            <a:extLst>
              <a:ext uri="{FF2B5EF4-FFF2-40B4-BE49-F238E27FC236}">
                <a16:creationId xmlns:a16="http://schemas.microsoft.com/office/drawing/2014/main" id="{1EEEC7E8-3AD3-4417-B404-7BFE69D8AF23}"/>
              </a:ext>
            </a:extLst>
          </p:cNvPr>
          <p:cNvSpPr>
            <a:spLocks noGrp="1"/>
          </p:cNvSpPr>
          <p:nvPr>
            <p:ph idx="1"/>
          </p:nvPr>
        </p:nvSpPr>
        <p:spPr>
          <a:xfrm>
            <a:off x="838200" y="1712425"/>
            <a:ext cx="10515600" cy="5026000"/>
          </a:xfrm>
          <a:ln w="57150">
            <a:solidFill>
              <a:schemeClr val="tx1"/>
            </a:solidFill>
          </a:ln>
        </p:spPr>
        <p:txBody>
          <a:bodyPr>
            <a:normAutofit fontScale="62500" lnSpcReduction="20000"/>
          </a:bodyPr>
          <a:lstStyle/>
          <a:p>
            <a:pPr marL="0" indent="0" algn="l" fontAlgn="base">
              <a:buNone/>
            </a:pPr>
            <a:r>
              <a:rPr lang="en-GB" b="0" i="0" dirty="0">
                <a:solidFill>
                  <a:srgbClr val="3A3A3A"/>
                </a:solidFill>
                <a:effectLst/>
                <a:latin typeface="Helvetica Neue"/>
              </a:rPr>
              <a:t>The Great Fire of London was a major conflagration that swept through the central parts of the English city of London, from Sunday, 2 September to Wednesday, 5 September 1666. The fire gutted the medieval City of London inside the old Roman City Wall. It threatened, but did not reach, the aristocratic district of Westminster, Charles II's Palace of Whitehall, and most of the suburban slums. It consumed 13,200 houses, 87 parish churches out of 109, St. Paul's Cathedral and most of the buildings of the City authorities. It is estimated to have destroyed 436 acres and  the homes of 70,000 of the City's 80,000 inhabitants. The death toll is unknown but traditionally thought to have been small, as only six verified deaths were recorded. This reasoning has recently been challenged on the grounds that the deaths of poor and middle-class people were not recorded, while the heat of the fire may have cremated many victims leaving no recognisable remains.</a:t>
            </a:r>
          </a:p>
          <a:p>
            <a:pPr marL="0" indent="0" algn="l" fontAlgn="base">
              <a:buNone/>
            </a:pPr>
            <a:r>
              <a:rPr lang="en-GB" b="0" i="0" dirty="0">
                <a:solidFill>
                  <a:srgbClr val="3A3A3A"/>
                </a:solidFill>
                <a:effectLst/>
                <a:latin typeface="Helvetica Neue"/>
              </a:rPr>
              <a:t>The Great Fire started at the bakery of Thomas </a:t>
            </a:r>
            <a:r>
              <a:rPr lang="en-GB" b="0" i="0" dirty="0" err="1">
                <a:solidFill>
                  <a:srgbClr val="3A3A3A"/>
                </a:solidFill>
                <a:effectLst/>
                <a:latin typeface="Helvetica Neue"/>
              </a:rPr>
              <a:t>Farriner</a:t>
            </a:r>
            <a:r>
              <a:rPr lang="en-GB" b="0" i="0" dirty="0">
                <a:solidFill>
                  <a:srgbClr val="3A3A3A"/>
                </a:solidFill>
                <a:effectLst/>
                <a:latin typeface="Helvetica Neue"/>
              </a:rPr>
              <a:t> (or </a:t>
            </a:r>
            <a:r>
              <a:rPr lang="en-GB" b="0" i="0" dirty="0" err="1">
                <a:solidFill>
                  <a:srgbClr val="3A3A3A"/>
                </a:solidFill>
                <a:effectLst/>
                <a:latin typeface="Helvetica Neue"/>
              </a:rPr>
              <a:t>Farynor</a:t>
            </a:r>
            <a:r>
              <a:rPr lang="en-GB" b="0" i="0" dirty="0">
                <a:solidFill>
                  <a:srgbClr val="3A3A3A"/>
                </a:solidFill>
                <a:effectLst/>
                <a:latin typeface="Helvetica Neue"/>
              </a:rPr>
              <a:t>) on Pudding Lane, shortly after midnight on Sunday, 2 September, and spread rapidly west across the City of London. The use of the major firefighting technique of the time, the creation of firebreaks by means of demolition, was critically delayed owing to the indecisiveness of the Lord Mayor of London, Sir Thomas Bloodworth. By the time large-scale demolitions were ordered on Sunday night, the wind had already fanned the bakery fire into a firestorm which defeated such measures. The fire pushed north on Monday into the heart of the City.</a:t>
            </a:r>
          </a:p>
          <a:p>
            <a:pPr marL="0" indent="0">
              <a:buNone/>
            </a:pPr>
            <a:endParaRPr lang="en-GB" dirty="0"/>
          </a:p>
        </p:txBody>
      </p:sp>
    </p:spTree>
    <p:extLst>
      <p:ext uri="{BB962C8B-B14F-4D97-AF65-F5344CB8AC3E}">
        <p14:creationId xmlns:p14="http://schemas.microsoft.com/office/powerpoint/2010/main" val="1440473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746AE-B11F-4F62-8ED9-D9A255668E56}"/>
              </a:ext>
            </a:extLst>
          </p:cNvPr>
          <p:cNvSpPr>
            <a:spLocks noGrp="1"/>
          </p:cNvSpPr>
          <p:nvPr>
            <p:ph type="title"/>
          </p:nvPr>
        </p:nvSpPr>
        <p:spPr/>
        <p:txBody>
          <a:bodyPr/>
          <a:lstStyle/>
          <a:p>
            <a:r>
              <a:rPr lang="en-GB" dirty="0"/>
              <a:t>How do you teach skills of: </a:t>
            </a:r>
          </a:p>
        </p:txBody>
      </p:sp>
      <p:sp>
        <p:nvSpPr>
          <p:cNvPr id="3" name="Content Placeholder 2">
            <a:extLst>
              <a:ext uri="{FF2B5EF4-FFF2-40B4-BE49-F238E27FC236}">
                <a16:creationId xmlns:a16="http://schemas.microsoft.com/office/drawing/2014/main" id="{E2C94A05-2B9A-450F-A777-B92616BECD20}"/>
              </a:ext>
            </a:extLst>
          </p:cNvPr>
          <p:cNvSpPr>
            <a:spLocks noGrp="1"/>
          </p:cNvSpPr>
          <p:nvPr>
            <p:ph idx="1"/>
          </p:nvPr>
        </p:nvSpPr>
        <p:spPr/>
        <p:txBody>
          <a:bodyPr/>
          <a:lstStyle/>
          <a:p>
            <a:pPr marL="342900" lvl="0" indent="-342900">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Description</a:t>
            </a:r>
          </a:p>
          <a:p>
            <a:pPr marL="342900" lvl="0" indent="-342900">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Sequence</a:t>
            </a:r>
          </a:p>
          <a:p>
            <a:pPr marL="342900" lvl="0" indent="-342900">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Cause and effect</a:t>
            </a:r>
          </a:p>
          <a:p>
            <a:pPr marL="342900" lvl="0" indent="-342900">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Compare and contrast</a:t>
            </a:r>
          </a:p>
          <a:p>
            <a:pPr marL="342900" lvl="0" indent="-342900">
              <a:lnSpc>
                <a:spcPct val="107000"/>
              </a:lnSpc>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Problem and solution</a:t>
            </a:r>
          </a:p>
          <a:p>
            <a:endParaRPr lang="en-GB" dirty="0"/>
          </a:p>
        </p:txBody>
      </p:sp>
      <p:pic>
        <p:nvPicPr>
          <p:cNvPr id="4" name="Picture 3">
            <a:extLst>
              <a:ext uri="{FF2B5EF4-FFF2-40B4-BE49-F238E27FC236}">
                <a16:creationId xmlns:a16="http://schemas.microsoft.com/office/drawing/2014/main" id="{5B547B1B-A9C4-4352-9D00-2F2F7BDC1A92}"/>
              </a:ext>
            </a:extLst>
          </p:cNvPr>
          <p:cNvPicPr>
            <a:picLocks noChangeAspect="1"/>
          </p:cNvPicPr>
          <p:nvPr/>
        </p:nvPicPr>
        <p:blipFill rotWithShape="1">
          <a:blip r:embed="rId2"/>
          <a:srcRect l="10338" t="16160" r="2853" b="6756"/>
          <a:stretch/>
        </p:blipFill>
        <p:spPr>
          <a:xfrm>
            <a:off x="6096000" y="2321170"/>
            <a:ext cx="5275385" cy="3516923"/>
          </a:xfrm>
          <a:prstGeom prst="rect">
            <a:avLst/>
          </a:prstGeom>
        </p:spPr>
      </p:pic>
    </p:spTree>
    <p:extLst>
      <p:ext uri="{BB962C8B-B14F-4D97-AF65-F5344CB8AC3E}">
        <p14:creationId xmlns:p14="http://schemas.microsoft.com/office/powerpoint/2010/main" val="8674839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F8ED-EE85-486C-BAD1-61D3927B2BFA}"/>
              </a:ext>
            </a:extLst>
          </p:cNvPr>
          <p:cNvSpPr>
            <a:spLocks noGrp="1"/>
          </p:cNvSpPr>
          <p:nvPr>
            <p:ph type="title"/>
          </p:nvPr>
        </p:nvSpPr>
        <p:spPr/>
        <p:txBody>
          <a:bodyPr/>
          <a:lstStyle/>
          <a:p>
            <a:r>
              <a:rPr lang="en-GB" dirty="0">
                <a:highlight>
                  <a:srgbClr val="FFFF00"/>
                </a:highlight>
              </a:rPr>
              <a:t>Be specific in terms of what you require…</a:t>
            </a:r>
          </a:p>
        </p:txBody>
      </p:sp>
      <p:sp>
        <p:nvSpPr>
          <p:cNvPr id="3" name="Content Placeholder 2">
            <a:extLst>
              <a:ext uri="{FF2B5EF4-FFF2-40B4-BE49-F238E27FC236}">
                <a16:creationId xmlns:a16="http://schemas.microsoft.com/office/drawing/2014/main" id="{9BB3315C-B9E9-4128-90E3-14C96246A158}"/>
              </a:ext>
            </a:extLst>
          </p:cNvPr>
          <p:cNvSpPr>
            <a:spLocks noGrp="1"/>
          </p:cNvSpPr>
          <p:nvPr>
            <p:ph idx="1"/>
          </p:nvPr>
        </p:nvSpPr>
        <p:spPr>
          <a:xfrm>
            <a:off x="838200" y="1825625"/>
            <a:ext cx="4212102" cy="4351338"/>
          </a:xfrm>
          <a:ln w="57150">
            <a:solidFill>
              <a:schemeClr val="tx1"/>
            </a:solidFill>
          </a:ln>
        </p:spPr>
        <p:txBody>
          <a:bodyPr>
            <a:normAutofit lnSpcReduction="10000"/>
          </a:bodyPr>
          <a:lstStyle/>
          <a:p>
            <a:r>
              <a:rPr lang="en-GB" dirty="0"/>
              <a:t>Number lines</a:t>
            </a:r>
          </a:p>
          <a:p>
            <a:r>
              <a:rPr lang="en-GB" dirty="0"/>
              <a:t>Days of the week</a:t>
            </a:r>
          </a:p>
          <a:p>
            <a:r>
              <a:rPr lang="en-GB" dirty="0"/>
              <a:t>Temperature ranges</a:t>
            </a:r>
          </a:p>
          <a:p>
            <a:r>
              <a:rPr lang="en-GB" dirty="0"/>
              <a:t>Pictures</a:t>
            </a:r>
          </a:p>
          <a:p>
            <a:r>
              <a:rPr lang="en-GB" dirty="0"/>
              <a:t>Bar chart (making sure it is the same as in a maths lesson) </a:t>
            </a:r>
          </a:p>
          <a:p>
            <a:r>
              <a:rPr lang="en-GB" dirty="0"/>
              <a:t>Time </a:t>
            </a:r>
          </a:p>
          <a:p>
            <a:endParaRPr lang="en-GB" dirty="0"/>
          </a:p>
        </p:txBody>
      </p:sp>
      <p:pic>
        <p:nvPicPr>
          <p:cNvPr id="4" name="Picture 3">
            <a:extLst>
              <a:ext uri="{FF2B5EF4-FFF2-40B4-BE49-F238E27FC236}">
                <a16:creationId xmlns:a16="http://schemas.microsoft.com/office/drawing/2014/main" id="{D84CA0E2-CE11-4857-9DFD-B09DB45EB15F}"/>
              </a:ext>
            </a:extLst>
          </p:cNvPr>
          <p:cNvPicPr>
            <a:picLocks noChangeAspect="1"/>
          </p:cNvPicPr>
          <p:nvPr/>
        </p:nvPicPr>
        <p:blipFill rotWithShape="1">
          <a:blip r:embed="rId3"/>
          <a:srcRect l="38595"/>
          <a:stretch/>
        </p:blipFill>
        <p:spPr>
          <a:xfrm>
            <a:off x="5387048" y="1690688"/>
            <a:ext cx="3509303" cy="3952875"/>
          </a:xfrm>
          <a:prstGeom prst="rect">
            <a:avLst/>
          </a:prstGeom>
        </p:spPr>
      </p:pic>
      <p:pic>
        <p:nvPicPr>
          <p:cNvPr id="5" name="Picture 4">
            <a:extLst>
              <a:ext uri="{FF2B5EF4-FFF2-40B4-BE49-F238E27FC236}">
                <a16:creationId xmlns:a16="http://schemas.microsoft.com/office/drawing/2014/main" id="{5A11DB86-C1D7-4E29-9C52-82C68026E914}"/>
              </a:ext>
            </a:extLst>
          </p:cNvPr>
          <p:cNvPicPr>
            <a:picLocks noChangeAspect="1"/>
          </p:cNvPicPr>
          <p:nvPr/>
        </p:nvPicPr>
        <p:blipFill rotWithShape="1">
          <a:blip r:embed="rId4"/>
          <a:srcRect l="24461" t="9911" r="25808" b="5302"/>
          <a:stretch/>
        </p:blipFill>
        <p:spPr>
          <a:xfrm>
            <a:off x="8896350" y="3137729"/>
            <a:ext cx="3170667" cy="3039233"/>
          </a:xfrm>
          <a:prstGeom prst="rect">
            <a:avLst/>
          </a:prstGeom>
        </p:spPr>
      </p:pic>
    </p:spTree>
    <p:extLst>
      <p:ext uri="{BB962C8B-B14F-4D97-AF65-F5344CB8AC3E}">
        <p14:creationId xmlns:p14="http://schemas.microsoft.com/office/powerpoint/2010/main" val="33438031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24C18-D373-4E0F-A543-44FC6C913EE2}"/>
              </a:ext>
            </a:extLst>
          </p:cNvPr>
          <p:cNvSpPr>
            <a:spLocks noGrp="1"/>
          </p:cNvSpPr>
          <p:nvPr>
            <p:ph type="title"/>
          </p:nvPr>
        </p:nvSpPr>
        <p:spPr>
          <a:xfrm>
            <a:off x="838200" y="125975"/>
            <a:ext cx="10515600" cy="971306"/>
          </a:xfrm>
        </p:spPr>
        <p:txBody>
          <a:bodyPr>
            <a:normAutofit fontScale="90000"/>
          </a:bodyPr>
          <a:lstStyle/>
          <a:p>
            <a:pPr algn="ctr"/>
            <a:r>
              <a:rPr lang="en-GB" dirty="0"/>
              <a:t>Supporting students to read longer texts – the alphabet model </a:t>
            </a:r>
          </a:p>
        </p:txBody>
      </p:sp>
      <p:sp>
        <p:nvSpPr>
          <p:cNvPr id="3" name="Content Placeholder 2">
            <a:extLst>
              <a:ext uri="{FF2B5EF4-FFF2-40B4-BE49-F238E27FC236}">
                <a16:creationId xmlns:a16="http://schemas.microsoft.com/office/drawing/2014/main" id="{DECC5D2D-3727-4764-BAD9-8639A00F35DC}"/>
              </a:ext>
            </a:extLst>
          </p:cNvPr>
          <p:cNvSpPr>
            <a:spLocks noGrp="1"/>
          </p:cNvSpPr>
          <p:nvPr>
            <p:ph idx="1"/>
          </p:nvPr>
        </p:nvSpPr>
        <p:spPr>
          <a:xfrm>
            <a:off x="838200" y="1294228"/>
            <a:ext cx="10515600" cy="5563772"/>
          </a:xfrm>
          <a:ln w="38100">
            <a:solidFill>
              <a:schemeClr val="tx1"/>
            </a:solidFill>
          </a:ln>
        </p:spPr>
        <p:txBody>
          <a:bodyPr>
            <a:normAutofit fontScale="40000" lnSpcReduction="20000"/>
          </a:bodyPr>
          <a:lstStyle/>
          <a:p>
            <a:pPr marL="0" indent="0" algn="l">
              <a:buNone/>
            </a:pPr>
            <a:r>
              <a:rPr lang="en-GB" b="0" i="0" dirty="0">
                <a:solidFill>
                  <a:srgbClr val="000000"/>
                </a:solidFill>
                <a:effectLst/>
                <a:latin typeface="Helvetica Neue"/>
              </a:rPr>
              <a:t>In the United States, the counterculture of the 1960s became identified with the rejection of conventional social norms of the 1950s. Counterculture youth rejected the cultural standards of their parents, especially with respect to racial segregation and initial widespread support for the Vietnam War.</a:t>
            </a:r>
          </a:p>
          <a:p>
            <a:pPr marL="0" indent="0" algn="l">
              <a:buNone/>
            </a:pPr>
            <a:r>
              <a:rPr lang="en-GB" b="0" i="0" dirty="0">
                <a:solidFill>
                  <a:srgbClr val="000000"/>
                </a:solidFill>
                <a:effectLst/>
                <a:latin typeface="Helvetica Neue"/>
              </a:rPr>
              <a:t>In the United Kingdom, the counterculture of the 1960s was mainly a reaction against the social norms of the 1940s and 1950s, although "Ban the Bomb" protests </a:t>
            </a:r>
            <a:r>
              <a:rPr lang="en-GB" b="0" i="0" dirty="0" err="1">
                <a:solidFill>
                  <a:srgbClr val="000000"/>
                </a:solidFill>
                <a:effectLst/>
                <a:latin typeface="Helvetica Neue"/>
              </a:rPr>
              <a:t>centered</a:t>
            </a:r>
            <a:r>
              <a:rPr lang="en-GB" b="0" i="0" dirty="0">
                <a:solidFill>
                  <a:srgbClr val="000000"/>
                </a:solidFill>
                <a:effectLst/>
                <a:latin typeface="Helvetica Neue"/>
              </a:rPr>
              <a:t> around opposition to nuclear weaponry.</a:t>
            </a:r>
          </a:p>
          <a:p>
            <a:pPr marL="0" indent="0" algn="l">
              <a:buNone/>
            </a:pPr>
            <a:r>
              <a:rPr lang="en-GB" b="0" i="0" dirty="0">
                <a:solidFill>
                  <a:srgbClr val="000000"/>
                </a:solidFill>
                <a:effectLst/>
                <a:latin typeface="Helvetica Neue"/>
              </a:rPr>
              <a:t>As the 1960s progressed, widespread tensions developed in American society that tended to flow along generational lines regarding the war in Vietnam, race relations, sexual mores, women's rights, traditional modes of authority, and a materialist interpretation of the American Dream. White, middle-class youth — who made up the bulk of the counterculture — had sufficient leisure time to turn their attention to social issues. These social issues included support for civil rights, women's rights, and gay rights movements, and a rejection of the Vietnam War. Hippies became the largest countercultural group in the United States. The counterculture also had access to a media eager to present their concerns to a wider public. Demonstrations for social justice created far-reaching changes affecting many aspects of society.</a:t>
            </a:r>
          </a:p>
          <a:p>
            <a:pPr marL="0" indent="0" algn="l">
              <a:buNone/>
            </a:pPr>
            <a:r>
              <a:rPr lang="en-GB" b="0" i="0" dirty="0">
                <a:solidFill>
                  <a:srgbClr val="000000"/>
                </a:solidFill>
                <a:effectLst/>
                <a:latin typeface="Helvetica Neue"/>
              </a:rPr>
              <a:t>Rejection of mainstream culture was best embodied in the new genres of psychedelic rock music, pop-art and new explorations in spirituality. Musicians who exemplified this era include The Beatles, The Grateful Dead, Jefferson Airplane, Jimi Hendrix, The Doors, Cream, The Rolling Stones, Neil Young, Bob Dylan, and Janis Joplin.</a:t>
            </a:r>
          </a:p>
          <a:p>
            <a:pPr marL="0" indent="0" algn="l">
              <a:buNone/>
            </a:pPr>
            <a:r>
              <a:rPr lang="en-GB" b="0" i="0" dirty="0">
                <a:solidFill>
                  <a:srgbClr val="000000"/>
                </a:solidFill>
                <a:effectLst/>
                <a:latin typeface="Helvetica Neue"/>
              </a:rPr>
              <a:t>Sentiments were expressed in song lyrics and popular sayings of the period, such as "do your own thing," "turn on, tune in, drop out", "whatever turns you on," "Eight miles high", and "light my fire." Spiritually, the counterculture included interest in astrology, the term "Age of Aquarius" and knowing people's signs. This led Theodore Roszak to state "A [sic] eclectic taste for mystic, occult, and magical phenomena has been a marked characteristic of our </a:t>
            </a:r>
            <a:r>
              <a:rPr lang="en-GB" b="0" i="0" dirty="0" err="1">
                <a:solidFill>
                  <a:srgbClr val="000000"/>
                </a:solidFill>
                <a:effectLst/>
                <a:latin typeface="Helvetica Neue"/>
              </a:rPr>
              <a:t>postwar</a:t>
            </a:r>
            <a:r>
              <a:rPr lang="en-GB" b="0" i="0" dirty="0">
                <a:solidFill>
                  <a:srgbClr val="000000"/>
                </a:solidFill>
                <a:effectLst/>
                <a:latin typeface="Helvetica Neue"/>
              </a:rPr>
              <a:t> youth culture since the days of the beatniks."</a:t>
            </a:r>
          </a:p>
          <a:p>
            <a:pPr marL="0" indent="0" algn="l">
              <a:buNone/>
            </a:pPr>
            <a:r>
              <a:rPr lang="en-GB" b="0" i="0" dirty="0">
                <a:solidFill>
                  <a:srgbClr val="000000"/>
                </a:solidFill>
                <a:effectLst/>
                <a:latin typeface="Helvetica Neue"/>
              </a:rPr>
              <a:t>The counterculture in the United States reached its peak between 1966 and the early 1970s. It eventually waned for several reasons: mainstream America's disdain for unrepentant hedonism and conspicuous drug use, and the troubles caused by these excesses; the death of many notable countercultural figures; the end of the Vietnam War; and the end of Civil Rights protests following passage of remedial legislation. The counterculture continues to influence social movements, art and society in general. Unconventional appearance, music, drugs, communitarian experiments, and sexual liberation were hallmarks of the sixties counterculture, most of whose members were white, middle-class young Americans. To some Americans, these attributes reflected American ideals of free speech, equality, and pursuit of happiness. Other people saw the counterculture as self-indulgent, pointlessly rebellious, unpatriotic, and destructive of America's moral order.</a:t>
            </a:r>
          </a:p>
          <a:p>
            <a:pPr marL="0" indent="0" algn="l">
              <a:buNone/>
            </a:pPr>
            <a:r>
              <a:rPr lang="en-GB" b="0" i="0" dirty="0">
                <a:solidFill>
                  <a:srgbClr val="000000"/>
                </a:solidFill>
                <a:effectLst/>
                <a:latin typeface="Helvetica Neue"/>
              </a:rPr>
              <a:t>Authorities banned the psychedelic drug LSD, restricted political gatherings, and tried to enforce bans on what they considered obscenity in books, music, </a:t>
            </a:r>
            <a:r>
              <a:rPr lang="en-GB" b="0" i="0" dirty="0" err="1">
                <a:solidFill>
                  <a:srgbClr val="000000"/>
                </a:solidFill>
                <a:effectLst/>
                <a:latin typeface="Helvetica Neue"/>
              </a:rPr>
              <a:t>theater</a:t>
            </a:r>
            <a:r>
              <a:rPr lang="en-GB" b="0" i="0" dirty="0">
                <a:solidFill>
                  <a:srgbClr val="000000"/>
                </a:solidFill>
                <a:effectLst/>
                <a:latin typeface="Helvetica Neue"/>
              </a:rPr>
              <a:t>, and other media. Parents argued with their children and worried about their safety. Some adults accepted elements of the counterculture, while others became estranged from sons and daughters.</a:t>
            </a:r>
          </a:p>
          <a:p>
            <a:pPr marL="0" indent="0" algn="l">
              <a:buNone/>
            </a:pPr>
            <a:endParaRPr lang="en-GB" dirty="0">
              <a:solidFill>
                <a:srgbClr val="000000"/>
              </a:solidFill>
              <a:latin typeface="Helvetica Neue"/>
            </a:endParaRPr>
          </a:p>
          <a:p>
            <a:pPr marL="0" indent="0" algn="l">
              <a:buNone/>
            </a:pPr>
            <a:r>
              <a:rPr lang="en-GB" b="0" i="0" dirty="0">
                <a:solidFill>
                  <a:srgbClr val="000000"/>
                </a:solidFill>
                <a:effectLst/>
                <a:latin typeface="Helvetica Neue"/>
              </a:rPr>
              <a:t>600 words! </a:t>
            </a:r>
          </a:p>
          <a:p>
            <a:pPr marL="0" indent="0">
              <a:buNone/>
            </a:pPr>
            <a:endParaRPr lang="en-GB" dirty="0"/>
          </a:p>
        </p:txBody>
      </p:sp>
    </p:spTree>
    <p:extLst>
      <p:ext uri="{BB962C8B-B14F-4D97-AF65-F5344CB8AC3E}">
        <p14:creationId xmlns:p14="http://schemas.microsoft.com/office/powerpoint/2010/main" val="309230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39893-E75B-40EF-BFCA-E066DBFA1580}"/>
              </a:ext>
            </a:extLst>
          </p:cNvPr>
          <p:cNvSpPr>
            <a:spLocks noGrp="1"/>
          </p:cNvSpPr>
          <p:nvPr>
            <p:ph type="title"/>
          </p:nvPr>
        </p:nvSpPr>
        <p:spPr/>
        <p:txBody>
          <a:bodyPr>
            <a:normAutofit fontScale="90000"/>
          </a:bodyPr>
          <a:lstStyle/>
          <a:p>
            <a:r>
              <a:rPr lang="en-GB" dirty="0"/>
              <a:t>Ask students to identify words in the text that begin with… </a:t>
            </a:r>
          </a:p>
        </p:txBody>
      </p:sp>
      <p:sp>
        <p:nvSpPr>
          <p:cNvPr id="3" name="Content Placeholder 2">
            <a:extLst>
              <a:ext uri="{FF2B5EF4-FFF2-40B4-BE49-F238E27FC236}">
                <a16:creationId xmlns:a16="http://schemas.microsoft.com/office/drawing/2014/main" id="{F060DA3E-C91B-4899-9C49-E02CAF55EE41}"/>
              </a:ext>
            </a:extLst>
          </p:cNvPr>
          <p:cNvSpPr>
            <a:spLocks noGrp="1"/>
          </p:cNvSpPr>
          <p:nvPr>
            <p:ph idx="1"/>
          </p:nvPr>
        </p:nvSpPr>
        <p:spPr/>
        <p:txBody>
          <a:bodyPr numCol="3">
            <a:normAutofit fontScale="70000" lnSpcReduction="20000"/>
          </a:bodyPr>
          <a:lstStyle/>
          <a:p>
            <a:pPr marL="0" indent="0">
              <a:buNone/>
            </a:pPr>
            <a:r>
              <a:rPr lang="en-GB" dirty="0"/>
              <a:t>A American, attention</a:t>
            </a:r>
          </a:p>
          <a:p>
            <a:pPr marL="0" indent="0">
              <a:buNone/>
            </a:pPr>
            <a:r>
              <a:rPr lang="en-GB" dirty="0"/>
              <a:t>B Bob Dylan, bulk </a:t>
            </a:r>
          </a:p>
          <a:p>
            <a:pPr marL="0" indent="0">
              <a:buNone/>
            </a:pPr>
            <a:r>
              <a:rPr lang="en-GB" dirty="0"/>
              <a:t>C counterculture …</a:t>
            </a:r>
          </a:p>
          <a:p>
            <a:pPr marL="0" indent="0">
              <a:buNone/>
            </a:pPr>
            <a:r>
              <a:rPr lang="en-GB" dirty="0"/>
              <a:t>D</a:t>
            </a:r>
          </a:p>
          <a:p>
            <a:pPr marL="0" indent="0">
              <a:buNone/>
            </a:pPr>
            <a:r>
              <a:rPr lang="en-GB" dirty="0"/>
              <a:t>E</a:t>
            </a:r>
            <a:br>
              <a:rPr lang="en-GB" dirty="0"/>
            </a:br>
            <a:r>
              <a:rPr lang="en-GB" dirty="0"/>
              <a:t>F</a:t>
            </a:r>
          </a:p>
          <a:p>
            <a:pPr marL="0" indent="0">
              <a:buNone/>
            </a:pPr>
            <a:r>
              <a:rPr lang="en-GB" dirty="0"/>
              <a:t>G</a:t>
            </a:r>
          </a:p>
          <a:p>
            <a:pPr marL="0" indent="0">
              <a:buNone/>
            </a:pPr>
            <a:r>
              <a:rPr lang="en-GB" dirty="0"/>
              <a:t>H</a:t>
            </a:r>
          </a:p>
          <a:p>
            <a:pPr marL="0" indent="0">
              <a:buNone/>
            </a:pPr>
            <a:r>
              <a:rPr lang="en-GB" dirty="0"/>
              <a:t>I</a:t>
            </a:r>
          </a:p>
          <a:p>
            <a:pPr marL="0" indent="0">
              <a:buNone/>
            </a:pPr>
            <a:r>
              <a:rPr lang="en-GB" dirty="0"/>
              <a:t>J </a:t>
            </a:r>
          </a:p>
          <a:p>
            <a:pPr marL="0" indent="0">
              <a:buNone/>
            </a:pPr>
            <a:r>
              <a:rPr lang="en-GB" dirty="0"/>
              <a:t>K</a:t>
            </a:r>
          </a:p>
          <a:p>
            <a:pPr marL="0" indent="0">
              <a:buNone/>
            </a:pPr>
            <a:r>
              <a:rPr lang="en-GB" dirty="0"/>
              <a:t>L</a:t>
            </a:r>
          </a:p>
          <a:p>
            <a:pPr marL="0" indent="0">
              <a:buNone/>
            </a:pPr>
            <a:r>
              <a:rPr lang="en-GB" dirty="0"/>
              <a:t>M</a:t>
            </a:r>
          </a:p>
          <a:p>
            <a:pPr marL="0" indent="0">
              <a:buNone/>
            </a:pPr>
            <a:r>
              <a:rPr lang="en-GB" dirty="0"/>
              <a:t>N</a:t>
            </a:r>
          </a:p>
          <a:p>
            <a:pPr marL="0" indent="0">
              <a:buNone/>
            </a:pPr>
            <a:r>
              <a:rPr lang="en-GB" dirty="0"/>
              <a:t>O</a:t>
            </a:r>
          </a:p>
          <a:p>
            <a:pPr marL="0" indent="0">
              <a:buNone/>
            </a:pPr>
            <a:r>
              <a:rPr lang="en-GB" dirty="0"/>
              <a:t>P</a:t>
            </a:r>
          </a:p>
          <a:p>
            <a:pPr marL="0" indent="0">
              <a:buNone/>
            </a:pPr>
            <a:r>
              <a:rPr lang="en-GB" dirty="0"/>
              <a:t>Q</a:t>
            </a:r>
          </a:p>
          <a:p>
            <a:pPr marL="0" indent="0">
              <a:buNone/>
            </a:pPr>
            <a:r>
              <a:rPr lang="en-GB" dirty="0"/>
              <a:t>R</a:t>
            </a:r>
          </a:p>
          <a:p>
            <a:pPr marL="0" indent="0">
              <a:buNone/>
            </a:pPr>
            <a:r>
              <a:rPr lang="en-GB" dirty="0"/>
              <a:t>S</a:t>
            </a:r>
          </a:p>
          <a:p>
            <a:pPr marL="0" indent="0">
              <a:buNone/>
            </a:pPr>
            <a:r>
              <a:rPr lang="en-GB" dirty="0"/>
              <a:t>T</a:t>
            </a:r>
          </a:p>
          <a:p>
            <a:pPr marL="0" indent="0">
              <a:buNone/>
            </a:pPr>
            <a:r>
              <a:rPr lang="en-GB" dirty="0"/>
              <a:t>U</a:t>
            </a:r>
          </a:p>
          <a:p>
            <a:pPr marL="0" indent="0">
              <a:buNone/>
            </a:pPr>
            <a:r>
              <a:rPr lang="en-GB" dirty="0"/>
              <a:t>V</a:t>
            </a:r>
          </a:p>
          <a:p>
            <a:pPr marL="0" indent="0">
              <a:buNone/>
            </a:pPr>
            <a:r>
              <a:rPr lang="en-GB" dirty="0"/>
              <a:t>W</a:t>
            </a:r>
          </a:p>
          <a:p>
            <a:pPr marL="0" indent="0">
              <a:buNone/>
            </a:pPr>
            <a:r>
              <a:rPr lang="en-GB" dirty="0"/>
              <a:t>X</a:t>
            </a:r>
          </a:p>
          <a:p>
            <a:pPr marL="0" indent="0">
              <a:buNone/>
            </a:pPr>
            <a:r>
              <a:rPr lang="en-GB" dirty="0"/>
              <a:t>Y</a:t>
            </a:r>
          </a:p>
          <a:p>
            <a:pPr marL="0" indent="0">
              <a:buNone/>
            </a:pPr>
            <a:r>
              <a:rPr lang="en-GB" dirty="0"/>
              <a:t>Z</a:t>
            </a:r>
          </a:p>
        </p:txBody>
      </p:sp>
    </p:spTree>
    <p:extLst>
      <p:ext uri="{BB962C8B-B14F-4D97-AF65-F5344CB8AC3E}">
        <p14:creationId xmlns:p14="http://schemas.microsoft.com/office/powerpoint/2010/main" val="3213276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DFB78-74C8-45B7-8477-A236549F5F1B}"/>
              </a:ext>
            </a:extLst>
          </p:cNvPr>
          <p:cNvSpPr>
            <a:spLocks noGrp="1"/>
          </p:cNvSpPr>
          <p:nvPr>
            <p:ph type="title"/>
          </p:nvPr>
        </p:nvSpPr>
        <p:spPr/>
        <p:txBody>
          <a:bodyPr/>
          <a:lstStyle/>
          <a:p>
            <a:r>
              <a:rPr lang="en-GB" dirty="0"/>
              <a:t>Send ideas for the following to LS.  </a:t>
            </a:r>
          </a:p>
        </p:txBody>
      </p:sp>
      <p:sp>
        <p:nvSpPr>
          <p:cNvPr id="3" name="Content Placeholder 2">
            <a:extLst>
              <a:ext uri="{FF2B5EF4-FFF2-40B4-BE49-F238E27FC236}">
                <a16:creationId xmlns:a16="http://schemas.microsoft.com/office/drawing/2014/main" id="{12B785DC-662B-4958-9E98-8EC783C84E34}"/>
              </a:ext>
            </a:extLst>
          </p:cNvPr>
          <p:cNvSpPr>
            <a:spLocks noGrp="1"/>
          </p:cNvSpPr>
          <p:nvPr>
            <p:ph idx="1"/>
          </p:nvPr>
        </p:nvSpPr>
        <p:spPr/>
        <p:txBody>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Promoting Reading Fluency </a:t>
            </a: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Developing strategic Readers</a:t>
            </a:r>
            <a:endParaRPr lang="en-GB" sz="1800" b="1" dirty="0">
              <a:latin typeface="Calibri" panose="020F0502020204030204" pitchFamily="34" charset="0"/>
              <a:ea typeface="Calibri" panose="020F0502020204030204" pitchFamily="34" charset="0"/>
              <a:cs typeface="Times New Roman" panose="02020603050405020304" pitchFamily="18" charset="0"/>
            </a:endParaRPr>
          </a:p>
          <a:p>
            <a:r>
              <a:rPr lang="en-GB" sz="1800" b="1" dirty="0">
                <a:latin typeface="Calibri" panose="020F0502020204030204" pitchFamily="34" charset="0"/>
                <a:cs typeface="Times New Roman" panose="02020603050405020304" pitchFamily="18" charset="0"/>
              </a:rPr>
              <a:t>Developing </a:t>
            </a:r>
            <a:r>
              <a:rPr lang="en-GB" sz="1800" dirty="0">
                <a:effectLst/>
                <a:latin typeface="Calibri" panose="020F0502020204030204" pitchFamily="34" charset="0"/>
                <a:ea typeface="Calibri" panose="020F0502020204030204" pitchFamily="34" charset="0"/>
                <a:cs typeface="Times New Roman" panose="02020603050405020304" pitchFamily="18" charset="0"/>
              </a:rPr>
              <a:t>high quality dialogue: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Promoting Quality Questioning</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Vocabulary instruction to support reading</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There is a huge leap from Year 6 to 7 in terms of the vocabulary used in each subject area – what are we doing in KS3 to facilitate this?</a:t>
            </a:r>
          </a:p>
          <a:p>
            <a:endParaRPr lang="en-GB" dirty="0"/>
          </a:p>
        </p:txBody>
      </p:sp>
    </p:spTree>
    <p:extLst>
      <p:ext uri="{BB962C8B-B14F-4D97-AF65-F5344CB8AC3E}">
        <p14:creationId xmlns:p14="http://schemas.microsoft.com/office/powerpoint/2010/main" val="3509938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taking a selfie&#10;&#10;Description automatically generated">
            <a:extLst>
              <a:ext uri="{FF2B5EF4-FFF2-40B4-BE49-F238E27FC236}">
                <a16:creationId xmlns:a16="http://schemas.microsoft.com/office/drawing/2014/main" id="{2F6B0736-E43D-493C-A8FE-1AE08165BC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8575" y="3993409"/>
            <a:ext cx="4514850" cy="2162175"/>
          </a:xfrm>
          <a:prstGeom prst="rect">
            <a:avLst/>
          </a:prstGeom>
        </p:spPr>
      </p:pic>
      <p:pic>
        <p:nvPicPr>
          <p:cNvPr id="5" name="Picture 4">
            <a:extLst>
              <a:ext uri="{FF2B5EF4-FFF2-40B4-BE49-F238E27FC236}">
                <a16:creationId xmlns:a16="http://schemas.microsoft.com/office/drawing/2014/main" id="{EF2122A8-D318-422F-B5FF-E98C2B24C599}"/>
              </a:ext>
            </a:extLst>
          </p:cNvPr>
          <p:cNvPicPr>
            <a:picLocks noChangeAspect="1"/>
          </p:cNvPicPr>
          <p:nvPr/>
        </p:nvPicPr>
        <p:blipFill>
          <a:blip r:embed="rId3"/>
          <a:stretch>
            <a:fillRect/>
          </a:stretch>
        </p:blipFill>
        <p:spPr>
          <a:xfrm>
            <a:off x="0" y="0"/>
            <a:ext cx="5060492" cy="2864592"/>
          </a:xfrm>
          <a:prstGeom prst="rect">
            <a:avLst/>
          </a:prstGeom>
        </p:spPr>
      </p:pic>
      <p:cxnSp>
        <p:nvCxnSpPr>
          <p:cNvPr id="7" name="Straight Arrow Connector 6">
            <a:extLst>
              <a:ext uri="{FF2B5EF4-FFF2-40B4-BE49-F238E27FC236}">
                <a16:creationId xmlns:a16="http://schemas.microsoft.com/office/drawing/2014/main" id="{4083E94F-0A4F-4E11-9FF7-9BA4C1833A88}"/>
              </a:ext>
            </a:extLst>
          </p:cNvPr>
          <p:cNvCxnSpPr/>
          <p:nvPr/>
        </p:nvCxnSpPr>
        <p:spPr>
          <a:xfrm flipH="1">
            <a:off x="6414868" y="689317"/>
            <a:ext cx="1195754" cy="4135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DF0FAE3-0EA4-471E-8F0F-CF1AED8F926F}"/>
              </a:ext>
            </a:extLst>
          </p:cNvPr>
          <p:cNvCxnSpPr/>
          <p:nvPr/>
        </p:nvCxnSpPr>
        <p:spPr>
          <a:xfrm flipH="1">
            <a:off x="7633252" y="5074496"/>
            <a:ext cx="33130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AD0BAF4-1065-40CC-A4F8-CD131D1305B9}"/>
              </a:ext>
            </a:extLst>
          </p:cNvPr>
          <p:cNvCxnSpPr/>
          <p:nvPr/>
        </p:nvCxnSpPr>
        <p:spPr>
          <a:xfrm flipV="1">
            <a:off x="1311965" y="5074496"/>
            <a:ext cx="3326296" cy="1081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F23BC80-1C52-4D77-9BEB-4C89D26B6BF0}"/>
              </a:ext>
            </a:extLst>
          </p:cNvPr>
          <p:cNvSpPr txBox="1"/>
          <p:nvPr/>
        </p:nvSpPr>
        <p:spPr>
          <a:xfrm>
            <a:off x="8353425" y="463826"/>
            <a:ext cx="3109705" cy="369332"/>
          </a:xfrm>
          <a:prstGeom prst="rect">
            <a:avLst/>
          </a:prstGeom>
          <a:noFill/>
        </p:spPr>
        <p:txBody>
          <a:bodyPr wrap="square" rtlCol="0">
            <a:spAutoFit/>
          </a:bodyPr>
          <a:lstStyle/>
          <a:p>
            <a:r>
              <a:rPr lang="en-GB" dirty="0">
                <a:highlight>
                  <a:srgbClr val="FFFF00"/>
                </a:highlight>
              </a:rPr>
              <a:t>Predict</a:t>
            </a:r>
            <a:r>
              <a:rPr lang="en-GB" dirty="0"/>
              <a:t> </a:t>
            </a:r>
          </a:p>
        </p:txBody>
      </p:sp>
      <p:pic>
        <p:nvPicPr>
          <p:cNvPr id="13" name="Picture 12">
            <a:extLst>
              <a:ext uri="{FF2B5EF4-FFF2-40B4-BE49-F238E27FC236}">
                <a16:creationId xmlns:a16="http://schemas.microsoft.com/office/drawing/2014/main" id="{46C87E9E-9E2D-40FC-B397-47BC46C036F9}"/>
              </a:ext>
            </a:extLst>
          </p:cNvPr>
          <p:cNvPicPr>
            <a:picLocks noChangeAspect="1"/>
          </p:cNvPicPr>
          <p:nvPr/>
        </p:nvPicPr>
        <p:blipFill>
          <a:blip r:embed="rId4"/>
          <a:stretch>
            <a:fillRect/>
          </a:stretch>
        </p:blipFill>
        <p:spPr>
          <a:xfrm>
            <a:off x="173999" y="2856857"/>
            <a:ext cx="2635462" cy="1968361"/>
          </a:xfrm>
          <a:prstGeom prst="rect">
            <a:avLst/>
          </a:prstGeom>
        </p:spPr>
      </p:pic>
    </p:spTree>
    <p:extLst>
      <p:ext uri="{BB962C8B-B14F-4D97-AF65-F5344CB8AC3E}">
        <p14:creationId xmlns:p14="http://schemas.microsoft.com/office/powerpoint/2010/main" val="3863291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4F793D-D30A-40E7-BB10-F8F1B1C74AFE}"/>
              </a:ext>
            </a:extLst>
          </p:cNvPr>
          <p:cNvSpPr txBox="1"/>
          <p:nvPr/>
        </p:nvSpPr>
        <p:spPr>
          <a:xfrm>
            <a:off x="318052" y="397565"/>
            <a:ext cx="10747513" cy="923330"/>
          </a:xfrm>
          <a:prstGeom prst="rect">
            <a:avLst/>
          </a:prstGeom>
          <a:noFill/>
        </p:spPr>
        <p:txBody>
          <a:bodyPr wrap="square" rtlCol="0">
            <a:spAutoFit/>
          </a:bodyPr>
          <a:lstStyle/>
          <a:p>
            <a:r>
              <a:rPr lang="en-GB" dirty="0">
                <a:highlight>
                  <a:srgbClr val="FFFF00"/>
                </a:highlight>
              </a:rPr>
              <a:t>Clarify and summarise  – summarise key sections – track.  Ask students to highlight words they don’t understand.  Questions – what is happening?  What have we learned? What connections can we make? Why specific words and phrases?   </a:t>
            </a:r>
          </a:p>
        </p:txBody>
      </p:sp>
      <p:sp>
        <p:nvSpPr>
          <p:cNvPr id="4" name="TextBox 3">
            <a:extLst>
              <a:ext uri="{FF2B5EF4-FFF2-40B4-BE49-F238E27FC236}">
                <a16:creationId xmlns:a16="http://schemas.microsoft.com/office/drawing/2014/main" id="{B989D9FD-D723-42AF-A8FF-E8ECB7BBAF09}"/>
              </a:ext>
            </a:extLst>
          </p:cNvPr>
          <p:cNvSpPr txBox="1"/>
          <p:nvPr/>
        </p:nvSpPr>
        <p:spPr>
          <a:xfrm>
            <a:off x="318052" y="1233899"/>
            <a:ext cx="11131826" cy="5262979"/>
          </a:xfrm>
          <a:prstGeom prst="rect">
            <a:avLst/>
          </a:prstGeom>
          <a:noFill/>
        </p:spPr>
        <p:txBody>
          <a:bodyPr wrap="square">
            <a:spAutoFit/>
          </a:bodyPr>
          <a:lstStyle/>
          <a:p>
            <a:r>
              <a:rPr lang="en-GB" sz="1400" dirty="0"/>
              <a:t>We slept in what had once been the gymnasium. The floor was of varnished wood, with stripes and circles painted on it, for the games that were formerly played there; the hoops for the basketball nets were still in place, though the nets were gone. A balcony ran around the room, for the spectators, and I thought I could smell, faintly like an afterimage, the pungent scent of sweat, shot through with the sweet taint of chewing gum and perfume from the watching girls, felt-skirted as I knew from pictures, later in miniskirts, then pants, then in one earring, spiky green-streaked hair. Dances would have been held there; the music lingered, a palimpsest of unheard sound, style upon style, an undercurrent of drums, a forlorn wail, garlands made of tissue-paper flowers, cardboard devils, a revolving ball of mirrors, powdering the dancers with a snow of light. </a:t>
            </a:r>
          </a:p>
          <a:p>
            <a:endParaRPr lang="en-GB" sz="1400" dirty="0"/>
          </a:p>
          <a:p>
            <a:r>
              <a:rPr lang="en-GB" sz="1400" dirty="0"/>
              <a:t>There was old sex in the room and loneliness, and expectation, of something without a shape or name. I remember that yearning, for something that was always about to happen and was never the same as the hands that were on us there and then, in the small of the back, or out back, in the parking lot, or in the television room with the sound turned down and only the pictures flickering over lifting flesh. </a:t>
            </a:r>
          </a:p>
          <a:p>
            <a:endParaRPr lang="en-GB" sz="1400" dirty="0"/>
          </a:p>
          <a:p>
            <a:r>
              <a:rPr lang="en-GB" sz="1400" dirty="0"/>
              <a:t>We yearned for the future. How did we learn it, that talent for insatiability? It was in the air; and it was still in the air, an after-thought, as we tried to sleep, in the army cots that had been set up in rows, with spaces between so we could not talk. We had flannelette sheets, like children's, and army-issue blankets, old ones that still said U.S. We folded our clothes neatly and laid them on the stools at the ends of the beds. The lights were turned down but not out. Aunt Sara and Aunt Elizabeth patrolled; they had electric cattle prods slung on thongs from their leather belts. </a:t>
            </a:r>
          </a:p>
          <a:p>
            <a:endParaRPr lang="en-GB" sz="1400" dirty="0"/>
          </a:p>
          <a:p>
            <a:r>
              <a:rPr lang="en-GB" sz="1400" dirty="0"/>
              <a:t>No guns though, even they could not be trusted with guns. Guns were for the guards, specially picked from the Angels. The guards weren't allowed inside the building except when called, and we weren't allowed out, except for our walks, twice daily, two by two around the football field, which was enclosed now by a chain-link fence topped with barbed wire. The Angels stood outside it with their backs to us. They were objects of fear to us, but of something else as well. If only they would look. If only we could talk to them. Something could be exchanged, we thought, some deal made, some </a:t>
            </a:r>
            <a:r>
              <a:rPr lang="en-GB" sz="1400" dirty="0" err="1"/>
              <a:t>tradeoff</a:t>
            </a:r>
            <a:r>
              <a:rPr lang="en-GB" sz="1400" dirty="0"/>
              <a:t>, we still had our bodies. That was our fantasy.</a:t>
            </a:r>
          </a:p>
        </p:txBody>
      </p:sp>
      <p:sp>
        <p:nvSpPr>
          <p:cNvPr id="5" name="Right Brace 4">
            <a:extLst>
              <a:ext uri="{FF2B5EF4-FFF2-40B4-BE49-F238E27FC236}">
                <a16:creationId xmlns:a16="http://schemas.microsoft.com/office/drawing/2014/main" id="{7C90BAA2-0D7D-46BC-A1DB-4FC5701A99CC}"/>
              </a:ext>
            </a:extLst>
          </p:cNvPr>
          <p:cNvSpPr/>
          <p:nvPr/>
        </p:nvSpPr>
        <p:spPr>
          <a:xfrm>
            <a:off x="11065565" y="1099930"/>
            <a:ext cx="622852" cy="17890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Right Brace 5">
            <a:extLst>
              <a:ext uri="{FF2B5EF4-FFF2-40B4-BE49-F238E27FC236}">
                <a16:creationId xmlns:a16="http://schemas.microsoft.com/office/drawing/2014/main" id="{A642B123-927A-47C7-BBE6-582F66DA4DFE}"/>
              </a:ext>
            </a:extLst>
          </p:cNvPr>
          <p:cNvSpPr/>
          <p:nvPr/>
        </p:nvSpPr>
        <p:spPr>
          <a:xfrm>
            <a:off x="11357113" y="2986500"/>
            <a:ext cx="92765" cy="98252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Right Brace 6">
            <a:extLst>
              <a:ext uri="{FF2B5EF4-FFF2-40B4-BE49-F238E27FC236}">
                <a16:creationId xmlns:a16="http://schemas.microsoft.com/office/drawing/2014/main" id="{A290572B-A010-4491-8F77-C5B3260A4CD8}"/>
              </a:ext>
            </a:extLst>
          </p:cNvPr>
          <p:cNvSpPr/>
          <p:nvPr/>
        </p:nvSpPr>
        <p:spPr>
          <a:xfrm>
            <a:off x="11688417" y="3969027"/>
            <a:ext cx="45719" cy="98252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Right Brace 7">
            <a:extLst>
              <a:ext uri="{FF2B5EF4-FFF2-40B4-BE49-F238E27FC236}">
                <a16:creationId xmlns:a16="http://schemas.microsoft.com/office/drawing/2014/main" id="{5C55ECA4-E332-40A3-A418-658D29B701F0}"/>
              </a:ext>
            </a:extLst>
          </p:cNvPr>
          <p:cNvSpPr/>
          <p:nvPr/>
        </p:nvSpPr>
        <p:spPr>
          <a:xfrm>
            <a:off x="11357113" y="5247861"/>
            <a:ext cx="92765" cy="12125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92349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C7DBB-1755-4B68-B93C-97D3ACCFDD19}"/>
              </a:ext>
            </a:extLst>
          </p:cNvPr>
          <p:cNvSpPr>
            <a:spLocks noGrp="1"/>
          </p:cNvSpPr>
          <p:nvPr>
            <p:ph type="title"/>
          </p:nvPr>
        </p:nvSpPr>
        <p:spPr>
          <a:xfrm>
            <a:off x="841247" y="978619"/>
            <a:ext cx="3410712" cy="1106424"/>
          </a:xfrm>
        </p:spPr>
        <p:txBody>
          <a:bodyPr>
            <a:normAutofit/>
          </a:bodyPr>
          <a:lstStyle/>
          <a:p>
            <a:endParaRPr lang="en-GB" sz="2800" dirty="0"/>
          </a:p>
        </p:txBody>
      </p:sp>
      <p:sp>
        <p:nvSpPr>
          <p:cNvPr id="3" name="Content Placeholder 2">
            <a:extLst>
              <a:ext uri="{FF2B5EF4-FFF2-40B4-BE49-F238E27FC236}">
                <a16:creationId xmlns:a16="http://schemas.microsoft.com/office/drawing/2014/main" id="{A1112469-9789-440A-9C96-A020890E3545}"/>
              </a:ext>
            </a:extLst>
          </p:cNvPr>
          <p:cNvSpPr>
            <a:spLocks noGrp="1"/>
          </p:cNvSpPr>
          <p:nvPr>
            <p:ph idx="1"/>
          </p:nvPr>
        </p:nvSpPr>
        <p:spPr>
          <a:xfrm>
            <a:off x="841248" y="2252870"/>
            <a:ext cx="3412219" cy="3560251"/>
          </a:xfrm>
          <a:ln w="57150">
            <a:solidFill>
              <a:schemeClr val="tx1"/>
            </a:solidFill>
          </a:ln>
        </p:spPr>
        <p:txBody>
          <a:bodyPr>
            <a:normAutofit/>
          </a:bodyPr>
          <a:lstStyle/>
          <a:p>
            <a:pPr marL="0" indent="0">
              <a:buNone/>
            </a:pPr>
            <a:r>
              <a:rPr lang="en-GB" sz="1700" dirty="0"/>
              <a:t>On a foggy August afternoon in 1875, a lone swimmer dived from Admiralty Pier in Dover into the cold waters of the English Channel.  Nearly 22 hours later, the exhausted man staggered onto the French soils at Calais ad became an instant hero.  Captain Matthew Webb had become the first person to swim across the English Channel. </a:t>
            </a:r>
          </a:p>
        </p:txBody>
      </p:sp>
      <p:sp>
        <p:nvSpPr>
          <p:cNvPr id="4" name="TextBox 3">
            <a:extLst>
              <a:ext uri="{FF2B5EF4-FFF2-40B4-BE49-F238E27FC236}">
                <a16:creationId xmlns:a16="http://schemas.microsoft.com/office/drawing/2014/main" id="{8D1FBF09-6758-462B-9BD8-A84FA76D1627}"/>
              </a:ext>
            </a:extLst>
          </p:cNvPr>
          <p:cNvSpPr txBox="1"/>
          <p:nvPr/>
        </p:nvSpPr>
        <p:spPr>
          <a:xfrm>
            <a:off x="5239348" y="853100"/>
            <a:ext cx="5632174" cy="1477328"/>
          </a:xfrm>
          <a:prstGeom prst="rect">
            <a:avLst/>
          </a:prstGeom>
          <a:noFill/>
          <a:ln w="57150">
            <a:solidFill>
              <a:schemeClr val="tx1"/>
            </a:solidFill>
          </a:ln>
        </p:spPr>
        <p:txBody>
          <a:bodyPr wrap="square" rtlCol="0">
            <a:spAutoFit/>
          </a:bodyPr>
          <a:lstStyle/>
          <a:p>
            <a:r>
              <a:rPr lang="en-GB" dirty="0"/>
              <a:t>How might we approach the text opposite using the reciprocal reading approach?</a:t>
            </a:r>
          </a:p>
          <a:p>
            <a:endParaRPr lang="en-GB" dirty="0"/>
          </a:p>
          <a:p>
            <a:endParaRPr lang="en-GB" dirty="0"/>
          </a:p>
          <a:p>
            <a:r>
              <a:rPr lang="en-GB" dirty="0"/>
              <a:t>5 mins in your teams …</a:t>
            </a:r>
          </a:p>
        </p:txBody>
      </p:sp>
      <p:pic>
        <p:nvPicPr>
          <p:cNvPr id="5" name="Picture 4" descr="A close up of text on a white background&#10;&#10;Description automatically generated">
            <a:extLst>
              <a:ext uri="{FF2B5EF4-FFF2-40B4-BE49-F238E27FC236}">
                <a16:creationId xmlns:a16="http://schemas.microsoft.com/office/drawing/2014/main" id="{A26C89CE-FC91-4DC5-AAB8-F250B69CDD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7019" y="3096890"/>
            <a:ext cx="6656832" cy="3761110"/>
          </a:xfrm>
          <a:prstGeom prst="rect">
            <a:avLst/>
          </a:prstGeom>
        </p:spPr>
      </p:pic>
    </p:spTree>
    <p:extLst>
      <p:ext uri="{BB962C8B-B14F-4D97-AF65-F5344CB8AC3E}">
        <p14:creationId xmlns:p14="http://schemas.microsoft.com/office/powerpoint/2010/main" val="3903726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C7DBB-1755-4B68-B93C-97D3ACCFDD19}"/>
              </a:ext>
            </a:extLst>
          </p:cNvPr>
          <p:cNvSpPr>
            <a:spLocks noGrp="1"/>
          </p:cNvSpPr>
          <p:nvPr>
            <p:ph type="title"/>
          </p:nvPr>
        </p:nvSpPr>
        <p:spPr>
          <a:xfrm>
            <a:off x="841247" y="978619"/>
            <a:ext cx="3410712" cy="1106424"/>
          </a:xfrm>
        </p:spPr>
        <p:txBody>
          <a:bodyPr>
            <a:normAutofit fontScale="90000"/>
          </a:bodyPr>
          <a:lstStyle/>
          <a:p>
            <a:r>
              <a:rPr lang="en-GB" sz="2800" dirty="0"/>
              <a:t>Captain Matthew Webb</a:t>
            </a:r>
            <a:br>
              <a:rPr lang="en-GB" sz="2800" dirty="0"/>
            </a:br>
            <a:endParaRPr lang="en-GB" sz="2800" dirty="0"/>
          </a:p>
        </p:txBody>
      </p:sp>
      <p:sp>
        <p:nvSpPr>
          <p:cNvPr id="3" name="Content Placeholder 2">
            <a:extLst>
              <a:ext uri="{FF2B5EF4-FFF2-40B4-BE49-F238E27FC236}">
                <a16:creationId xmlns:a16="http://schemas.microsoft.com/office/drawing/2014/main" id="{A1112469-9789-440A-9C96-A020890E3545}"/>
              </a:ext>
            </a:extLst>
          </p:cNvPr>
          <p:cNvSpPr>
            <a:spLocks noGrp="1"/>
          </p:cNvSpPr>
          <p:nvPr>
            <p:ph idx="1"/>
          </p:nvPr>
        </p:nvSpPr>
        <p:spPr>
          <a:xfrm>
            <a:off x="841248" y="2252870"/>
            <a:ext cx="3412219" cy="3560251"/>
          </a:xfrm>
        </p:spPr>
        <p:txBody>
          <a:bodyPr>
            <a:normAutofit/>
          </a:bodyPr>
          <a:lstStyle/>
          <a:p>
            <a:pPr marL="0" indent="0">
              <a:buNone/>
            </a:pPr>
            <a:r>
              <a:rPr lang="en-GB" sz="1700" dirty="0"/>
              <a:t>We are going to read an extract about this chap.  What predictions might we make about his character from his name and title? </a:t>
            </a:r>
          </a:p>
        </p:txBody>
      </p:sp>
      <p:pic>
        <p:nvPicPr>
          <p:cNvPr id="7" name="Picture 6" descr="A close up of text on a white background&#10;&#10;Description automatically generated">
            <a:extLst>
              <a:ext uri="{FF2B5EF4-FFF2-40B4-BE49-F238E27FC236}">
                <a16:creationId xmlns:a16="http://schemas.microsoft.com/office/drawing/2014/main" id="{7D931BFD-AD6D-43D9-9452-5362F65A22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0640" y="1498153"/>
            <a:ext cx="6656832" cy="3761110"/>
          </a:xfrm>
          <a:prstGeom prst="rect">
            <a:avLst/>
          </a:prstGeom>
        </p:spPr>
      </p:pic>
    </p:spTree>
    <p:extLst>
      <p:ext uri="{BB962C8B-B14F-4D97-AF65-F5344CB8AC3E}">
        <p14:creationId xmlns:p14="http://schemas.microsoft.com/office/powerpoint/2010/main" val="1618136915"/>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3514</Words>
  <Application>Microsoft Office PowerPoint</Application>
  <PresentationFormat>Widescreen</PresentationFormat>
  <Paragraphs>308</Paragraphs>
  <Slides>42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Avenir Next LT Pro</vt:lpstr>
      <vt:lpstr>Calibri</vt:lpstr>
      <vt:lpstr>Helvetica Neue</vt:lpstr>
      <vt:lpstr>Symbol</vt:lpstr>
      <vt:lpstr>Verdana</vt:lpstr>
      <vt:lpstr>AccentBoxVTI</vt:lpstr>
      <vt:lpstr>Literacy CPD session </vt:lpstr>
      <vt:lpstr>PowerPoint Presentation</vt:lpstr>
      <vt:lpstr>PowerPoint Presentation</vt:lpstr>
      <vt:lpstr>How do you teach skills of: </vt:lpstr>
      <vt:lpstr>Send ideas for the following to LS.  </vt:lpstr>
      <vt:lpstr>PowerPoint Presentation</vt:lpstr>
      <vt:lpstr>PowerPoint Presentation</vt:lpstr>
      <vt:lpstr>PowerPoint Presentation</vt:lpstr>
      <vt:lpstr>Captain Matthew Webb </vt:lpstr>
      <vt:lpstr>PowerPoint Presentation</vt:lpstr>
      <vt:lpstr>Read the two passages about lighthouses and consider their similarities, differences and where and when a pupil may encounter them in the school curriculum.  What might cause issues for some weaker readers? </vt:lpstr>
      <vt:lpstr>Examples from other schools: </vt:lpstr>
      <vt:lpstr>PowerPoint Presentation</vt:lpstr>
      <vt:lpstr>PowerPoint Presentation</vt:lpstr>
      <vt:lpstr>Others…</vt:lpstr>
      <vt:lpstr>Example from an English SOL Year 7</vt:lpstr>
      <vt:lpstr>Vocabulary instruction </vt:lpstr>
      <vt:lpstr>Feedback from Maths and Science </vt:lpstr>
      <vt:lpstr>Revision techniques for the glossaries </vt:lpstr>
      <vt:lpstr>Techniques  Alphabet game </vt:lpstr>
      <vt:lpstr>5 monkeys</vt:lpstr>
      <vt:lpstr>Liaise with subjects more with key core reading skills needed</vt:lpstr>
      <vt:lpstr>DEAR </vt:lpstr>
      <vt:lpstr>Add an example here from the Twitter ones </vt:lpstr>
      <vt:lpstr>After Easter  </vt:lpstr>
      <vt:lpstr>Martin – this year will be focusing on helping support with etymology </vt:lpstr>
      <vt:lpstr>Estelle </vt:lpstr>
      <vt:lpstr>Cloze activities </vt:lpstr>
      <vt:lpstr>Spelling </vt:lpstr>
      <vt:lpstr>HWK and core skills to support reading </vt:lpstr>
      <vt:lpstr>PowerPoint Presentation</vt:lpstr>
      <vt:lpstr>Question tables – as they read a text, students to self enquire…</vt:lpstr>
      <vt:lpstr>Three monkeys…</vt:lpstr>
      <vt:lpstr>Monkey 1</vt:lpstr>
      <vt:lpstr>Monkey 2 – Add Words </vt:lpstr>
      <vt:lpstr>Monkey 3– Discuss</vt:lpstr>
      <vt:lpstr>Consider how this might work for :</vt:lpstr>
      <vt:lpstr>Infographics </vt:lpstr>
      <vt:lpstr>Example: The Great Fire of London…facts, statistics</vt:lpstr>
      <vt:lpstr>Be specific in terms of what you require…</vt:lpstr>
      <vt:lpstr>Supporting students to read longer texts – the alphabet model </vt:lpstr>
      <vt:lpstr>Ask students to identify words in the text that begin with…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Literacy CPD session</dc:title>
  <dc:creator>Lisa Smith</dc:creator>
  <cp:lastModifiedBy>Lisa Smith</cp:lastModifiedBy>
  <cp:revision>23</cp:revision>
  <dcterms:created xsi:type="dcterms:W3CDTF">2020-08-26T13:51:34Z</dcterms:created>
  <dcterms:modified xsi:type="dcterms:W3CDTF">2021-01-29T10:54:45Z</dcterms:modified>
</cp:coreProperties>
</file>