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56" r:id="rId2"/>
    <p:sldId id="302" r:id="rId3"/>
    <p:sldId id="303" r:id="rId4"/>
    <p:sldId id="335" r:id="rId5"/>
    <p:sldId id="308" r:id="rId6"/>
    <p:sldId id="309" r:id="rId7"/>
    <p:sldId id="310" r:id="rId8"/>
    <p:sldId id="313" r:id="rId9"/>
    <p:sldId id="330" r:id="rId10"/>
    <p:sldId id="328" r:id="rId11"/>
    <p:sldId id="331" r:id="rId12"/>
    <p:sldId id="329" r:id="rId13"/>
    <p:sldId id="332" r:id="rId14"/>
    <p:sldId id="333" r:id="rId15"/>
    <p:sldId id="3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085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87BAF-4FBE-47AB-9DD6-DAF2B5CA2C61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A1D21-B860-4CEB-99E9-6837FEE71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9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solidFill>
                <a:srgbClr val="CC009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CC0099"/>
                </a:solidFill>
              </a:rPr>
              <a:t>Average salary 10 to 15% higher with languages skills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CC0099"/>
                </a:solidFill>
              </a:rPr>
              <a:t>Research</a:t>
            </a:r>
            <a:r>
              <a:rPr lang="en-GB" altLang="en-US" baseline="0" dirty="0">
                <a:solidFill>
                  <a:srgbClr val="CC0099"/>
                </a:solidFill>
              </a:rPr>
              <a:t> has explored the benefits of foreign language learning on the brain!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srgbClr val="CC0099"/>
                </a:solidFill>
              </a:rPr>
              <a:t>Facilitating subjects are the subjects most commonly required or preferred by universities to get on to a range of degree courses. They help you keep your options open when choosing a degree, and many of the top universities will ask you to have at least one A-level in a facilitating subject when you apply.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A1D21-B860-4CEB-99E9-6837FEE7150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6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18F463-1ACA-4BD7-8F38-BD582AABEE6B}"/>
              </a:ext>
            </a:extLst>
          </p:cNvPr>
          <p:cNvSpPr/>
          <p:nvPr userDrawn="1"/>
        </p:nvSpPr>
        <p:spPr>
          <a:xfrm>
            <a:off x="0" y="0"/>
            <a:ext cx="1275127" cy="6858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775BBB-EBBE-45E6-B33E-1FBC95B6CFED}"/>
              </a:ext>
            </a:extLst>
          </p:cNvPr>
          <p:cNvSpPr/>
          <p:nvPr userDrawn="1"/>
        </p:nvSpPr>
        <p:spPr>
          <a:xfrm>
            <a:off x="1275127" y="0"/>
            <a:ext cx="11016973" cy="6858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26CDF5-0366-4375-A529-9F11D003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69" y="1208161"/>
            <a:ext cx="1048494" cy="1048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B3DC1A-DEB7-4A76-ADA7-CF4E4981D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60"/>
          <a:stretch/>
        </p:blipFill>
        <p:spPr>
          <a:xfrm>
            <a:off x="10159068" y="5937233"/>
            <a:ext cx="2032932" cy="840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7F27B-D307-49D7-88A7-1251C7BCD4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6161"/>
          <a:stretch/>
        </p:blipFill>
        <p:spPr>
          <a:xfrm>
            <a:off x="66969" y="100667"/>
            <a:ext cx="1141190" cy="9567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8C24DE-23C5-451B-A4F8-D81024EF2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9456" t="12124" r="10221" b="10038"/>
          <a:stretch/>
        </p:blipFill>
        <p:spPr>
          <a:xfrm>
            <a:off x="66969" y="2575421"/>
            <a:ext cx="1168689" cy="11325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499A31-0D24-4523-A235-856556C0F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692" t="20754" r="52573" b="15193"/>
          <a:stretch/>
        </p:blipFill>
        <p:spPr>
          <a:xfrm>
            <a:off x="55758" y="5195235"/>
            <a:ext cx="745381" cy="8708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367049-EA5A-46E2-ACD8-D8C0D92BF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6472" t="20754" r="5154" b="15193"/>
          <a:stretch/>
        </p:blipFill>
        <p:spPr>
          <a:xfrm>
            <a:off x="438316" y="5945887"/>
            <a:ext cx="805487" cy="8314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63EE67-D7E2-454D-A8CC-48258290E3F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2879" y="4026700"/>
            <a:ext cx="1132513" cy="11325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693CA0-EA73-491F-A788-F4CB5386072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30885" y="5900877"/>
            <a:ext cx="2324424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1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18F463-1ACA-4BD7-8F38-BD582AABEE6B}"/>
              </a:ext>
            </a:extLst>
          </p:cNvPr>
          <p:cNvSpPr/>
          <p:nvPr userDrawn="1"/>
        </p:nvSpPr>
        <p:spPr>
          <a:xfrm>
            <a:off x="0" y="0"/>
            <a:ext cx="1275127" cy="6858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775BBB-EBBE-45E6-B33E-1FBC95B6CFED}"/>
              </a:ext>
            </a:extLst>
          </p:cNvPr>
          <p:cNvSpPr/>
          <p:nvPr userDrawn="1"/>
        </p:nvSpPr>
        <p:spPr>
          <a:xfrm>
            <a:off x="1275127" y="0"/>
            <a:ext cx="11016973" cy="6858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26CDF5-0366-4375-A529-9F11D003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69" y="1208161"/>
            <a:ext cx="1048494" cy="1048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B3DC1A-DEB7-4A76-ADA7-CF4E4981D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60"/>
          <a:stretch/>
        </p:blipFill>
        <p:spPr>
          <a:xfrm>
            <a:off x="10159068" y="5937233"/>
            <a:ext cx="2032932" cy="840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7F27B-D307-49D7-88A7-1251C7BCD4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6161"/>
          <a:stretch/>
        </p:blipFill>
        <p:spPr>
          <a:xfrm>
            <a:off x="66969" y="100667"/>
            <a:ext cx="1141190" cy="9567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8C24DE-23C5-451B-A4F8-D81024EF2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9456" t="12124" r="10221" b="10038"/>
          <a:stretch/>
        </p:blipFill>
        <p:spPr>
          <a:xfrm>
            <a:off x="66969" y="2575421"/>
            <a:ext cx="1168689" cy="11325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499A31-0D24-4523-A235-856556C0F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692" t="20754" r="52573" b="15193"/>
          <a:stretch/>
        </p:blipFill>
        <p:spPr>
          <a:xfrm>
            <a:off x="55758" y="5195235"/>
            <a:ext cx="745381" cy="8708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367049-EA5A-46E2-ACD8-D8C0D92BF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6472" t="20754" r="5154" b="15193"/>
          <a:stretch/>
        </p:blipFill>
        <p:spPr>
          <a:xfrm>
            <a:off x="438316" y="5945887"/>
            <a:ext cx="805487" cy="8314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63EE67-D7E2-454D-A8CC-48258290E3F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2879" y="4026700"/>
            <a:ext cx="1132513" cy="11325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693CA0-EA73-491F-A788-F4CB5386072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30885" y="5900877"/>
            <a:ext cx="2324424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18F463-1ACA-4BD7-8F38-BD582AABEE6B}"/>
              </a:ext>
            </a:extLst>
          </p:cNvPr>
          <p:cNvSpPr/>
          <p:nvPr userDrawn="1"/>
        </p:nvSpPr>
        <p:spPr>
          <a:xfrm>
            <a:off x="0" y="0"/>
            <a:ext cx="1275127" cy="6858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775BBB-EBBE-45E6-B33E-1FBC95B6CFED}"/>
              </a:ext>
            </a:extLst>
          </p:cNvPr>
          <p:cNvSpPr/>
          <p:nvPr userDrawn="1"/>
        </p:nvSpPr>
        <p:spPr>
          <a:xfrm>
            <a:off x="1275127" y="0"/>
            <a:ext cx="11016973" cy="6858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26CDF5-0366-4375-A529-9F11D003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69" y="1208161"/>
            <a:ext cx="1048494" cy="1048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B3DC1A-DEB7-4A76-ADA7-CF4E4981D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60"/>
          <a:stretch/>
        </p:blipFill>
        <p:spPr>
          <a:xfrm>
            <a:off x="10159068" y="5937233"/>
            <a:ext cx="2032932" cy="840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7F27B-D307-49D7-88A7-1251C7BCD4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6161"/>
          <a:stretch/>
        </p:blipFill>
        <p:spPr>
          <a:xfrm>
            <a:off x="66969" y="100667"/>
            <a:ext cx="1141190" cy="9567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8C24DE-23C5-451B-A4F8-D81024EF2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9456" t="12124" r="10221" b="10038"/>
          <a:stretch/>
        </p:blipFill>
        <p:spPr>
          <a:xfrm>
            <a:off x="66969" y="2575421"/>
            <a:ext cx="1168689" cy="11325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499A31-0D24-4523-A235-856556C0F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692" t="20754" r="52573" b="15193"/>
          <a:stretch/>
        </p:blipFill>
        <p:spPr>
          <a:xfrm>
            <a:off x="55758" y="5195235"/>
            <a:ext cx="745381" cy="8708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367049-EA5A-46E2-ACD8-D8C0D92BF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6472" t="20754" r="5154" b="15193"/>
          <a:stretch/>
        </p:blipFill>
        <p:spPr>
          <a:xfrm>
            <a:off x="438316" y="5945887"/>
            <a:ext cx="805487" cy="8314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63EE67-D7E2-454D-A8CC-48258290E3F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2879" y="4026700"/>
            <a:ext cx="1132513" cy="11325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693CA0-EA73-491F-A788-F4CB5386072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30885" y="5900877"/>
            <a:ext cx="2324424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5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536AB-3247-413F-A7E1-90043D91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595D9-E9F8-4227-B80C-A21D92E23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0A392-99B2-4469-8B7B-8D0C28B44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59A6-1F3B-42C2-BFC2-384EFB627B3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1FD8A-D29A-457A-B5AF-47C9D66F4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6416E-5087-47C9-8FDF-AC3ABC41F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571D8-FDB7-48FE-8B1B-6060FAB7B0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98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qa.org.uk/gcse-languages-specification-changes/gcse-french-support-and-resource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qa.org.uk/gcse-languages-specification-changes/gcse-spanish-support-and-resourc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8BA73BCA-80CF-474E-A34A-9562E9471C9A}"/>
              </a:ext>
            </a:extLst>
          </p:cNvPr>
          <p:cNvSpPr txBox="1">
            <a:spLocks/>
          </p:cNvSpPr>
          <p:nvPr/>
        </p:nvSpPr>
        <p:spPr>
          <a:xfrm>
            <a:off x="1329265" y="97896"/>
            <a:ext cx="10862735" cy="528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800" dirty="0">
                <a:solidFill>
                  <a:srgbClr val="E50051"/>
                </a:solidFill>
              </a:rPr>
              <a:t>GCSE</a:t>
            </a:r>
          </a:p>
          <a:p>
            <a:pPr algn="ctr"/>
            <a:r>
              <a:rPr lang="en-GB" sz="8800" dirty="0">
                <a:solidFill>
                  <a:srgbClr val="E50051"/>
                </a:solidFill>
              </a:rPr>
              <a:t>French and Spanish</a:t>
            </a:r>
          </a:p>
          <a:p>
            <a:pPr algn="ctr"/>
            <a:r>
              <a:rPr lang="en-GB" sz="8800" dirty="0">
                <a:solidFill>
                  <a:srgbClr val="E50051"/>
                </a:solidFill>
              </a:rPr>
              <a:t>at</a:t>
            </a:r>
          </a:p>
          <a:p>
            <a:pPr algn="ctr"/>
            <a:r>
              <a:rPr lang="en-GB" sz="8800" dirty="0">
                <a:solidFill>
                  <a:srgbClr val="E50051"/>
                </a:solidFill>
              </a:rPr>
              <a:t>Lancaster High School</a:t>
            </a:r>
          </a:p>
        </p:txBody>
      </p:sp>
    </p:spTree>
    <p:extLst>
      <p:ext uri="{BB962C8B-B14F-4D97-AF65-F5344CB8AC3E}">
        <p14:creationId xmlns:p14="http://schemas.microsoft.com/office/powerpoint/2010/main" val="168161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ad - Free education icons">
            <a:extLst>
              <a:ext uri="{FF2B5EF4-FFF2-40B4-BE49-F238E27FC236}">
                <a16:creationId xmlns:a16="http://schemas.microsoft.com/office/drawing/2014/main" id="{66D9EE40-9DB3-4BF9-9217-7897E96DB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56" y="2407648"/>
            <a:ext cx="2368302" cy="236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0">
            <a:extLst>
              <a:ext uri="{FF2B5EF4-FFF2-40B4-BE49-F238E27FC236}">
                <a16:creationId xmlns:a16="http://schemas.microsoft.com/office/drawing/2014/main" id="{45BFC692-0F84-4E39-8941-EE0224095F56}"/>
              </a:ext>
            </a:extLst>
          </p:cNvPr>
          <p:cNvSpPr txBox="1">
            <a:spLocks/>
          </p:cNvSpPr>
          <p:nvPr/>
        </p:nvSpPr>
        <p:spPr>
          <a:xfrm>
            <a:off x="1368808" y="1638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solidFill>
                  <a:srgbClr val="FF0051"/>
                </a:solidFill>
              </a:rPr>
              <a:t>Reading</a:t>
            </a:r>
            <a:endParaRPr lang="en-GB" sz="5400" dirty="0">
              <a:solidFill>
                <a:srgbClr val="FF0051"/>
              </a:solidFill>
            </a:endParaRPr>
          </a:p>
        </p:txBody>
      </p:sp>
      <p:sp>
        <p:nvSpPr>
          <p:cNvPr id="5" name="Left Arrow 3">
            <a:extLst>
              <a:ext uri="{FF2B5EF4-FFF2-40B4-BE49-F238E27FC236}">
                <a16:creationId xmlns:a16="http://schemas.microsoft.com/office/drawing/2014/main" id="{F31ABAB7-3F8C-4962-8E85-07ABBAAE12C7}"/>
              </a:ext>
            </a:extLst>
          </p:cNvPr>
          <p:cNvSpPr/>
          <p:nvPr/>
        </p:nvSpPr>
        <p:spPr>
          <a:xfrm rot="8885242">
            <a:off x="7649883" y="1992599"/>
            <a:ext cx="1809278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4">
            <a:extLst>
              <a:ext uri="{FF2B5EF4-FFF2-40B4-BE49-F238E27FC236}">
                <a16:creationId xmlns:a16="http://schemas.microsoft.com/office/drawing/2014/main" id="{53290EF3-CB94-4A77-89B3-96C09F34DB68}"/>
              </a:ext>
            </a:extLst>
          </p:cNvPr>
          <p:cNvSpPr/>
          <p:nvPr/>
        </p:nvSpPr>
        <p:spPr>
          <a:xfrm rot="20215635">
            <a:off x="2901974" y="4281605"/>
            <a:ext cx="1940922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51"/>
              </a:solidFill>
            </a:endParaRPr>
          </a:p>
        </p:txBody>
      </p:sp>
      <p:sp>
        <p:nvSpPr>
          <p:cNvPr id="7" name="Left Arrow 5">
            <a:extLst>
              <a:ext uri="{FF2B5EF4-FFF2-40B4-BE49-F238E27FC236}">
                <a16:creationId xmlns:a16="http://schemas.microsoft.com/office/drawing/2014/main" id="{7FEB6782-0ADB-4BAE-B412-E5AC1B7C9799}"/>
              </a:ext>
            </a:extLst>
          </p:cNvPr>
          <p:cNvSpPr/>
          <p:nvPr/>
        </p:nvSpPr>
        <p:spPr>
          <a:xfrm rot="11690026">
            <a:off x="7424683" y="4281606"/>
            <a:ext cx="2259680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46D60-E759-47C8-AAF9-694AAC39396B}"/>
              </a:ext>
            </a:extLst>
          </p:cNvPr>
          <p:cNvSpPr txBox="1"/>
          <p:nvPr/>
        </p:nvSpPr>
        <p:spPr>
          <a:xfrm rot="10800000" flipV="1">
            <a:off x="1368051" y="69827"/>
            <a:ext cx="3025392" cy="144655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Exam:</a:t>
            </a:r>
          </a:p>
          <a:p>
            <a:r>
              <a:rPr lang="en-GB" sz="2200" dirty="0"/>
              <a:t>Foundation – 45 minutes</a:t>
            </a:r>
          </a:p>
          <a:p>
            <a:r>
              <a:rPr lang="en-GB" sz="2200" dirty="0"/>
              <a:t>Higher – 60 minutes</a:t>
            </a:r>
          </a:p>
          <a:p>
            <a:r>
              <a:rPr lang="en-GB" sz="2200" dirty="0"/>
              <a:t>50 marks </a:t>
            </a:r>
          </a:p>
        </p:txBody>
      </p:sp>
      <p:sp>
        <p:nvSpPr>
          <p:cNvPr id="4" name="Left Arrow 2">
            <a:extLst>
              <a:ext uri="{FF2B5EF4-FFF2-40B4-BE49-F238E27FC236}">
                <a16:creationId xmlns:a16="http://schemas.microsoft.com/office/drawing/2014/main" id="{3FA74E3D-7F02-4F4B-9D5D-8FF35D9CDFA4}"/>
              </a:ext>
            </a:extLst>
          </p:cNvPr>
          <p:cNvSpPr/>
          <p:nvPr/>
        </p:nvSpPr>
        <p:spPr>
          <a:xfrm rot="2617244">
            <a:off x="3340600" y="1907144"/>
            <a:ext cx="1834249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4064F-ECBA-46B6-BFF9-775EC88D66BF}"/>
              </a:ext>
            </a:extLst>
          </p:cNvPr>
          <p:cNvSpPr txBox="1"/>
          <p:nvPr/>
        </p:nvSpPr>
        <p:spPr>
          <a:xfrm rot="10800000" flipV="1">
            <a:off x="1424243" y="5127829"/>
            <a:ext cx="3165516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Translation into 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173EF-2E22-4AB4-A678-3A897F808EA3}"/>
              </a:ext>
            </a:extLst>
          </p:cNvPr>
          <p:cNvSpPr txBox="1"/>
          <p:nvPr/>
        </p:nvSpPr>
        <p:spPr>
          <a:xfrm rot="10800000" flipV="1">
            <a:off x="9065651" y="1181239"/>
            <a:ext cx="294772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Comprehension task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FE133-205B-4A58-B3DF-31E0C2DE41DF}"/>
              </a:ext>
            </a:extLst>
          </p:cNvPr>
          <p:cNvSpPr txBox="1"/>
          <p:nvPr/>
        </p:nvSpPr>
        <p:spPr>
          <a:xfrm rot="10800000" flipV="1">
            <a:off x="9217388" y="5052259"/>
            <a:ext cx="294772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Multiple choice tasks</a:t>
            </a:r>
          </a:p>
        </p:txBody>
      </p:sp>
    </p:spTree>
    <p:extLst>
      <p:ext uri="{BB962C8B-B14F-4D97-AF65-F5344CB8AC3E}">
        <p14:creationId xmlns:p14="http://schemas.microsoft.com/office/powerpoint/2010/main" val="37905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EBE88C-78A3-42D2-8364-2CFEBA5CC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18" y="1834415"/>
            <a:ext cx="2290764" cy="229076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F2AF4E7-D4AA-4516-8F72-00A0CD238F60}"/>
              </a:ext>
            </a:extLst>
          </p:cNvPr>
          <p:cNvSpPr txBox="1">
            <a:spLocks/>
          </p:cNvSpPr>
          <p:nvPr/>
        </p:nvSpPr>
        <p:spPr>
          <a:xfrm>
            <a:off x="1303867" y="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solidFill>
                  <a:srgbClr val="FF0051"/>
                </a:solidFill>
              </a:rPr>
              <a:t>Listening</a:t>
            </a:r>
            <a:endParaRPr lang="en-GB" dirty="0">
              <a:solidFill>
                <a:srgbClr val="FF0051"/>
              </a:solidFill>
            </a:endParaRPr>
          </a:p>
        </p:txBody>
      </p:sp>
      <p:sp>
        <p:nvSpPr>
          <p:cNvPr id="4" name="Left Arrow 2">
            <a:extLst>
              <a:ext uri="{FF2B5EF4-FFF2-40B4-BE49-F238E27FC236}">
                <a16:creationId xmlns:a16="http://schemas.microsoft.com/office/drawing/2014/main" id="{17718FC8-3EBB-4748-BDDC-1F674B424319}"/>
              </a:ext>
            </a:extLst>
          </p:cNvPr>
          <p:cNvSpPr/>
          <p:nvPr/>
        </p:nvSpPr>
        <p:spPr>
          <a:xfrm rot="2010438">
            <a:off x="4096446" y="1795569"/>
            <a:ext cx="1854659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72E70D-414A-4C82-970A-A5E0C603B3D1}"/>
              </a:ext>
            </a:extLst>
          </p:cNvPr>
          <p:cNvSpPr txBox="1"/>
          <p:nvPr/>
        </p:nvSpPr>
        <p:spPr>
          <a:xfrm rot="10800000" flipV="1">
            <a:off x="1303867" y="94456"/>
            <a:ext cx="2929466" cy="246221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Exam:</a:t>
            </a:r>
          </a:p>
          <a:p>
            <a:endParaRPr lang="en-GB" sz="2200" dirty="0"/>
          </a:p>
          <a:p>
            <a:r>
              <a:rPr lang="en-GB" sz="2200" dirty="0"/>
              <a:t>Foundation -35 minutes</a:t>
            </a:r>
          </a:p>
          <a:p>
            <a:r>
              <a:rPr lang="en-GB" sz="2200" dirty="0"/>
              <a:t>Higher  - 45 minutes</a:t>
            </a:r>
          </a:p>
          <a:p>
            <a:endParaRPr lang="en-GB" sz="2200" dirty="0"/>
          </a:p>
          <a:p>
            <a:r>
              <a:rPr lang="en-GB" sz="2200" dirty="0"/>
              <a:t>40 marks Foundation</a:t>
            </a:r>
          </a:p>
          <a:p>
            <a:r>
              <a:rPr lang="en-GB" sz="2200" dirty="0"/>
              <a:t>50 marks higher</a:t>
            </a:r>
          </a:p>
        </p:txBody>
      </p:sp>
      <p:sp>
        <p:nvSpPr>
          <p:cNvPr id="6" name="Left Arrow 3">
            <a:extLst>
              <a:ext uri="{FF2B5EF4-FFF2-40B4-BE49-F238E27FC236}">
                <a16:creationId xmlns:a16="http://schemas.microsoft.com/office/drawing/2014/main" id="{0A368EF3-8C8F-415B-AA0B-B0DF6E4A06D0}"/>
              </a:ext>
            </a:extLst>
          </p:cNvPr>
          <p:cNvSpPr/>
          <p:nvPr/>
        </p:nvSpPr>
        <p:spPr>
          <a:xfrm rot="8348524">
            <a:off x="7987462" y="1703845"/>
            <a:ext cx="2319052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A2ABF-0586-44AC-9A7A-2F812AE67D24}"/>
              </a:ext>
            </a:extLst>
          </p:cNvPr>
          <p:cNvSpPr txBox="1"/>
          <p:nvPr/>
        </p:nvSpPr>
        <p:spPr>
          <a:xfrm rot="10800000" flipV="1">
            <a:off x="9956140" y="247282"/>
            <a:ext cx="223586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Comprehension tasks</a:t>
            </a:r>
          </a:p>
        </p:txBody>
      </p:sp>
      <p:sp>
        <p:nvSpPr>
          <p:cNvPr id="8" name="Left Arrow 5">
            <a:extLst>
              <a:ext uri="{FF2B5EF4-FFF2-40B4-BE49-F238E27FC236}">
                <a16:creationId xmlns:a16="http://schemas.microsoft.com/office/drawing/2014/main" id="{62261975-C8B4-49C4-B2A5-B24FC76C6E21}"/>
              </a:ext>
            </a:extLst>
          </p:cNvPr>
          <p:cNvSpPr/>
          <p:nvPr/>
        </p:nvSpPr>
        <p:spPr>
          <a:xfrm rot="16014438">
            <a:off x="6206190" y="4769092"/>
            <a:ext cx="1729715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2DFAD-9BBF-45A3-ACE4-43F3D20C9B45}"/>
              </a:ext>
            </a:extLst>
          </p:cNvPr>
          <p:cNvSpPr txBox="1"/>
          <p:nvPr/>
        </p:nvSpPr>
        <p:spPr>
          <a:xfrm rot="10800000" flipV="1">
            <a:off x="6096000" y="6076484"/>
            <a:ext cx="2084015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Dictation tasks</a:t>
            </a:r>
          </a:p>
        </p:txBody>
      </p:sp>
    </p:spTree>
    <p:extLst>
      <p:ext uri="{BB962C8B-B14F-4D97-AF65-F5344CB8AC3E}">
        <p14:creationId xmlns:p14="http://schemas.microsoft.com/office/powerpoint/2010/main" val="387974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38D78D-4666-4FEB-A603-DBAC091630EB}"/>
              </a:ext>
            </a:extLst>
          </p:cNvPr>
          <p:cNvSpPr txBox="1">
            <a:spLocks/>
          </p:cNvSpPr>
          <p:nvPr/>
        </p:nvSpPr>
        <p:spPr>
          <a:xfrm>
            <a:off x="1117600" y="857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solidFill>
                  <a:srgbClr val="FF0051"/>
                </a:solidFill>
              </a:rPr>
              <a:t>Writing</a:t>
            </a:r>
            <a:endParaRPr lang="en-GB" dirty="0">
              <a:solidFill>
                <a:srgbClr val="FF005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F1A8D-7C4A-41EA-96EC-8E6E55492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385" y="1752520"/>
            <a:ext cx="2498030" cy="2498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73BF45-AB27-4EA2-970B-7C0FC9B2279B}"/>
              </a:ext>
            </a:extLst>
          </p:cNvPr>
          <p:cNvSpPr txBox="1"/>
          <p:nvPr/>
        </p:nvSpPr>
        <p:spPr>
          <a:xfrm rot="10800000" flipV="1">
            <a:off x="1390715" y="85725"/>
            <a:ext cx="3341381" cy="156966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Exam:</a:t>
            </a:r>
          </a:p>
          <a:p>
            <a:r>
              <a:rPr lang="en-GB" sz="2400" dirty="0"/>
              <a:t>Foundation – 1h10</a:t>
            </a:r>
          </a:p>
          <a:p>
            <a:r>
              <a:rPr lang="en-GB" sz="2400" dirty="0"/>
              <a:t>Higher – 1h15</a:t>
            </a:r>
          </a:p>
          <a:p>
            <a:r>
              <a:rPr lang="en-GB" sz="2400" dirty="0"/>
              <a:t>50 marks</a:t>
            </a:r>
          </a:p>
        </p:txBody>
      </p:sp>
      <p:sp>
        <p:nvSpPr>
          <p:cNvPr id="5" name="Left Arrow 2">
            <a:extLst>
              <a:ext uri="{FF2B5EF4-FFF2-40B4-BE49-F238E27FC236}">
                <a16:creationId xmlns:a16="http://schemas.microsoft.com/office/drawing/2014/main" id="{80F6C5F8-410B-4F75-A97D-812E82124648}"/>
              </a:ext>
            </a:extLst>
          </p:cNvPr>
          <p:cNvSpPr/>
          <p:nvPr/>
        </p:nvSpPr>
        <p:spPr>
          <a:xfrm rot="2798896">
            <a:off x="3420289" y="1744367"/>
            <a:ext cx="1805746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Arrow 3">
            <a:extLst>
              <a:ext uri="{FF2B5EF4-FFF2-40B4-BE49-F238E27FC236}">
                <a16:creationId xmlns:a16="http://schemas.microsoft.com/office/drawing/2014/main" id="{CFC18CFA-7F01-451D-9630-1E7C3B947847}"/>
              </a:ext>
            </a:extLst>
          </p:cNvPr>
          <p:cNvSpPr/>
          <p:nvPr/>
        </p:nvSpPr>
        <p:spPr>
          <a:xfrm rot="8072736">
            <a:off x="7358585" y="1301295"/>
            <a:ext cx="1762244" cy="503676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6FC5D-91BD-4DD5-A146-C088740B6664}"/>
              </a:ext>
            </a:extLst>
          </p:cNvPr>
          <p:cNvSpPr txBox="1"/>
          <p:nvPr/>
        </p:nvSpPr>
        <p:spPr>
          <a:xfrm rot="10800000" flipV="1">
            <a:off x="8954639" y="191161"/>
            <a:ext cx="294772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Translation into French</a:t>
            </a:r>
          </a:p>
        </p:txBody>
      </p:sp>
      <p:sp>
        <p:nvSpPr>
          <p:cNvPr id="9" name="Left Arrow 12">
            <a:extLst>
              <a:ext uri="{FF2B5EF4-FFF2-40B4-BE49-F238E27FC236}">
                <a16:creationId xmlns:a16="http://schemas.microsoft.com/office/drawing/2014/main" id="{93FCD298-2487-44D5-8C4F-CDDF476EB60C}"/>
              </a:ext>
            </a:extLst>
          </p:cNvPr>
          <p:cNvSpPr/>
          <p:nvPr/>
        </p:nvSpPr>
        <p:spPr>
          <a:xfrm rot="11897698">
            <a:off x="7926140" y="3094574"/>
            <a:ext cx="1790445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851C43-0679-4B35-A006-D4DFAB768FA3}"/>
              </a:ext>
            </a:extLst>
          </p:cNvPr>
          <p:cNvSpPr txBox="1"/>
          <p:nvPr/>
        </p:nvSpPr>
        <p:spPr>
          <a:xfrm rot="10800000" flipV="1">
            <a:off x="9826718" y="3211356"/>
            <a:ext cx="2151841" cy="830997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Grammar task- Foundation</a:t>
            </a:r>
          </a:p>
        </p:txBody>
      </p:sp>
      <p:sp>
        <p:nvSpPr>
          <p:cNvPr id="11" name="Left Arrow 5">
            <a:extLst>
              <a:ext uri="{FF2B5EF4-FFF2-40B4-BE49-F238E27FC236}">
                <a16:creationId xmlns:a16="http://schemas.microsoft.com/office/drawing/2014/main" id="{9F81F7B6-805F-4BE3-9806-701B0FB47DF3}"/>
              </a:ext>
            </a:extLst>
          </p:cNvPr>
          <p:cNvSpPr/>
          <p:nvPr/>
        </p:nvSpPr>
        <p:spPr>
          <a:xfrm rot="14078916">
            <a:off x="5921448" y="4791343"/>
            <a:ext cx="1705852" cy="453349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BF7121-0845-42B4-AC0C-703F809DEBC7}"/>
              </a:ext>
            </a:extLst>
          </p:cNvPr>
          <p:cNvSpPr txBox="1"/>
          <p:nvPr/>
        </p:nvSpPr>
        <p:spPr>
          <a:xfrm rot="10800000" flipV="1">
            <a:off x="5994165" y="5858236"/>
            <a:ext cx="3260499" cy="830997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Describing a photo in 5 sentences. Foundation</a:t>
            </a:r>
          </a:p>
        </p:txBody>
      </p:sp>
      <p:sp>
        <p:nvSpPr>
          <p:cNvPr id="13" name="Left Arrow 4">
            <a:extLst>
              <a:ext uri="{FF2B5EF4-FFF2-40B4-BE49-F238E27FC236}">
                <a16:creationId xmlns:a16="http://schemas.microsoft.com/office/drawing/2014/main" id="{B47D65D7-6D30-4A03-9141-A68F7C69C65F}"/>
              </a:ext>
            </a:extLst>
          </p:cNvPr>
          <p:cNvSpPr/>
          <p:nvPr/>
        </p:nvSpPr>
        <p:spPr>
          <a:xfrm rot="20059819">
            <a:off x="3098725" y="3988703"/>
            <a:ext cx="2005967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AB6B40-768D-4C29-938A-49EAA8B021AB}"/>
              </a:ext>
            </a:extLst>
          </p:cNvPr>
          <p:cNvSpPr txBox="1"/>
          <p:nvPr/>
        </p:nvSpPr>
        <p:spPr>
          <a:xfrm rot="10800000" flipV="1">
            <a:off x="1397619" y="4750043"/>
            <a:ext cx="4526714" cy="120032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50 words/90 words Foundation</a:t>
            </a:r>
          </a:p>
          <a:p>
            <a:r>
              <a:rPr lang="en-GB" sz="2400" dirty="0"/>
              <a:t>90 words and 150 words Higher</a:t>
            </a:r>
          </a:p>
          <a:p>
            <a:r>
              <a:rPr lang="en-GB" sz="2400" dirty="0"/>
              <a:t>in French</a:t>
            </a:r>
          </a:p>
        </p:txBody>
      </p:sp>
    </p:spTree>
    <p:extLst>
      <p:ext uri="{BB962C8B-B14F-4D97-AF65-F5344CB8AC3E}">
        <p14:creationId xmlns:p14="http://schemas.microsoft.com/office/powerpoint/2010/main" val="27190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932A0E-FA30-4AF0-80C7-1F6E60CD0383}"/>
              </a:ext>
            </a:extLst>
          </p:cNvPr>
          <p:cNvSpPr txBox="1"/>
          <p:nvPr/>
        </p:nvSpPr>
        <p:spPr>
          <a:xfrm>
            <a:off x="3164550" y="2528313"/>
            <a:ext cx="53152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005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Mixing things up!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C453A-CCF6-4F4B-ABD2-807C449CB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160" y="107019"/>
            <a:ext cx="4199212" cy="23620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2C1175-024D-4396-A8A8-8F766E4E9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460" y="107019"/>
            <a:ext cx="1773540" cy="1773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0F0B98-0649-4FE1-9F20-4D3856A652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42"/>
          <a:stretch/>
        </p:blipFill>
        <p:spPr>
          <a:xfrm>
            <a:off x="8329805" y="1187248"/>
            <a:ext cx="2085975" cy="1975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F1367-FBA2-4653-8868-A1D23BBA2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554" y="47691"/>
            <a:ext cx="4666246" cy="2622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D584F4-5369-4966-B771-187C7D63B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9754" y="3457091"/>
            <a:ext cx="4666246" cy="2484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11940-DC5F-4708-BAAC-E718418F8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1542" y="3359581"/>
            <a:ext cx="4688412" cy="255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8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87C597E-D30C-4C42-8F45-69B15241D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989" y="286254"/>
            <a:ext cx="10595011" cy="4884544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005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Pathways: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Sixth form and A-level, University Degree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005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Careers:  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modern language provides skills that are highly in demand with recruiters in a wide range of industries, all around the world. Examples of careers where a language is in high demand are teaching, journalism, travel and tourism services, publishing, banking, the Armed Forces and marketing.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71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6F3F72-22AD-4351-A540-891B9FB6F2F8}"/>
              </a:ext>
            </a:extLst>
          </p:cNvPr>
          <p:cNvSpPr txBox="1">
            <a:spLocks/>
          </p:cNvSpPr>
          <p:nvPr/>
        </p:nvSpPr>
        <p:spPr>
          <a:xfrm>
            <a:off x="1410084" y="751898"/>
            <a:ext cx="10515600" cy="3293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/>
              <a:t>For more information about the French / Spanish GCSE course, please speak to your child’s French / Spanish teacher at Progress Evening.</a:t>
            </a:r>
            <a:endParaRPr lang="en-GB" sz="4000" dirty="0">
              <a:cs typeface="Calibri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4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3284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2006600" y="254000"/>
            <a:ext cx="10185400" cy="2370138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solidFill>
                  <a:srgbClr val="E50051"/>
                </a:solidFill>
              </a:rPr>
              <a:t>Why study French or Spanish GCSE?</a:t>
            </a:r>
            <a:br>
              <a:rPr lang="en-GB" sz="6000" dirty="0">
                <a:solidFill>
                  <a:srgbClr val="E50051"/>
                </a:solidFill>
              </a:rPr>
            </a:br>
            <a:endParaRPr lang="en-GB" sz="6000" dirty="0">
              <a:solidFill>
                <a:srgbClr val="E50051"/>
              </a:solidFill>
            </a:endParaRPr>
          </a:p>
        </p:txBody>
      </p:sp>
      <p:pic>
        <p:nvPicPr>
          <p:cNvPr id="5122" name="Picture 2" descr="Brain - Free education icons">
            <a:extLst>
              <a:ext uri="{FF2B5EF4-FFF2-40B4-BE49-F238E27FC236}">
                <a16:creationId xmlns:a16="http://schemas.microsoft.com/office/drawing/2014/main" id="{154F2326-281E-4831-A3AF-EB4E7CD51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34" y="1650999"/>
            <a:ext cx="3860801" cy="38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5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p 10 Benefits of Learning a Foreign Language | Learn another language,  Learning a second language, Learn a new language">
            <a:extLst>
              <a:ext uri="{FF2B5EF4-FFF2-40B4-BE49-F238E27FC236}">
                <a16:creationId xmlns:a16="http://schemas.microsoft.com/office/drawing/2014/main" id="{7FED4BA8-A504-44CF-B2E3-03BD9CDFE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1860" r="2795" b="1856"/>
          <a:stretch/>
        </p:blipFill>
        <p:spPr bwMode="auto">
          <a:xfrm>
            <a:off x="8314267" y="76198"/>
            <a:ext cx="3877733" cy="58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054C80-3046-492F-AC7E-95638497F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567" y="2192515"/>
            <a:ext cx="4176865" cy="10802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233432-655B-4A99-88D7-9E0E6EE5F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703" y="3369231"/>
            <a:ext cx="1952625" cy="2343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94D206-2F00-43BB-B209-2C34F5812383}"/>
              </a:ext>
            </a:extLst>
          </p:cNvPr>
          <p:cNvSpPr txBox="1"/>
          <p:nvPr/>
        </p:nvSpPr>
        <p:spPr>
          <a:xfrm>
            <a:off x="1308349" y="-81738"/>
            <a:ext cx="62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51"/>
                </a:solidFill>
                <a:latin typeface="+mj-lt"/>
              </a:rPr>
              <a:t>Benefits…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17F46C-D5D1-4738-BA1A-91C4294D7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559" y="932401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6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FBD183-5158-4991-B21D-B8CF478CD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853" y="-38510"/>
            <a:ext cx="12415706" cy="693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7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15" y="2954988"/>
            <a:ext cx="2759242" cy="25506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1320800" y="125413"/>
            <a:ext cx="10871200" cy="2549525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solidFill>
                  <a:srgbClr val="E50051"/>
                </a:solidFill>
              </a:rPr>
              <a:t>Why study French/Spanish GCSE </a:t>
            </a:r>
            <a:br>
              <a:rPr lang="en-GB" sz="5400" dirty="0">
                <a:solidFill>
                  <a:srgbClr val="E50051"/>
                </a:solidFill>
              </a:rPr>
            </a:br>
            <a:r>
              <a:rPr lang="en-GB" sz="5400" dirty="0">
                <a:solidFill>
                  <a:srgbClr val="E50051"/>
                </a:solidFill>
              </a:rPr>
              <a:t>at </a:t>
            </a:r>
            <a:br>
              <a:rPr lang="en-GB" sz="5400" dirty="0">
                <a:solidFill>
                  <a:srgbClr val="E50051"/>
                </a:solidFill>
              </a:rPr>
            </a:br>
            <a:r>
              <a:rPr lang="en-GB" sz="5400" dirty="0">
                <a:solidFill>
                  <a:srgbClr val="E50051"/>
                </a:solidFill>
              </a:rPr>
              <a:t>Lancaster High School?</a:t>
            </a:r>
            <a:br>
              <a:rPr lang="en-GB" dirty="0">
                <a:solidFill>
                  <a:srgbClr val="E50051"/>
                </a:solidFill>
              </a:rPr>
            </a:br>
            <a:endParaRPr lang="en-GB" dirty="0">
              <a:solidFill>
                <a:srgbClr val="E5005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65" y="2675533"/>
            <a:ext cx="2392940" cy="31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3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CDB237-4261-4072-9BE7-C9D20ABE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362" y="2651038"/>
            <a:ext cx="3959305" cy="208182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322136B4-B46C-4AE3-BFB3-8D91BFEC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575" y="232612"/>
            <a:ext cx="10118558" cy="201105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400" b="1" i="0" u="none" strike="noStrike" cap="none" normalizeH="0" baseline="0" dirty="0">
                <a:ln>
                  <a:noFill/>
                </a:ln>
                <a:solidFill>
                  <a:srgbClr val="E50052"/>
                </a:solidFill>
                <a:effectLst/>
                <a:latin typeface="Calibri" panose="020F0502020204030204" pitchFamily="34" charset="0"/>
              </a:rPr>
              <a:t>Exam</a:t>
            </a:r>
            <a:r>
              <a:rPr kumimoji="0" lang="en-GB" altLang="en-US" sz="4400" b="1" i="0" u="none" strike="noStrike" cap="none" normalizeH="0" dirty="0">
                <a:ln>
                  <a:noFill/>
                </a:ln>
                <a:solidFill>
                  <a:srgbClr val="E50052"/>
                </a:solidFill>
                <a:effectLst/>
                <a:latin typeface="Calibri" panose="020F0502020204030204" pitchFamily="34" charset="0"/>
              </a:rPr>
              <a:t> board: AQA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600" baseline="0" dirty="0">
                <a:latin typeface="Calibri" panose="020F0502020204030204" pitchFamily="34" charset="0"/>
              </a:rPr>
              <a:t>Click</a:t>
            </a:r>
            <a:r>
              <a:rPr lang="en-GB" altLang="en-US" sz="3600" dirty="0">
                <a:latin typeface="Calibri" panose="020F0502020204030204" pitchFamily="34" charset="0"/>
              </a:rPr>
              <a:t> </a:t>
            </a:r>
            <a:r>
              <a:rPr lang="en-GB" altLang="en-US" sz="3600" dirty="0">
                <a:latin typeface="Calibri" panose="020F0502020204030204" pitchFamily="34" charset="0"/>
                <a:hlinkClick r:id="rId3"/>
              </a:rPr>
              <a:t>here</a:t>
            </a:r>
            <a:r>
              <a:rPr lang="en-GB" altLang="en-US" sz="3600" dirty="0">
                <a:latin typeface="Calibri" panose="020F0502020204030204" pitchFamily="34" charset="0"/>
              </a:rPr>
              <a:t> to access the French GCSE specification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600" dirty="0">
                <a:latin typeface="Calibri" panose="020F0502020204030204" pitchFamily="34" charset="0"/>
              </a:rPr>
              <a:t>Click </a:t>
            </a:r>
            <a:r>
              <a:rPr lang="en-GB" altLang="en-US" sz="3600" dirty="0">
                <a:latin typeface="Calibri" panose="020F0502020204030204" pitchFamily="34" charset="0"/>
                <a:hlinkClick r:id="rId4"/>
              </a:rPr>
              <a:t>here</a:t>
            </a:r>
            <a:r>
              <a:rPr lang="en-GB" altLang="en-US" sz="3600" dirty="0">
                <a:latin typeface="Calibri" panose="020F0502020204030204" pitchFamily="34" charset="0"/>
              </a:rPr>
              <a:t> to access the Spanish GCSE specification. </a:t>
            </a:r>
            <a:endParaRPr kumimoji="0" lang="en-US" altLang="en-US" sz="44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8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CF7144-BF11-474D-BA0F-11EF9F0B1F95}"/>
              </a:ext>
            </a:extLst>
          </p:cNvPr>
          <p:cNvSpPr/>
          <p:nvPr/>
        </p:nvSpPr>
        <p:spPr>
          <a:xfrm>
            <a:off x="1335951" y="93838"/>
            <a:ext cx="9144000" cy="5214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1000"/>
              </a:spcAft>
            </a:pPr>
            <a:r>
              <a:rPr lang="en-GB" sz="4000" b="1" kern="1400" dirty="0">
                <a:solidFill>
                  <a:srgbClr val="E50052"/>
                </a:solidFill>
                <a:latin typeface="Calibri" panose="020F0502020204030204" pitchFamily="34" charset="0"/>
              </a:rPr>
              <a:t>Methods of assessment</a:t>
            </a:r>
            <a:endParaRPr lang="en-GB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8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What does the course involve?</a:t>
            </a:r>
            <a:endParaRPr lang="en-GB" sz="16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1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4E5C6-8F07-4964-84C3-2CC744D1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29287">
            <a:off x="6460599" y="899580"/>
            <a:ext cx="2498030" cy="2498030"/>
          </a:xfrm>
          <a:prstGeom prst="rect">
            <a:avLst/>
          </a:prstGeom>
        </p:spPr>
      </p:pic>
      <p:pic>
        <p:nvPicPr>
          <p:cNvPr id="3074" name="Picture 2" descr="Read - Free education icons">
            <a:extLst>
              <a:ext uri="{FF2B5EF4-FFF2-40B4-BE49-F238E27FC236}">
                <a16:creationId xmlns:a16="http://schemas.microsoft.com/office/drawing/2014/main" id="{27060961-EB36-491B-8915-4FD6599E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589">
            <a:off x="1932921" y="1888470"/>
            <a:ext cx="2368302" cy="236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2B0BD4-EF03-4FFF-9B79-8A5311862327}"/>
              </a:ext>
            </a:extLst>
          </p:cNvPr>
          <p:cNvSpPr/>
          <p:nvPr/>
        </p:nvSpPr>
        <p:spPr>
          <a:xfrm>
            <a:off x="9099085" y="93838"/>
            <a:ext cx="3092915" cy="1756183"/>
          </a:xfrm>
          <a:prstGeom prst="rect">
            <a:avLst/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Four assessments at the end of Year 11, each worth 25% of the final grade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8530A-4537-4D72-BF73-D8F49400F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2541">
            <a:off x="3365568" y="4151941"/>
            <a:ext cx="2290764" cy="2290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328CCB-2419-4189-B28B-B38BEB387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0400">
            <a:off x="7000053" y="3953002"/>
            <a:ext cx="2373725" cy="23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CA16E2-1C4B-4D98-AA91-4F446592F6F4}"/>
              </a:ext>
            </a:extLst>
          </p:cNvPr>
          <p:cNvSpPr/>
          <p:nvPr/>
        </p:nvSpPr>
        <p:spPr>
          <a:xfrm>
            <a:off x="1344418" y="0"/>
            <a:ext cx="9144000" cy="5694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1000"/>
              </a:spcAft>
            </a:pPr>
            <a:r>
              <a:rPr lang="en-GB" sz="4000" b="1" kern="1400" dirty="0">
                <a:solidFill>
                  <a:srgbClr val="E50052"/>
                </a:solidFill>
                <a:latin typeface="Calibri" panose="020F0502020204030204" pitchFamily="34" charset="0"/>
              </a:rPr>
              <a:t>Overview</a:t>
            </a:r>
            <a:endParaRPr lang="en-GB" sz="2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r>
              <a:rPr lang="en-GB" sz="1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GB" sz="28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GCSE topics are: </a:t>
            </a: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24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endParaRPr lang="en-GB" sz="1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9994" indent="-359994">
              <a:lnSpc>
                <a:spcPct val="119000"/>
              </a:lnSpc>
              <a:spcAft>
                <a:spcPts val="600"/>
              </a:spcAft>
            </a:pPr>
            <a:r>
              <a:rPr lang="en-GB" sz="1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0E11B-3B19-4D29-AD23-CAF30BD3A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18" y="1578808"/>
            <a:ext cx="1842029" cy="1842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A5FA6C-1B04-45C0-A98E-3DB935F17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349" y="1473201"/>
            <a:ext cx="1842029" cy="1842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499E41-0279-4155-968A-EFF321B5D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594" y="1320801"/>
            <a:ext cx="1994429" cy="1994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A30DC-4550-4B64-8B7B-C9BA26EB3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732" y="1425672"/>
            <a:ext cx="1889558" cy="1889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C5680D-F690-4B11-A711-75260E2C7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785" y="3655352"/>
            <a:ext cx="1889558" cy="1889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DFDEB0-D089-4477-892D-FEC11A46CD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146" y="3873332"/>
            <a:ext cx="1671578" cy="1671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645674-3886-479B-A2F9-54C3C28562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9703" y="3788106"/>
            <a:ext cx="1842029" cy="1842029"/>
          </a:xfrm>
          <a:prstGeom prst="rect">
            <a:avLst/>
          </a:prstGeom>
        </p:spPr>
      </p:pic>
      <p:pic>
        <p:nvPicPr>
          <p:cNvPr id="4108" name="Picture 12" descr="Celebrity - Free user icons">
            <a:extLst>
              <a:ext uri="{FF2B5EF4-FFF2-40B4-BE49-F238E27FC236}">
                <a16:creationId xmlns:a16="http://schemas.microsoft.com/office/drawing/2014/main" id="{9DE068D2-43FB-44C7-96CE-E3D68547D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71" y="1370471"/>
            <a:ext cx="1994429" cy="19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Environment - Free nature icons">
            <a:extLst>
              <a:ext uri="{FF2B5EF4-FFF2-40B4-BE49-F238E27FC236}">
                <a16:creationId xmlns:a16="http://schemas.microsoft.com/office/drawing/2014/main" id="{F7A01C8E-5171-4C73-8815-1BB744D71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11" y="359979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6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FB4CB6-737C-41F8-A082-FB7BF4891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172" y="1562335"/>
            <a:ext cx="2325826" cy="232582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4E15105-0AA2-45A7-A81E-0182D33A2F6B}"/>
              </a:ext>
            </a:extLst>
          </p:cNvPr>
          <p:cNvSpPr txBox="1">
            <a:spLocks/>
          </p:cNvSpPr>
          <p:nvPr/>
        </p:nvSpPr>
        <p:spPr>
          <a:xfrm>
            <a:off x="1676400" y="1507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solidFill>
                  <a:srgbClr val="FF0051"/>
                </a:solidFill>
              </a:rPr>
              <a:t>Speaking</a:t>
            </a:r>
            <a:endParaRPr lang="en-GB" dirty="0">
              <a:solidFill>
                <a:srgbClr val="FF0051"/>
              </a:solidFill>
            </a:endParaRPr>
          </a:p>
        </p:txBody>
      </p:sp>
      <p:sp>
        <p:nvSpPr>
          <p:cNvPr id="4" name="Left Arrow 2">
            <a:extLst>
              <a:ext uri="{FF2B5EF4-FFF2-40B4-BE49-F238E27FC236}">
                <a16:creationId xmlns:a16="http://schemas.microsoft.com/office/drawing/2014/main" id="{272DD4A1-B446-4697-B110-1E73F8E8E04B}"/>
              </a:ext>
            </a:extLst>
          </p:cNvPr>
          <p:cNvSpPr/>
          <p:nvPr/>
        </p:nvSpPr>
        <p:spPr>
          <a:xfrm rot="2441676">
            <a:off x="3482555" y="2473000"/>
            <a:ext cx="1833981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D82F4-AE52-440B-B70A-FBAB9D938084}"/>
              </a:ext>
            </a:extLst>
          </p:cNvPr>
          <p:cNvSpPr txBox="1"/>
          <p:nvPr/>
        </p:nvSpPr>
        <p:spPr>
          <a:xfrm rot="10800000" flipV="1">
            <a:off x="1461461" y="127999"/>
            <a:ext cx="3474605" cy="178510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Exam:</a:t>
            </a:r>
          </a:p>
          <a:p>
            <a:r>
              <a:rPr lang="en-GB" sz="2200" dirty="0"/>
              <a:t>Foundation - 7-9 minutes Higher - 10-12 minutes</a:t>
            </a:r>
          </a:p>
          <a:p>
            <a:r>
              <a:rPr lang="en-GB" sz="2200" dirty="0"/>
              <a:t>50 marks</a:t>
            </a:r>
          </a:p>
          <a:p>
            <a:r>
              <a:rPr lang="en-GB" sz="2200" dirty="0"/>
              <a:t>15 minutes preparation time</a:t>
            </a:r>
          </a:p>
        </p:txBody>
      </p:sp>
      <p:sp>
        <p:nvSpPr>
          <p:cNvPr id="6" name="Left Arrow 3">
            <a:extLst>
              <a:ext uri="{FF2B5EF4-FFF2-40B4-BE49-F238E27FC236}">
                <a16:creationId xmlns:a16="http://schemas.microsoft.com/office/drawing/2014/main" id="{F9F74C40-240C-4E27-ACDC-9A3BFDA9D5BA}"/>
              </a:ext>
            </a:extLst>
          </p:cNvPr>
          <p:cNvSpPr/>
          <p:nvPr/>
        </p:nvSpPr>
        <p:spPr>
          <a:xfrm rot="9361673">
            <a:off x="7746572" y="1832854"/>
            <a:ext cx="1691915" cy="426530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19FDD-CA1B-444D-895D-54BDBD90F860}"/>
              </a:ext>
            </a:extLst>
          </p:cNvPr>
          <p:cNvSpPr txBox="1"/>
          <p:nvPr/>
        </p:nvSpPr>
        <p:spPr>
          <a:xfrm rot="10800000" flipV="1">
            <a:off x="9452165" y="174166"/>
            <a:ext cx="2739835" cy="34778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 read-aloud 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 role-play task with a follow up short conversation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 </a:t>
            </a:r>
            <a:r>
              <a:rPr lang="en-GB" sz="2200" dirty="0" err="1"/>
              <a:t>photocard</a:t>
            </a:r>
            <a:r>
              <a:rPr lang="en-GB" sz="2200" dirty="0"/>
              <a:t> description  and unprepared conversation</a:t>
            </a:r>
          </a:p>
        </p:txBody>
      </p:sp>
      <p:sp>
        <p:nvSpPr>
          <p:cNvPr id="8" name="Left Arrow 5">
            <a:extLst>
              <a:ext uri="{FF2B5EF4-FFF2-40B4-BE49-F238E27FC236}">
                <a16:creationId xmlns:a16="http://schemas.microsoft.com/office/drawing/2014/main" id="{343668EF-52F6-4A50-B61B-979093702142}"/>
              </a:ext>
            </a:extLst>
          </p:cNvPr>
          <p:cNvSpPr/>
          <p:nvPr/>
        </p:nvSpPr>
        <p:spPr>
          <a:xfrm rot="15757959">
            <a:off x="5888483" y="4476271"/>
            <a:ext cx="1530979" cy="504497"/>
          </a:xfrm>
          <a:prstGeom prst="leftArrow">
            <a:avLst>
              <a:gd name="adj1" fmla="val 50000"/>
              <a:gd name="adj2" fmla="val 146875"/>
            </a:avLst>
          </a:prstGeom>
          <a:solidFill>
            <a:srgbClr val="FF0051"/>
          </a:solidFill>
          <a:ln>
            <a:solidFill>
              <a:srgbClr val="FF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8B1E1-F675-46FE-AE0A-9AFBC3431941}"/>
              </a:ext>
            </a:extLst>
          </p:cNvPr>
          <p:cNvSpPr txBox="1"/>
          <p:nvPr/>
        </p:nvSpPr>
        <p:spPr>
          <a:xfrm rot="10800000" flipV="1">
            <a:off x="5584691" y="5568878"/>
            <a:ext cx="3593176" cy="120032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Teacher tests student and  recording is sent to Exam Board for marking</a:t>
            </a:r>
          </a:p>
        </p:txBody>
      </p:sp>
    </p:spTree>
    <p:extLst>
      <p:ext uri="{BB962C8B-B14F-4D97-AF65-F5344CB8AC3E}">
        <p14:creationId xmlns:p14="http://schemas.microsoft.com/office/powerpoint/2010/main" val="198698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390</Words>
  <Application>Microsoft Office PowerPoint</Application>
  <PresentationFormat>Widescreen</PresentationFormat>
  <Paragraphs>84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PowerPoint Presentation</vt:lpstr>
      <vt:lpstr>Why study French or Spanish GCSE? </vt:lpstr>
      <vt:lpstr>PowerPoint Presentation</vt:lpstr>
      <vt:lpstr>PowerPoint Presentation</vt:lpstr>
      <vt:lpstr>Why study French/Spanish GCSE  at  Lancaster High School?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Cook</dc:creator>
  <cp:lastModifiedBy>Rebecca Cook</cp:lastModifiedBy>
  <cp:revision>21</cp:revision>
  <dcterms:created xsi:type="dcterms:W3CDTF">2026-01-26T12:57:48Z</dcterms:created>
  <dcterms:modified xsi:type="dcterms:W3CDTF">2026-01-26T14:41:05Z</dcterms:modified>
</cp:coreProperties>
</file>