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7" r:id="rId3"/>
    <p:sldId id="258" r:id="rId4"/>
    <p:sldId id="324" r:id="rId5"/>
    <p:sldId id="307" r:id="rId6"/>
    <p:sldId id="325" r:id="rId7"/>
    <p:sldId id="317" r:id="rId8"/>
    <p:sldId id="318" r:id="rId9"/>
    <p:sldId id="322" r:id="rId10"/>
    <p:sldId id="323" r:id="rId11"/>
    <p:sldId id="328" r:id="rId12"/>
    <p:sldId id="319" r:id="rId13"/>
    <p:sldId id="285" r:id="rId14"/>
    <p:sldId id="329" r:id="rId15"/>
    <p:sldId id="326" r:id="rId16"/>
    <p:sldId id="327" r:id="rId17"/>
    <p:sldId id="330" r:id="rId18"/>
    <p:sldId id="301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s E. Morel" initials="MEM" lastIdx="1" clrIdx="0">
    <p:extLst>
      <p:ext uri="{19B8F6BF-5375-455C-9EA6-DF929625EA0E}">
        <p15:presenceInfo xmlns:p15="http://schemas.microsoft.com/office/powerpoint/2012/main" userId="Miss E. Mor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13" autoAdjust="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F6640-7A8B-43DC-9BC9-BF73FBDB406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BB9BA2B-F0B2-457B-A707-46BB12A9C3D3}">
      <dgm:prSet phldrT="[Text]" custT="1"/>
      <dgm:spPr/>
      <dgm:t>
        <a:bodyPr/>
        <a:lstStyle/>
        <a:p>
          <a:r>
            <a:rPr lang="en-US" sz="2600" dirty="0" smtClean="0"/>
            <a:t>1</a:t>
          </a:r>
          <a:r>
            <a:rPr lang="en-US" sz="2600" baseline="30000" dirty="0" smtClean="0"/>
            <a:t>st</a:t>
          </a:r>
          <a:r>
            <a:rPr lang="en-US" sz="2600" dirty="0" smtClean="0"/>
            <a:t> Feb</a:t>
          </a:r>
          <a:endParaRPr lang="en-US" sz="2600" dirty="0"/>
        </a:p>
      </dgm:t>
    </dgm:pt>
    <dgm:pt modelId="{8E3ABEFF-ED73-4ACE-8372-6FD2FA5A9760}" type="parTrans" cxnId="{A48922AE-AC62-4D54-A95F-4585F33E6BCC}">
      <dgm:prSet/>
      <dgm:spPr/>
      <dgm:t>
        <a:bodyPr/>
        <a:lstStyle/>
        <a:p>
          <a:endParaRPr lang="en-US"/>
        </a:p>
      </dgm:t>
    </dgm:pt>
    <dgm:pt modelId="{1E3783AB-FC8B-4239-A607-B82ED2EDAF63}" type="sibTrans" cxnId="{A48922AE-AC62-4D54-A95F-4585F33E6BCC}">
      <dgm:prSet/>
      <dgm:spPr/>
      <dgm:t>
        <a:bodyPr/>
        <a:lstStyle/>
        <a:p>
          <a:endParaRPr lang="en-US"/>
        </a:p>
      </dgm:t>
    </dgm:pt>
    <dgm:pt modelId="{8234A13D-858D-48E9-AECE-FB7F09DF60EF}">
      <dgm:prSet phldrT="[Text]" custT="1"/>
      <dgm:spPr/>
      <dgm:t>
        <a:bodyPr/>
        <a:lstStyle/>
        <a:p>
          <a:r>
            <a:rPr lang="en-US" sz="2600" dirty="0" smtClean="0"/>
            <a:t>15</a:t>
          </a:r>
          <a:r>
            <a:rPr lang="en-US" sz="2600" baseline="30000" dirty="0" smtClean="0"/>
            <a:t>th</a:t>
          </a:r>
          <a:r>
            <a:rPr lang="en-US" sz="2600" dirty="0" smtClean="0"/>
            <a:t> March</a:t>
          </a:r>
          <a:endParaRPr lang="en-US" sz="2600" dirty="0"/>
        </a:p>
      </dgm:t>
    </dgm:pt>
    <dgm:pt modelId="{88C9E2DF-BCA3-4244-A78F-5273DD0853B7}" type="parTrans" cxnId="{89E721B9-3C53-4240-B825-7B3F243C0374}">
      <dgm:prSet/>
      <dgm:spPr/>
      <dgm:t>
        <a:bodyPr/>
        <a:lstStyle/>
        <a:p>
          <a:endParaRPr lang="en-US"/>
        </a:p>
      </dgm:t>
    </dgm:pt>
    <dgm:pt modelId="{E07388A8-0061-4AC3-9E40-983284A3019B}" type="sibTrans" cxnId="{89E721B9-3C53-4240-B825-7B3F243C0374}">
      <dgm:prSet/>
      <dgm:spPr/>
      <dgm:t>
        <a:bodyPr/>
        <a:lstStyle/>
        <a:p>
          <a:endParaRPr lang="en-US"/>
        </a:p>
      </dgm:t>
    </dgm:pt>
    <dgm:pt modelId="{439A68E3-C9C3-4044-8F96-1807A60F4E32}" type="pres">
      <dgm:prSet presAssocID="{B11F6640-7A8B-43DC-9BC9-BF73FBDB4064}" presName="arrowDiagram" presStyleCnt="0">
        <dgm:presLayoutVars>
          <dgm:chMax val="5"/>
          <dgm:dir/>
          <dgm:resizeHandles val="exact"/>
        </dgm:presLayoutVars>
      </dgm:prSet>
      <dgm:spPr/>
    </dgm:pt>
    <dgm:pt modelId="{71DF8546-0F74-4721-9F96-5E49DEA58F7B}" type="pres">
      <dgm:prSet presAssocID="{B11F6640-7A8B-43DC-9BC9-BF73FBDB4064}" presName="arrow" presStyleLbl="bgShp" presStyleIdx="0" presStyleCnt="1" custLinFactNeighborX="-1055" custLinFactNeighborY="1856"/>
      <dgm:spPr>
        <a:solidFill>
          <a:srgbClr val="FF99FF"/>
        </a:solidFill>
      </dgm:spPr>
    </dgm:pt>
    <dgm:pt modelId="{E3520E38-0059-4EF7-9082-FAECFB9A5414}" type="pres">
      <dgm:prSet presAssocID="{B11F6640-7A8B-43DC-9BC9-BF73FBDB4064}" presName="arrowDiagram2" presStyleCnt="0"/>
      <dgm:spPr/>
    </dgm:pt>
    <dgm:pt modelId="{78D37B52-3993-4E0E-B927-622EB3384DFB}" type="pres">
      <dgm:prSet presAssocID="{CBB9BA2B-F0B2-457B-A707-46BB12A9C3D3}" presName="bullet2a" presStyleLbl="node1" presStyleIdx="0" presStyleCnt="2"/>
      <dgm:spPr/>
    </dgm:pt>
    <dgm:pt modelId="{B024B791-FD90-4C6D-84C1-C69F9F4392BB}" type="pres">
      <dgm:prSet presAssocID="{CBB9BA2B-F0B2-457B-A707-46BB12A9C3D3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2C72E-A9DE-46AD-AFA0-82E23B779D65}" type="pres">
      <dgm:prSet presAssocID="{8234A13D-858D-48E9-AECE-FB7F09DF60EF}" presName="bullet2b" presStyleLbl="node1" presStyleIdx="1" presStyleCnt="2"/>
      <dgm:spPr/>
    </dgm:pt>
    <dgm:pt modelId="{530E8E1B-A19D-4CCB-9C6D-80C0865F8B17}" type="pres">
      <dgm:prSet presAssocID="{8234A13D-858D-48E9-AECE-FB7F09DF60EF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5191F-92B6-4DBD-A4FF-82220A54391F}" type="presOf" srcId="{B11F6640-7A8B-43DC-9BC9-BF73FBDB4064}" destId="{439A68E3-C9C3-4044-8F96-1807A60F4E32}" srcOrd="0" destOrd="0" presId="urn:microsoft.com/office/officeart/2005/8/layout/arrow2"/>
    <dgm:cxn modelId="{07599E8E-1713-48DE-8A07-4C72EE2197CC}" type="presOf" srcId="{CBB9BA2B-F0B2-457B-A707-46BB12A9C3D3}" destId="{B024B791-FD90-4C6D-84C1-C69F9F4392BB}" srcOrd="0" destOrd="0" presId="urn:microsoft.com/office/officeart/2005/8/layout/arrow2"/>
    <dgm:cxn modelId="{89E721B9-3C53-4240-B825-7B3F243C0374}" srcId="{B11F6640-7A8B-43DC-9BC9-BF73FBDB4064}" destId="{8234A13D-858D-48E9-AECE-FB7F09DF60EF}" srcOrd="1" destOrd="0" parTransId="{88C9E2DF-BCA3-4244-A78F-5273DD0853B7}" sibTransId="{E07388A8-0061-4AC3-9E40-983284A3019B}"/>
    <dgm:cxn modelId="{A48922AE-AC62-4D54-A95F-4585F33E6BCC}" srcId="{B11F6640-7A8B-43DC-9BC9-BF73FBDB4064}" destId="{CBB9BA2B-F0B2-457B-A707-46BB12A9C3D3}" srcOrd="0" destOrd="0" parTransId="{8E3ABEFF-ED73-4ACE-8372-6FD2FA5A9760}" sibTransId="{1E3783AB-FC8B-4239-A607-B82ED2EDAF63}"/>
    <dgm:cxn modelId="{81A88195-EFA8-4FA2-98FE-6866DEF98F48}" type="presOf" srcId="{8234A13D-858D-48E9-AECE-FB7F09DF60EF}" destId="{530E8E1B-A19D-4CCB-9C6D-80C0865F8B17}" srcOrd="0" destOrd="0" presId="urn:microsoft.com/office/officeart/2005/8/layout/arrow2"/>
    <dgm:cxn modelId="{B6E6142B-4D5E-43DE-B83A-7845EC08EA65}" type="presParOf" srcId="{439A68E3-C9C3-4044-8F96-1807A60F4E32}" destId="{71DF8546-0F74-4721-9F96-5E49DEA58F7B}" srcOrd="0" destOrd="0" presId="urn:microsoft.com/office/officeart/2005/8/layout/arrow2"/>
    <dgm:cxn modelId="{94775C01-F146-4A5C-9997-4923B78EF1FB}" type="presParOf" srcId="{439A68E3-C9C3-4044-8F96-1807A60F4E32}" destId="{E3520E38-0059-4EF7-9082-FAECFB9A5414}" srcOrd="1" destOrd="0" presId="urn:microsoft.com/office/officeart/2005/8/layout/arrow2"/>
    <dgm:cxn modelId="{D74A95F1-6490-4BA9-8053-52D6EF24E860}" type="presParOf" srcId="{E3520E38-0059-4EF7-9082-FAECFB9A5414}" destId="{78D37B52-3993-4E0E-B927-622EB3384DFB}" srcOrd="0" destOrd="0" presId="urn:microsoft.com/office/officeart/2005/8/layout/arrow2"/>
    <dgm:cxn modelId="{406A3758-EE57-427B-B2F2-8742011A11C2}" type="presParOf" srcId="{E3520E38-0059-4EF7-9082-FAECFB9A5414}" destId="{B024B791-FD90-4C6D-84C1-C69F9F4392BB}" srcOrd="1" destOrd="0" presId="urn:microsoft.com/office/officeart/2005/8/layout/arrow2"/>
    <dgm:cxn modelId="{84F0CFCC-9F51-4DE1-97B9-E248B5171B72}" type="presParOf" srcId="{E3520E38-0059-4EF7-9082-FAECFB9A5414}" destId="{B822C72E-A9DE-46AD-AFA0-82E23B779D65}" srcOrd="2" destOrd="0" presId="urn:microsoft.com/office/officeart/2005/8/layout/arrow2"/>
    <dgm:cxn modelId="{1C1BAEC3-4834-4D2C-88AF-A006366747D1}" type="presParOf" srcId="{E3520E38-0059-4EF7-9082-FAECFB9A5414}" destId="{530E8E1B-A19D-4CCB-9C6D-80C0865F8B17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F6640-7A8B-43DC-9BC9-BF73FBDB406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9BA2B-F0B2-457B-A707-46BB12A9C3D3}">
      <dgm:prSet phldrT="[Text]" custT="1"/>
      <dgm:spPr/>
      <dgm:t>
        <a:bodyPr/>
        <a:lstStyle/>
        <a:p>
          <a:r>
            <a:rPr lang="en-US" sz="2600" dirty="0" smtClean="0"/>
            <a:t>1</a:t>
          </a:r>
          <a:r>
            <a:rPr lang="en-US" sz="2600" baseline="30000" dirty="0" smtClean="0"/>
            <a:t>st</a:t>
          </a:r>
          <a:r>
            <a:rPr lang="en-US" sz="2600" dirty="0" smtClean="0"/>
            <a:t> Feb</a:t>
          </a:r>
          <a:endParaRPr lang="en-US" sz="2600" dirty="0"/>
        </a:p>
      </dgm:t>
    </dgm:pt>
    <dgm:pt modelId="{8E3ABEFF-ED73-4ACE-8372-6FD2FA5A9760}" type="parTrans" cxnId="{A48922AE-AC62-4D54-A95F-4585F33E6BCC}">
      <dgm:prSet/>
      <dgm:spPr/>
      <dgm:t>
        <a:bodyPr/>
        <a:lstStyle/>
        <a:p>
          <a:endParaRPr lang="en-US"/>
        </a:p>
      </dgm:t>
    </dgm:pt>
    <dgm:pt modelId="{1E3783AB-FC8B-4239-A607-B82ED2EDAF63}" type="sibTrans" cxnId="{A48922AE-AC62-4D54-A95F-4585F33E6BCC}">
      <dgm:prSet/>
      <dgm:spPr/>
      <dgm:t>
        <a:bodyPr/>
        <a:lstStyle/>
        <a:p>
          <a:endParaRPr lang="en-US"/>
        </a:p>
      </dgm:t>
    </dgm:pt>
    <dgm:pt modelId="{8234A13D-858D-48E9-AECE-FB7F09DF60EF}">
      <dgm:prSet phldrT="[Text]" custT="1"/>
      <dgm:spPr/>
      <dgm:t>
        <a:bodyPr/>
        <a:lstStyle/>
        <a:p>
          <a:r>
            <a:rPr lang="en-US" sz="2600" dirty="0" smtClean="0"/>
            <a:t>15</a:t>
          </a:r>
          <a:r>
            <a:rPr lang="en-US" sz="2600" baseline="30000" dirty="0" smtClean="0"/>
            <a:t>th</a:t>
          </a:r>
          <a:r>
            <a:rPr lang="en-US" sz="2600" dirty="0" smtClean="0"/>
            <a:t> March</a:t>
          </a:r>
          <a:endParaRPr lang="en-US" sz="2600" dirty="0"/>
        </a:p>
      </dgm:t>
    </dgm:pt>
    <dgm:pt modelId="{88C9E2DF-BCA3-4244-A78F-5273DD0853B7}" type="parTrans" cxnId="{89E721B9-3C53-4240-B825-7B3F243C0374}">
      <dgm:prSet/>
      <dgm:spPr/>
      <dgm:t>
        <a:bodyPr/>
        <a:lstStyle/>
        <a:p>
          <a:endParaRPr lang="en-US"/>
        </a:p>
      </dgm:t>
    </dgm:pt>
    <dgm:pt modelId="{E07388A8-0061-4AC3-9E40-983284A3019B}" type="sibTrans" cxnId="{89E721B9-3C53-4240-B825-7B3F243C0374}">
      <dgm:prSet/>
      <dgm:spPr/>
      <dgm:t>
        <a:bodyPr/>
        <a:lstStyle/>
        <a:p>
          <a:endParaRPr lang="en-US"/>
        </a:p>
      </dgm:t>
    </dgm:pt>
    <dgm:pt modelId="{439A68E3-C9C3-4044-8F96-1807A60F4E32}" type="pres">
      <dgm:prSet presAssocID="{B11F6640-7A8B-43DC-9BC9-BF73FBDB406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F8546-0F74-4721-9F96-5E49DEA58F7B}" type="pres">
      <dgm:prSet presAssocID="{B11F6640-7A8B-43DC-9BC9-BF73FBDB4064}" presName="arrow" presStyleLbl="bgShp" presStyleIdx="0" presStyleCnt="1" custLinFactNeighborX="-1055" custLinFactNeighborY="240"/>
      <dgm:spPr>
        <a:solidFill>
          <a:srgbClr val="FF99FF"/>
        </a:solidFill>
      </dgm:spPr>
    </dgm:pt>
    <dgm:pt modelId="{7774DF4F-95F3-4F79-8BD9-6DF18314CEE2}" type="pres">
      <dgm:prSet presAssocID="{B11F6640-7A8B-43DC-9BC9-BF73FBDB4064}" presName="arrowDiagram2" presStyleCnt="0"/>
      <dgm:spPr/>
    </dgm:pt>
    <dgm:pt modelId="{13D03EEA-DCD6-4F35-A1B5-49F78DECE33D}" type="pres">
      <dgm:prSet presAssocID="{CBB9BA2B-F0B2-457B-A707-46BB12A9C3D3}" presName="bullet2a" presStyleLbl="node1" presStyleIdx="0" presStyleCnt="2"/>
      <dgm:spPr/>
    </dgm:pt>
    <dgm:pt modelId="{23224F9A-B2C9-48D0-8416-5F06BD744960}" type="pres">
      <dgm:prSet presAssocID="{CBB9BA2B-F0B2-457B-A707-46BB12A9C3D3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4F373-88E7-49F3-B09D-095570BEE5A3}" type="pres">
      <dgm:prSet presAssocID="{8234A13D-858D-48E9-AECE-FB7F09DF60EF}" presName="bullet2b" presStyleLbl="node1" presStyleIdx="1" presStyleCnt="2"/>
      <dgm:spPr/>
    </dgm:pt>
    <dgm:pt modelId="{53D1E1E1-520F-43EF-8FCB-20FC8836643E}" type="pres">
      <dgm:prSet presAssocID="{8234A13D-858D-48E9-AECE-FB7F09DF60EF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5191F-92B6-4DBD-A4FF-82220A54391F}" type="presOf" srcId="{B11F6640-7A8B-43DC-9BC9-BF73FBDB4064}" destId="{439A68E3-C9C3-4044-8F96-1807A60F4E32}" srcOrd="0" destOrd="0" presId="urn:microsoft.com/office/officeart/2005/8/layout/arrow2"/>
    <dgm:cxn modelId="{1B60C072-D641-4327-9676-EB51794ED064}" type="presOf" srcId="{CBB9BA2B-F0B2-457B-A707-46BB12A9C3D3}" destId="{23224F9A-B2C9-48D0-8416-5F06BD744960}" srcOrd="0" destOrd="0" presId="urn:microsoft.com/office/officeart/2005/8/layout/arrow2"/>
    <dgm:cxn modelId="{C3CEB7FD-3013-4BBA-ADF4-BE6232B89E9D}" type="presOf" srcId="{8234A13D-858D-48E9-AECE-FB7F09DF60EF}" destId="{53D1E1E1-520F-43EF-8FCB-20FC8836643E}" srcOrd="0" destOrd="0" presId="urn:microsoft.com/office/officeart/2005/8/layout/arrow2"/>
    <dgm:cxn modelId="{89E721B9-3C53-4240-B825-7B3F243C0374}" srcId="{B11F6640-7A8B-43DC-9BC9-BF73FBDB4064}" destId="{8234A13D-858D-48E9-AECE-FB7F09DF60EF}" srcOrd="1" destOrd="0" parTransId="{88C9E2DF-BCA3-4244-A78F-5273DD0853B7}" sibTransId="{E07388A8-0061-4AC3-9E40-983284A3019B}"/>
    <dgm:cxn modelId="{A48922AE-AC62-4D54-A95F-4585F33E6BCC}" srcId="{B11F6640-7A8B-43DC-9BC9-BF73FBDB4064}" destId="{CBB9BA2B-F0B2-457B-A707-46BB12A9C3D3}" srcOrd="0" destOrd="0" parTransId="{8E3ABEFF-ED73-4ACE-8372-6FD2FA5A9760}" sibTransId="{1E3783AB-FC8B-4239-A607-B82ED2EDAF63}"/>
    <dgm:cxn modelId="{B6E6142B-4D5E-43DE-B83A-7845EC08EA65}" type="presParOf" srcId="{439A68E3-C9C3-4044-8F96-1807A60F4E32}" destId="{71DF8546-0F74-4721-9F96-5E49DEA58F7B}" srcOrd="0" destOrd="0" presId="urn:microsoft.com/office/officeart/2005/8/layout/arrow2"/>
    <dgm:cxn modelId="{4493702B-CD39-471B-9252-7AE979E69F54}" type="presParOf" srcId="{439A68E3-C9C3-4044-8F96-1807A60F4E32}" destId="{7774DF4F-95F3-4F79-8BD9-6DF18314CEE2}" srcOrd="1" destOrd="0" presId="urn:microsoft.com/office/officeart/2005/8/layout/arrow2"/>
    <dgm:cxn modelId="{40C98B9A-B855-4A76-AC5A-6E47A48A6633}" type="presParOf" srcId="{7774DF4F-95F3-4F79-8BD9-6DF18314CEE2}" destId="{13D03EEA-DCD6-4F35-A1B5-49F78DECE33D}" srcOrd="0" destOrd="0" presId="urn:microsoft.com/office/officeart/2005/8/layout/arrow2"/>
    <dgm:cxn modelId="{FBCE83C5-22AE-4714-90D7-3C3974A8B44B}" type="presParOf" srcId="{7774DF4F-95F3-4F79-8BD9-6DF18314CEE2}" destId="{23224F9A-B2C9-48D0-8416-5F06BD744960}" srcOrd="1" destOrd="0" presId="urn:microsoft.com/office/officeart/2005/8/layout/arrow2"/>
    <dgm:cxn modelId="{8B410E73-5C6A-47A8-AC10-B29A625269A8}" type="presParOf" srcId="{7774DF4F-95F3-4F79-8BD9-6DF18314CEE2}" destId="{6174F373-88E7-49F3-B09D-095570BEE5A3}" srcOrd="2" destOrd="0" presId="urn:microsoft.com/office/officeart/2005/8/layout/arrow2"/>
    <dgm:cxn modelId="{7062FE5F-3E3F-4A01-9D60-DA9E4B13F593}" type="presParOf" srcId="{7774DF4F-95F3-4F79-8BD9-6DF18314CEE2}" destId="{53D1E1E1-520F-43EF-8FCB-20FC8836643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F8546-0F74-4721-9F96-5E49DEA58F7B}">
      <dsp:nvSpPr>
        <dsp:cNvPr id="0" name=""/>
        <dsp:cNvSpPr/>
      </dsp:nvSpPr>
      <dsp:spPr>
        <a:xfrm>
          <a:off x="48127" y="0"/>
          <a:ext cx="10134078" cy="6333799"/>
        </a:xfrm>
        <a:prstGeom prst="swooshArrow">
          <a:avLst>
            <a:gd name="adj1" fmla="val 25000"/>
            <a:gd name="adj2" fmla="val 25000"/>
          </a:avLst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37B52-3993-4E0E-B927-622EB3384DFB}">
      <dsp:nvSpPr>
        <dsp:cNvPr id="0" name=""/>
        <dsp:cNvSpPr/>
      </dsp:nvSpPr>
      <dsp:spPr>
        <a:xfrm>
          <a:off x="2511215" y="3451920"/>
          <a:ext cx="354692" cy="35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B791-FD90-4C6D-84C1-C69F9F4392BB}">
      <dsp:nvSpPr>
        <dsp:cNvPr id="0" name=""/>
        <dsp:cNvSpPr/>
      </dsp:nvSpPr>
      <dsp:spPr>
        <a:xfrm>
          <a:off x="2688561" y="3629266"/>
          <a:ext cx="3293575" cy="270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4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r>
            <a:rPr lang="en-US" sz="2600" kern="1200" baseline="30000" dirty="0" smtClean="0"/>
            <a:t>st</a:t>
          </a:r>
          <a:r>
            <a:rPr lang="en-US" sz="2600" kern="1200" dirty="0" smtClean="0"/>
            <a:t> Feb</a:t>
          </a:r>
          <a:endParaRPr lang="en-US" sz="2600" kern="1200" dirty="0"/>
        </a:p>
      </dsp:txBody>
      <dsp:txXfrm>
        <a:off x="2688561" y="3629266"/>
        <a:ext cx="3293575" cy="2704532"/>
      </dsp:txXfrm>
    </dsp:sp>
    <dsp:sp modelId="{B822C72E-A9DE-46AD-AFA0-82E23B779D65}">
      <dsp:nvSpPr>
        <dsp:cNvPr id="0" name=""/>
        <dsp:cNvSpPr/>
      </dsp:nvSpPr>
      <dsp:spPr>
        <a:xfrm>
          <a:off x="5779455" y="1836801"/>
          <a:ext cx="608044" cy="60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E8E1B-A19D-4CCB-9C6D-80C0865F8B17}">
      <dsp:nvSpPr>
        <dsp:cNvPr id="0" name=""/>
        <dsp:cNvSpPr/>
      </dsp:nvSpPr>
      <dsp:spPr>
        <a:xfrm>
          <a:off x="6083478" y="2140824"/>
          <a:ext cx="3293575" cy="419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190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15</a:t>
          </a:r>
          <a:r>
            <a:rPr lang="en-US" sz="2600" kern="1200" baseline="30000" dirty="0" smtClean="0"/>
            <a:t>th</a:t>
          </a:r>
          <a:r>
            <a:rPr lang="en-US" sz="2600" kern="1200" dirty="0" smtClean="0"/>
            <a:t> March</a:t>
          </a:r>
          <a:endParaRPr lang="en-US" sz="2600" kern="1200" dirty="0"/>
        </a:p>
      </dsp:txBody>
      <dsp:txXfrm>
        <a:off x="6083478" y="2140824"/>
        <a:ext cx="3293575" cy="4192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F8546-0F74-4721-9F96-5E49DEA58F7B}">
      <dsp:nvSpPr>
        <dsp:cNvPr id="0" name=""/>
        <dsp:cNvSpPr/>
      </dsp:nvSpPr>
      <dsp:spPr>
        <a:xfrm>
          <a:off x="122068" y="0"/>
          <a:ext cx="9555494" cy="5972184"/>
        </a:xfrm>
        <a:prstGeom prst="swooshArrow">
          <a:avLst>
            <a:gd name="adj1" fmla="val 25000"/>
            <a:gd name="adj2" fmla="val 25000"/>
          </a:avLst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3EEA-DCD6-4F35-A1B5-49F78DECE33D}">
      <dsp:nvSpPr>
        <dsp:cNvPr id="0" name=""/>
        <dsp:cNvSpPr/>
      </dsp:nvSpPr>
      <dsp:spPr>
        <a:xfrm>
          <a:off x="2444531" y="3254840"/>
          <a:ext cx="334442" cy="334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4F9A-B2C9-48D0-8416-5F06BD744960}">
      <dsp:nvSpPr>
        <dsp:cNvPr id="0" name=""/>
        <dsp:cNvSpPr/>
      </dsp:nvSpPr>
      <dsp:spPr>
        <a:xfrm>
          <a:off x="2611752" y="3422061"/>
          <a:ext cx="3105535" cy="25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21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r>
            <a:rPr lang="en-US" sz="2600" kern="1200" baseline="30000" dirty="0" smtClean="0"/>
            <a:t>st</a:t>
          </a:r>
          <a:r>
            <a:rPr lang="en-US" sz="2600" kern="1200" dirty="0" smtClean="0"/>
            <a:t> Feb</a:t>
          </a:r>
          <a:endParaRPr lang="en-US" sz="2600" kern="1200" dirty="0"/>
        </a:p>
      </dsp:txBody>
      <dsp:txXfrm>
        <a:off x="2611752" y="3422061"/>
        <a:ext cx="3105535" cy="2550122"/>
      </dsp:txXfrm>
    </dsp:sp>
    <dsp:sp modelId="{6174F373-88E7-49F3-B09D-095570BEE5A3}">
      <dsp:nvSpPr>
        <dsp:cNvPr id="0" name=""/>
        <dsp:cNvSpPr/>
      </dsp:nvSpPr>
      <dsp:spPr>
        <a:xfrm>
          <a:off x="5526178" y="1731933"/>
          <a:ext cx="573329" cy="57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E1E1-520F-43EF-8FCB-20FC8836643E}">
      <dsp:nvSpPr>
        <dsp:cNvPr id="0" name=""/>
        <dsp:cNvSpPr/>
      </dsp:nvSpPr>
      <dsp:spPr>
        <a:xfrm>
          <a:off x="5812843" y="2018598"/>
          <a:ext cx="3105535" cy="39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96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15</a:t>
          </a:r>
          <a:r>
            <a:rPr lang="en-US" sz="2600" kern="1200" baseline="30000" dirty="0" smtClean="0"/>
            <a:t>th</a:t>
          </a:r>
          <a:r>
            <a:rPr lang="en-US" sz="2600" kern="1200" dirty="0" smtClean="0"/>
            <a:t> March</a:t>
          </a:r>
          <a:endParaRPr lang="en-US" sz="2600" kern="1200" dirty="0"/>
        </a:p>
      </dsp:txBody>
      <dsp:txXfrm>
        <a:off x="5812843" y="2018598"/>
        <a:ext cx="3105535" cy="395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25A3-7309-4443-A067-7D253868960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83AA-099D-4FE0-8790-185F37B61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0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B9B6-BBE4-48CB-9E8F-44B78272706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E7F4F-98CD-48B7-AEAC-B2712F114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4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A50C4-4A32-46DD-942D-C88BD8C53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0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E7F4F-98CD-48B7-AEAC-B2712F1144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6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7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are desirable</a:t>
            </a:r>
            <a:r>
              <a:rPr lang="en-GB" baseline="0" dirty="0" smtClean="0"/>
              <a:t> difficulties</a:t>
            </a:r>
          </a:p>
          <a:p>
            <a:r>
              <a:rPr lang="en-GB" dirty="0" smtClean="0"/>
              <a:t>Activities that involve</a:t>
            </a:r>
            <a:r>
              <a:rPr lang="en-GB" baseline="0" dirty="0" smtClean="0"/>
              <a:t> testing yourself repeatedly and over time to gain fluency and </a:t>
            </a:r>
            <a:r>
              <a:rPr lang="en-GB" baseline="0" dirty="0" err="1" smtClean="0"/>
              <a:t>automacity</a:t>
            </a:r>
            <a:r>
              <a:rPr lang="en-GB" baseline="0" dirty="0" smtClean="0"/>
              <a:t>. Rather than going over the information by re-reading/representing knowledge, we challenge this knowledge, over time.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3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Linsk</a:t>
            </a:r>
            <a:r>
              <a:rPr lang="en-GB" dirty="0" smtClean="0"/>
              <a:t> to research- forgetting</a:t>
            </a:r>
            <a:r>
              <a:rPr lang="en-GB" baseline="0" dirty="0" smtClean="0"/>
              <a:t> curve- can guide our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9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Insert video link to interleaving/spacing video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 from K-</a:t>
            </a:r>
            <a:r>
              <a:rPr lang="en-GB" dirty="0" err="1" smtClean="0"/>
              <a:t>Jone</a:t>
            </a:r>
            <a:r>
              <a:rPr lang="en-GB" dirty="0" smtClean="0"/>
              <a:t>, retrieval practice.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Suggestion: set out as a table on PP slide/ share slides on Assignment for students to complete live/ provide your version next (feedback) to ensure students check own work.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Multiple and short text allow for correction-</a:t>
            </a:r>
            <a:r>
              <a:rPr lang="en-GB" baseline="0" dirty="0" smtClean="0"/>
              <a:t> long text does not. A way around is to  type answers in Feedback form!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link for model then come 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importance of</a:t>
            </a:r>
            <a:r>
              <a:rPr lang="en-GB" baseline="0" dirty="0" smtClean="0"/>
              <a:t> cues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7F4F-98CD-48B7-AEAC-B2712F11449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6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2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3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4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42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4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2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7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4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71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269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6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7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410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0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2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2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363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2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59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090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0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3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3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F065-215F-4141-812A-EA40BD5400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976C-ADDB-4943-8812-AAB561A77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4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hyperlink" Target="https://forms.office.com/Pages/ResponsePage.aspx?id=8jfX3t07d0eAvV75jyg8kLd8K81MLORPlRfqYQeNN8BUNkpRTUdEUkswOU5IUTFPOEhUOEJJTEY3RS4u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ymXFGrQ8H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office.com/Pages/ResponsePage.aspx?id=8jfX3t07d0eAvV75jyg8kLd8K81MLORPlRfqYQeNN8BURUg0RFRIVUc2RFYyTTk4WjlJRzZWQk1YQS4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5PsIWtv6kE" TargetMode="External"/><Relationship Id="rId2" Type="http://schemas.openxmlformats.org/officeDocument/2006/relationships/hyperlink" Target="https://youtu.be/5L0PPP63i6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padlet.com/emorel38/qyc1uowokkz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openxmlformats.org/officeDocument/2006/relationships/hyperlink" Target="https://forms.office.com/Pages/ResponsePage.aspx?id=8jfX3t07d0eAvV75jyg8kLd8K81MLORPlRfqYQeNN8BUQjZXVFlUVU0yQkQ4R0JFOFpDM1lOR1BKWi4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EDEF-CAA6-1143-8970-5E4EB8FBA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6032" y="-125637"/>
            <a:ext cx="6834077" cy="1011237"/>
          </a:xfrm>
        </p:spPr>
        <p:txBody>
          <a:bodyPr/>
          <a:lstStyle/>
          <a:p>
            <a:r>
              <a:rPr lang="en-GB" u="sng" dirty="0" smtClean="0">
                <a:solidFill>
                  <a:srgbClr val="E10051"/>
                </a:solidFill>
                <a:latin typeface="+mn-lt"/>
              </a:rPr>
              <a:t>Retrieval Practice</a:t>
            </a:r>
            <a:endParaRPr lang="en-GB" u="sng" dirty="0">
              <a:solidFill>
                <a:srgbClr val="E10051"/>
              </a:solidFill>
              <a:latin typeface="+mn-l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A490C4B-51EE-4F25-BF9B-EA564778820E}"/>
              </a:ext>
            </a:extLst>
          </p:cNvPr>
          <p:cNvSpPr txBox="1">
            <a:spLocks/>
          </p:cNvSpPr>
          <p:nvPr/>
        </p:nvSpPr>
        <p:spPr>
          <a:xfrm>
            <a:off x="8652454" y="138072"/>
            <a:ext cx="3122204" cy="7475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E10051"/>
                </a:solidFill>
                <a:latin typeface="Calibri" panose="020F0502020204030204"/>
              </a:rPr>
              <a:t>DATE</a:t>
            </a:r>
            <a:r>
              <a:rPr lang="en-GB" dirty="0" smtClean="0">
                <a:solidFill>
                  <a:srgbClr val="E10051"/>
                </a:solidFill>
                <a:latin typeface="Calibri" panose="020F0502020204030204"/>
              </a:rPr>
              <a:t>: 01/02/2021</a:t>
            </a:r>
            <a:endParaRPr lang="en-GB" dirty="0">
              <a:solidFill>
                <a:srgbClr val="E10051"/>
              </a:solidFill>
              <a:latin typeface="Calibri" panose="020F0502020204030204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1C11787B-3FB0-4D5A-925E-0CCC40B115C2}"/>
              </a:ext>
            </a:extLst>
          </p:cNvPr>
          <p:cNvSpPr/>
          <p:nvPr/>
        </p:nvSpPr>
        <p:spPr>
          <a:xfrm>
            <a:off x="431024" y="2582983"/>
            <a:ext cx="10996196" cy="3367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/>
              </a:rPr>
              <a:t>While you wait</a:t>
            </a:r>
            <a:r>
              <a:rPr lang="en-GB" sz="2400" b="1" dirty="0" smtClean="0">
                <a:solidFill>
                  <a:schemeClr val="tx1"/>
                </a:solidFill>
                <a:latin typeface="Calibri" panose="020F0502020204030204"/>
              </a:rPr>
              <a:t>:</a:t>
            </a:r>
          </a:p>
          <a:p>
            <a:pPr>
              <a:defRPr/>
            </a:pPr>
            <a:endParaRPr lang="en-GB" sz="2400" b="1" dirty="0" smtClean="0">
              <a:solidFill>
                <a:schemeClr val="tx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GB" sz="2400" b="1" dirty="0" smtClean="0">
                <a:solidFill>
                  <a:schemeClr val="tx1"/>
                </a:solidFill>
                <a:hlinkClick r:id="rId5"/>
              </a:rPr>
              <a:t>forms.office.com/Pages/ResponsePage.aspx?id=8jfX3t07d0eAvV75jyg8kLd8K81MLORPlRfqYQeNN8BUNkpRTUdEUkswOU5IUTFPOEhUOEJJTEY3RS4u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sz="2400" b="1" dirty="0" smtClean="0">
              <a:solidFill>
                <a:schemeClr val="tx1"/>
              </a:solidFill>
              <a:latin typeface="Calibri" panose="020F0502020204030204"/>
            </a:endParaRPr>
          </a:p>
          <a:p>
            <a:pPr>
              <a:defRPr/>
            </a:pPr>
            <a:endParaRPr lang="en-GB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400" b="1" dirty="0" smtClean="0">
                <a:solidFill>
                  <a:srgbClr val="FF00FF"/>
                </a:solidFill>
                <a:latin typeface="Calibri" panose="020F0502020204030204"/>
              </a:rPr>
              <a:t>When you are done, check the feedback and note down anything you had forgotten!</a:t>
            </a:r>
            <a:endParaRPr lang="en-GB" sz="2400" b="1" dirty="0">
              <a:solidFill>
                <a:srgbClr val="FF00FF"/>
              </a:solidFill>
              <a:latin typeface="Calibri" panose="020F0502020204030204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9D1A66E6-DBDB-443E-9D1E-173EEA395A48}"/>
              </a:ext>
            </a:extLst>
          </p:cNvPr>
          <p:cNvSpPr/>
          <p:nvPr/>
        </p:nvSpPr>
        <p:spPr>
          <a:xfrm>
            <a:off x="431024" y="884760"/>
            <a:ext cx="10922776" cy="1685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GB" sz="2000" b="1" dirty="0" smtClean="0">
                <a:solidFill>
                  <a:srgbClr val="E10051"/>
                </a:solidFill>
                <a:latin typeface="Calibri" panose="020F0502020204030204"/>
              </a:rPr>
              <a:t>Objective: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E10051"/>
                </a:solidFill>
                <a:latin typeface="Calibri" panose="020F0502020204030204"/>
              </a:rPr>
              <a:t>To use retrieval practice to challenge last session’s learning.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E10051"/>
                </a:solidFill>
                <a:latin typeface="Calibri" panose="020F0502020204030204"/>
              </a:rPr>
              <a:t>To learn about “desirable difficulties” and how this links to retrieval practice.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E10051"/>
                </a:solidFill>
                <a:latin typeface="Calibri" panose="020F0502020204030204"/>
              </a:rPr>
              <a:t>To explore how to use some broad retrieval tasks using FORMS. </a:t>
            </a:r>
            <a:endParaRPr lang="en-GB" sz="2000" dirty="0">
              <a:solidFill>
                <a:srgbClr val="E10051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Five Minute Black Bg-1">
            <a:hlinkClick r:id="" action="ppaction://media"/>
            <a:extLst>
              <a:ext uri="{FF2B5EF4-FFF2-40B4-BE49-F238E27FC236}">
                <a16:creationId xmlns:a16="http://schemas.microsoft.com/office/drawing/2014/main" id="{A19A3A4C-B99E-4F64-AAED-9D296F6E2B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419424" y="5632998"/>
            <a:ext cx="1433958" cy="1075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556" y="2582983"/>
            <a:ext cx="794926" cy="7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09" t="17933" r="17492" b="13413"/>
          <a:stretch/>
        </p:blipFill>
        <p:spPr>
          <a:xfrm>
            <a:off x="590842" y="337624"/>
            <a:ext cx="11282290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1" y="515201"/>
            <a:ext cx="62503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Making a form quiz video:</a:t>
            </a:r>
            <a:r>
              <a:rPr lang="en-GB" sz="3600" dirty="0" smtClean="0">
                <a:latin typeface="Calibri" panose="020F0502020204030204" pitchFamily="34" charset="0"/>
                <a:hlinkClick r:id="rId2"/>
              </a:rPr>
              <a:t> </a:t>
            </a:r>
          </a:p>
          <a:p>
            <a:r>
              <a:rPr lang="en-GB" sz="36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36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GB" sz="3600" dirty="0" smtClean="0">
                <a:latin typeface="Calibri" panose="020F0502020204030204" pitchFamily="34" charset="0"/>
                <a:hlinkClick r:id="rId2"/>
              </a:rPr>
              <a:t>youtu.be/1ymXFGrQ8H8</a:t>
            </a:r>
            <a:endParaRPr lang="en-GB" sz="3600" dirty="0" smtClean="0">
              <a:latin typeface="Calibri" panose="020F0502020204030204" pitchFamily="34" charset="0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82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244" y="238650"/>
            <a:ext cx="104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Strategy 2: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9" y="32534"/>
            <a:ext cx="794926" cy="790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92" y="964102"/>
            <a:ext cx="10705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Picture / Video Prompts: using pictures and videos to prompt recall. </a:t>
            </a:r>
          </a:p>
          <a:p>
            <a:endParaRPr lang="en-GB" sz="28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does this </a:t>
            </a:r>
            <a:r>
              <a:rPr lang="en-GB" sz="2800" dirty="0" smtClean="0"/>
              <a:t>picture/clip  </a:t>
            </a:r>
            <a:r>
              <a:rPr lang="en-GB" sz="2800" dirty="0"/>
              <a:t>connect to…?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the role of…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Tell me about + specific</a:t>
            </a:r>
          </a:p>
          <a:p>
            <a:endParaRPr lang="en-GB" sz="2800" u="sng" dirty="0"/>
          </a:p>
        </p:txBody>
      </p:sp>
      <p:sp>
        <p:nvSpPr>
          <p:cNvPr id="9" name="Rectangle 8"/>
          <p:cNvSpPr/>
          <p:nvPr/>
        </p:nvSpPr>
        <p:spPr>
          <a:xfrm>
            <a:off x="1057421" y="4130329"/>
            <a:ext cx="9563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forms.office.com/Pages/ResponsePage.aspx?id=8jfX3t07d0eAvV75jyg8kLd8K81MLORPlRfqYQeNN8BURUg0RFRIVUc2RFYyTTk4WjlJRzZWQk1YQS4u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88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259" t="14280" r="34791" b="24182"/>
          <a:stretch/>
        </p:blipFill>
        <p:spPr>
          <a:xfrm>
            <a:off x="1772530" y="0"/>
            <a:ext cx="6865034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093" y="341477"/>
            <a:ext cx="73969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Adding pictures onto Form quizzes how to: </a:t>
            </a:r>
            <a:endParaRPr lang="en-GB" sz="3200" dirty="0" smtClean="0">
              <a:latin typeface="Calibri" panose="020F0502020204030204" pitchFamily="34" charset="0"/>
              <a:hlinkClick r:id="rId2"/>
            </a:endParaRPr>
          </a:p>
          <a:p>
            <a:r>
              <a:rPr lang="en-GB" sz="32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3200" dirty="0">
                <a:latin typeface="Calibri" panose="020F0502020204030204" pitchFamily="34" charset="0"/>
                <a:hlinkClick r:id="rId2"/>
              </a:rPr>
              <a:t>://youtu.be/5L0PPP63i6M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1050093" y="1792905"/>
            <a:ext cx="596503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 smtClean="0">
              <a:hlinkClick r:id="rId3"/>
            </a:endParaRPr>
          </a:p>
          <a:p>
            <a:r>
              <a:rPr lang="en-GB" sz="3200" dirty="0" smtClean="0"/>
              <a:t>Adding video clips to Form Quizzes</a:t>
            </a:r>
            <a:endParaRPr lang="en-GB" sz="3200" dirty="0" smtClean="0">
              <a:hlinkClick r:id="rId3"/>
            </a:endParaRPr>
          </a:p>
          <a:p>
            <a:r>
              <a:rPr lang="en-GB" sz="3200" dirty="0" smtClean="0">
                <a:hlinkClick r:id="rId3"/>
              </a:rPr>
              <a:t>https</a:t>
            </a:r>
            <a:r>
              <a:rPr lang="en-GB" sz="3200" dirty="0">
                <a:hlinkClick r:id="rId3"/>
              </a:rPr>
              <a:t>://</a:t>
            </a:r>
            <a:r>
              <a:rPr lang="en-GB" sz="3200" dirty="0" smtClean="0">
                <a:hlinkClick r:id="rId3"/>
              </a:rPr>
              <a:t>youtu.be/e5PsIWtv6kE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47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6" y="351693"/>
            <a:ext cx="114511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Breakout Rooms! </a:t>
            </a:r>
          </a:p>
          <a:p>
            <a:pPr marL="742950" indent="-742950">
              <a:buAutoNum type="arabicPeriod"/>
            </a:pPr>
            <a:r>
              <a:rPr lang="en-GB" sz="3600" dirty="0" smtClean="0"/>
              <a:t>What have you tried since Session 1? How did it go? Could you share your reflections? What would you tweak? Why?  </a:t>
            </a:r>
          </a:p>
          <a:p>
            <a:pPr marL="742950" indent="-742950">
              <a:buAutoNum type="arabicPeriod"/>
            </a:pPr>
            <a:r>
              <a:rPr lang="en-GB" sz="3600" dirty="0" smtClean="0"/>
              <a:t>What could you have a go at from today’s session? How could you apply one of the strategies seen today to your subject knowledge content? 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5286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6408" y="576775"/>
          <a:ext cx="11695198" cy="36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5198">
                  <a:extLst>
                    <a:ext uri="{9D8B030D-6E8A-4147-A177-3AD203B41FA5}">
                      <a16:colId xmlns:a16="http://schemas.microsoft.com/office/drawing/2014/main" val="1954382511"/>
                    </a:ext>
                  </a:extLst>
                </a:gridCol>
              </a:tblGrid>
              <a:tr h="365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Target 2) To significantly improve recall and retrieval in lessons so pupils learn well.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46126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Key Actions (including support needed):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Attend all relative CPD training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Adopt, plan and deliver chosen strategies with specific classes taught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Evaluate and assess the effectiveness of strategies implemented</a:t>
                      </a:r>
                      <a:endParaRPr lang="en-GB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Write up and share findings with colleagues across school as part of ongoing CPD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73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409861"/>
              </p:ext>
            </p:extLst>
          </p:nvPr>
        </p:nvGraphicFramePr>
        <p:xfrm>
          <a:off x="342899" y="0"/>
          <a:ext cx="10001252" cy="597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40" y="184878"/>
            <a:ext cx="1499479" cy="690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592" y="5214622"/>
            <a:ext cx="1873248" cy="1085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2905" y="5237831"/>
            <a:ext cx="1566372" cy="911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4213" y="5302021"/>
            <a:ext cx="1621457" cy="911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15949" y="2957696"/>
            <a:ext cx="6449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Read </a:t>
            </a:r>
            <a:r>
              <a:rPr lang="en-GB" dirty="0"/>
              <a:t>the Learning and Teaching </a:t>
            </a:r>
            <a:r>
              <a:rPr lang="en-GB" dirty="0" smtClean="0"/>
              <a:t>Newsletters.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Try out a couple of strategies- from Newsletters or Inset, tweak, perfect and SHARE!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Padlet: upload a resource for/ from your subject area  here: </a:t>
            </a:r>
            <a:r>
              <a:rPr lang="en-GB" dirty="0" smtClean="0">
                <a:hlinkClick r:id="rId12"/>
              </a:rPr>
              <a:t>Padlet</a:t>
            </a:r>
            <a:endParaRPr lang="en-GB" dirty="0" smtClean="0"/>
          </a:p>
          <a:p>
            <a:r>
              <a:rPr lang="en-GB" b="1" dirty="0" smtClean="0"/>
              <a:t>Password is “Central”- Competition to follow- keep your eyes peeled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3508" y="5229911"/>
            <a:ext cx="1884883" cy="1055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5089" y="274949"/>
            <a:ext cx="2237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Your feedback matters! Click </a:t>
            </a:r>
            <a:r>
              <a:rPr lang="en-GB" b="1" dirty="0" smtClean="0">
                <a:hlinkClick r:id="rId14"/>
              </a:rPr>
              <a:t>here</a:t>
            </a:r>
            <a:endParaRPr lang="en-GB" b="1" dirty="0" smtClean="0"/>
          </a:p>
          <a:p>
            <a:r>
              <a:rPr lang="en-GB" b="1" dirty="0" err="1" smtClean="0"/>
              <a:t>Merci</a:t>
            </a:r>
            <a:r>
              <a:rPr lang="en-GB" b="1" dirty="0" smtClean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54" t="18893" r="8734" b="19473"/>
          <a:stretch/>
        </p:blipFill>
        <p:spPr>
          <a:xfrm>
            <a:off x="0" y="2138288"/>
            <a:ext cx="10761785" cy="45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2" y="-1"/>
            <a:ext cx="5507575" cy="21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5233344"/>
              </p:ext>
            </p:extLst>
          </p:nvPr>
        </p:nvGraphicFramePr>
        <p:xfrm>
          <a:off x="342899" y="8763"/>
          <a:ext cx="10444163" cy="63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466" y="5631361"/>
            <a:ext cx="1884883" cy="1055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78" y="281314"/>
            <a:ext cx="2688569" cy="123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9800" y="5600781"/>
            <a:ext cx="1873248" cy="1085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34" y="5575523"/>
            <a:ext cx="1866898" cy="108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0618" y="5497247"/>
            <a:ext cx="2211179" cy="1242402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D1A66E6-DBDB-443E-9D1E-173EEA395A48}"/>
              </a:ext>
            </a:extLst>
          </p:cNvPr>
          <p:cNvSpPr/>
          <p:nvPr/>
        </p:nvSpPr>
        <p:spPr>
          <a:xfrm>
            <a:off x="4135204" y="3194447"/>
            <a:ext cx="5402661" cy="2087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</a:rPr>
              <a:t>To use retrieval practice to challenge last session’s learning.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</a:rPr>
              <a:t>To learn about “desirable difficulties” and how this links to retrieval practice.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</a:rPr>
              <a:t>To explore how to use some broad retrieval tasks using FORMS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</a:rPr>
              <a:t>.</a:t>
            </a:r>
            <a:endParaRPr lang="en-GB" sz="20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88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86" y="1794143"/>
            <a:ext cx="7208840" cy="432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483" y="464234"/>
            <a:ext cx="9973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Desirable Difficulties?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102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3" y="129905"/>
            <a:ext cx="10528456" cy="62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6"/>
          <a:stretch/>
        </p:blipFill>
        <p:spPr>
          <a:xfrm>
            <a:off x="576776" y="196945"/>
            <a:ext cx="11043139" cy="62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4904" y="95486"/>
            <a:ext cx="1048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Strategy 1: </a:t>
            </a:r>
          </a:p>
          <a:p>
            <a:r>
              <a:rPr lang="en-GB" sz="3200" dirty="0" smtClean="0"/>
              <a:t>List it and Brain Dumps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8650"/>
            <a:ext cx="794926" cy="79089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8094"/>
              </p:ext>
            </p:extLst>
          </p:nvPr>
        </p:nvGraphicFramePr>
        <p:xfrm>
          <a:off x="428281" y="1577796"/>
          <a:ext cx="11258894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9447">
                  <a:extLst>
                    <a:ext uri="{9D8B030D-6E8A-4147-A177-3AD203B41FA5}">
                      <a16:colId xmlns:a16="http://schemas.microsoft.com/office/drawing/2014/main" val="1596553050"/>
                    </a:ext>
                  </a:extLst>
                </a:gridCol>
                <a:gridCol w="5629447">
                  <a:extLst>
                    <a:ext uri="{9D8B030D-6E8A-4147-A177-3AD203B41FA5}">
                      <a16:colId xmlns:a16="http://schemas.microsoft.com/office/drawing/2014/main" val="3386904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List it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Brain Dumps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0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 smtClean="0"/>
                        <a:t>List as many :</a:t>
                      </a:r>
                      <a:r>
                        <a:rPr lang="en-GB" sz="2400" b="1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Facts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Keywords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Consequences of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Benefits/disadvantages of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Individuals/characters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Quotes from </a:t>
                      </a:r>
                      <a:endParaRPr lang="en-GB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“Dump” as much information from the brain about a specific topic/ unit of work on paper.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Can be used as Do Now at start of lessons easily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More suitable at KS4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284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 smtClean="0"/>
                        <a:t>Broad</a:t>
                      </a:r>
                      <a:r>
                        <a:rPr lang="en-GB" sz="2400" baseline="0" dirty="0" smtClean="0"/>
                        <a:t> retrieval tasks, AKA Free recall- more challenging on memory.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aseline="0" dirty="0" smtClean="0"/>
                        <a:t>Both are low effort for us and high impact for students.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aseline="0" dirty="0" smtClean="0"/>
                        <a:t>Both can be used Live via Forms or </a:t>
                      </a:r>
                      <a:r>
                        <a:rPr lang="en-GB" sz="2400" baseline="0" dirty="0" err="1" smtClean="0"/>
                        <a:t>ClassNotes</a:t>
                      </a:r>
                      <a:r>
                        <a:rPr lang="en-GB" sz="2400" baseline="0" dirty="0" smtClean="0"/>
                        <a:t>/Assignments on Teams.</a:t>
                      </a:r>
                      <a:endParaRPr lang="en-GB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55630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465" y="1577796"/>
            <a:ext cx="7756710" cy="43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5744" r="9383" b="27180"/>
          <a:stretch/>
        </p:blipFill>
        <p:spPr>
          <a:xfrm>
            <a:off x="886265" y="98473"/>
            <a:ext cx="8609428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91" t="22356" r="27763" b="12645"/>
          <a:stretch/>
        </p:blipFill>
        <p:spPr>
          <a:xfrm>
            <a:off x="365761" y="270974"/>
            <a:ext cx="7891974" cy="64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9" t="14279" r="5382" b="12452"/>
          <a:stretch/>
        </p:blipFill>
        <p:spPr>
          <a:xfrm>
            <a:off x="239151" y="478301"/>
            <a:ext cx="11619914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594</Words>
  <Application>Microsoft Office PowerPoint</Application>
  <PresentationFormat>Widescreen</PresentationFormat>
  <Paragraphs>87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Century Gothic</vt:lpstr>
      <vt:lpstr>Symbol</vt:lpstr>
      <vt:lpstr>Times New Roman</vt:lpstr>
      <vt:lpstr>Office Theme</vt:lpstr>
      <vt:lpstr>Contents Slide Master</vt:lpstr>
      <vt:lpstr>Retrieval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E. Morel</dc:creator>
  <cp:lastModifiedBy>Miss E. Morel</cp:lastModifiedBy>
  <cp:revision>115</cp:revision>
  <dcterms:created xsi:type="dcterms:W3CDTF">2020-11-29T16:12:01Z</dcterms:created>
  <dcterms:modified xsi:type="dcterms:W3CDTF">2021-02-01T15:11:09Z</dcterms:modified>
</cp:coreProperties>
</file>