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6" r:id="rId6"/>
  </p:sldMasterIdLst>
  <p:sldIdLst>
    <p:sldId id="256" r:id="rId7"/>
    <p:sldId id="260" r:id="rId8"/>
    <p:sldId id="263" r:id="rId9"/>
    <p:sldId id="264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6A44"/>
    <a:srgbClr val="002A4D"/>
    <a:srgbClr val="E50051"/>
    <a:srgbClr val="981239"/>
    <a:srgbClr val="A2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49A1F-1C94-1FA0-784A-02C1CF4586C7}" v="26" dt="2024-10-02T07:26:40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a logo and text&#10;&#10;AI-generated content may be incorrect.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0" descr="Date">
            <a:extLst>
              <a:ext uri="{FF2B5EF4-FFF2-40B4-BE49-F238E27FC236}">
                <a16:creationId xmlns:a16="http://schemas.microsoft.com/office/drawing/2014/main" id="{EF2BB75A-4EAB-2293-C318-D1E83BCFA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6235" y="4673428"/>
            <a:ext cx="3751574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1" name="Text Placeholder 10" descr="Presentation name">
            <a:extLst>
              <a:ext uri="{FF2B5EF4-FFF2-40B4-BE49-F238E27FC236}">
                <a16:creationId xmlns:a16="http://schemas.microsoft.com/office/drawing/2014/main" id="{3D122B7E-3782-B28C-5689-B02EF3576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6235" y="4048717"/>
            <a:ext cx="3751574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E71E6-66BD-FD01-AAA0-EBC6BD535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36236" y="3784005"/>
            <a:ext cx="3751574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3">
            <a:extLst>
              <a:ext uri="{FF2B5EF4-FFF2-40B4-BE49-F238E27FC236}">
                <a16:creationId xmlns:a16="http://schemas.microsoft.com/office/drawing/2014/main" id="{9D2A7AE0-94AD-4F83-40E2-EBA87749E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6235" y="1245187"/>
            <a:ext cx="3751574" cy="2183813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1323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A36F493-541E-F7CA-8A99-0AB27E5D1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B0AAC8-F1BB-CB9B-2B0C-F11CA42C5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67574108-26A1-679D-2752-697445EB3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14209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DDC707B-52D6-7F0C-B00C-6B5B116D73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7A6B6D-6B31-D92D-6864-A31877A7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0096F63A-692C-9D6D-EFFD-10164CA3C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0FF73CB-CAE5-8B6E-282D-52A42484F6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263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3037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96C4288-6F04-F1B9-1D14-23F3206299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50340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8A9F6E-A920-E283-4E4B-CD86F9A5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C17074A3-67C9-7662-F007-25B24ADE4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7" y="1629255"/>
            <a:ext cx="5034024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E520A78-598E-1E57-808C-8F610A408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3" y="0"/>
            <a:ext cx="5373757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861210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95BF2FCC-7BD2-CB6F-603B-3D41E071E6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637B72-8DC7-01BC-122C-CFFCF9F85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310DA2AE-8F4D-6C25-A009-2BF588925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6364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Curv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449CC1A-9C9D-EB20-D799-ACA8966B96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037EC7-40F2-AEE1-644C-AF5D3AACD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3E4B136A-EC18-5E54-E6C5-E965BD006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96682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3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11F5624-A3E1-FAAA-07CB-7C239464F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372" y="3279913"/>
            <a:ext cx="10799193" cy="743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closing message</a:t>
            </a:r>
          </a:p>
        </p:txBody>
      </p:sp>
    </p:spTree>
    <p:extLst>
      <p:ext uri="{BB962C8B-B14F-4D97-AF65-F5344CB8AC3E}">
        <p14:creationId xmlns:p14="http://schemas.microsoft.com/office/powerpoint/2010/main" val="275206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 descr="Date">
            <a:extLst>
              <a:ext uri="{FF2B5EF4-FFF2-40B4-BE49-F238E27FC236}">
                <a16:creationId xmlns:a16="http://schemas.microsoft.com/office/drawing/2014/main" id="{51ABDD05-E274-0365-1341-38853DB2F6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9148" y="4921906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3" name="Text Placeholder 10" descr="Presentation name">
            <a:extLst>
              <a:ext uri="{FF2B5EF4-FFF2-40B4-BE49-F238E27FC236}">
                <a16:creationId xmlns:a16="http://schemas.microsoft.com/office/drawing/2014/main" id="{F8B09800-D11A-E571-C35C-BDD0F234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9148" y="4297195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821206-5D34-AE1D-8522-279C050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9150" y="4032483"/>
            <a:ext cx="5878547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3">
            <a:extLst>
              <a:ext uri="{FF2B5EF4-FFF2-40B4-BE49-F238E27FC236}">
                <a16:creationId xmlns:a16="http://schemas.microsoft.com/office/drawing/2014/main" id="{716855BA-9CAC-5E3F-61AE-3EF42EC38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9148" y="3001619"/>
            <a:ext cx="5878547" cy="675859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4482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0" descr="Date">
            <a:extLst>
              <a:ext uri="{FF2B5EF4-FFF2-40B4-BE49-F238E27FC236}">
                <a16:creationId xmlns:a16="http://schemas.microsoft.com/office/drawing/2014/main" id="{A345C1EA-ACD1-292E-820A-E0054A959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9148" y="4921906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 Placeholder 10" descr="Presentation name">
            <a:extLst>
              <a:ext uri="{FF2B5EF4-FFF2-40B4-BE49-F238E27FC236}">
                <a16:creationId xmlns:a16="http://schemas.microsoft.com/office/drawing/2014/main" id="{A1AC6634-1609-CB7C-945B-072BDA3529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9148" y="4297195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256F32-B616-7958-74F6-F3FF89BDC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9150" y="4032483"/>
            <a:ext cx="5878547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3">
            <a:extLst>
              <a:ext uri="{FF2B5EF4-FFF2-40B4-BE49-F238E27FC236}">
                <a16:creationId xmlns:a16="http://schemas.microsoft.com/office/drawing/2014/main" id="{8760D314-8CA9-569F-02D5-8E1E2138AF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9148" y="3001619"/>
            <a:ext cx="5878547" cy="675859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37690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A35834-7665-A134-C94D-FF2817568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B33C1-5B4A-513A-1D49-4763F4C27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ED7543C9-A7CF-D1BE-6380-6A2228A3E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83211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A35834-7665-A134-C94D-FF2817568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B33C1-5B4A-513A-1D49-4763F4C27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ED7543C9-A7CF-D1BE-6380-6A2228A3E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B9820D8-2A9D-E6D0-F6FF-9C2B65C1FD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263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3225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A35834-7665-A134-C94D-FF2817568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50340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B33C1-5B4A-513A-1D49-4763F4C27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ED7543C9-A7CF-D1BE-6380-6A2228A3E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7" y="1629255"/>
            <a:ext cx="5034024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771E729-0898-9B66-4F3D-AD31018A7C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3" y="0"/>
            <a:ext cx="5373757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10251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B2DD7A5-4334-8413-905D-B45A939F4C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5E6BDA-1C36-C091-5113-789280A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C18CC9AC-5F8B-FDA5-9057-45582A314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1919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C9395D-0216-EF0A-517C-87A1A6D32E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14B4E7-F7A7-2329-3FA9-51025991D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88EE16AB-E968-B9C9-D32A-7203E191F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52847D-C5D2-2DDA-F557-4DF56D130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263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26505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0BCAF70-4EC8-5EE4-2651-AA631FB9D6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50340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CC45E5-D8E4-9645-1268-B7F95A4AC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67C474EB-D616-F383-6F9D-D87B813BE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7" y="1629255"/>
            <a:ext cx="5034024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95FE24-F04D-EEF4-63DA-6B5D54948B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3" y="0"/>
            <a:ext cx="5373757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4054907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70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1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2F4bZX2yU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A05E9-EE88-40D2-B270-E0FB40ED63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400" b="1" dirty="0">
                <a:latin typeface="Arial"/>
              </a:rPr>
              <a:t>11</a:t>
            </a:r>
            <a:r>
              <a:rPr lang="en-GB" sz="2400" b="1" baseline="30000" dirty="0">
                <a:latin typeface="Arial"/>
              </a:rPr>
              <a:t>th</a:t>
            </a:r>
            <a:r>
              <a:rPr lang="en-GB" sz="2400" b="1" dirty="0">
                <a:latin typeface="Arial"/>
              </a:rPr>
              <a:t> May – 15</a:t>
            </a:r>
            <a:r>
              <a:rPr lang="en-GB" sz="2400" b="1" baseline="30000" dirty="0">
                <a:latin typeface="Arial"/>
              </a:rPr>
              <a:t>th</a:t>
            </a:r>
            <a:r>
              <a:rPr lang="en-GB" sz="2400" b="1" dirty="0">
                <a:latin typeface="Arial"/>
              </a:rPr>
              <a:t> May 2026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E7DC9-3CC9-4605-AFD4-EA969040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154" y="1245187"/>
            <a:ext cx="4822092" cy="2183813"/>
          </a:xfrm>
        </p:spPr>
        <p:txBody>
          <a:bodyPr/>
          <a:lstStyle/>
          <a:p>
            <a:r>
              <a:rPr lang="en-GB" sz="4400" b="0" dirty="0">
                <a:latin typeface="DM Sans 14pt" pitchFamily="2" charset="0"/>
              </a:rPr>
              <a:t>Work Experience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1119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558212"/>
            <a:ext cx="9296400" cy="4753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algn="ctr"/>
            <a:endParaRPr lang="en-GB" sz="2000" dirty="0"/>
          </a:p>
        </p:txBody>
      </p:sp>
      <p:pic>
        <p:nvPicPr>
          <p:cNvPr id="1028" name="Picture 4" descr="http://mountsbay.org/wp-content/uploads/2018/08/Work-Experienc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4" y="2322797"/>
            <a:ext cx="3471439" cy="1735720"/>
          </a:xfrm>
          <a:prstGeom prst="rect">
            <a:avLst/>
          </a:prstGeom>
          <a:noFill/>
          <a:ln>
            <a:solidFill>
              <a:srgbClr val="9812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3-eu-west-1.amazonaws.com/bonacia-sites/young-writers/images/misc/work_e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3" y="4285201"/>
            <a:ext cx="3471439" cy="1705029"/>
          </a:xfrm>
          <a:prstGeom prst="rect">
            <a:avLst/>
          </a:prstGeom>
          <a:noFill/>
          <a:ln>
            <a:solidFill>
              <a:srgbClr val="9812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EBAAD-1849-47A4-BD46-1F7867A215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To meet new people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To find out more about industry and commerce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To experience travelling to work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To exercise more self-discipline and responsibility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To improve your self-confidence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To improve your social skills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To learn the importance of punctuality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To gain transferable skills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1FD33-13F2-4562-A2C3-DB799900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2A4D"/>
                </a:solidFill>
              </a:rPr>
              <a:t>Work experience is a chance to..</a:t>
            </a:r>
            <a:endParaRPr lang="en-GB" dirty="0">
              <a:solidFill>
                <a:srgbClr val="002A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7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502229"/>
            <a:ext cx="10934700" cy="459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857A8-E2A9-4C89-A904-F5D5824E7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Young people are more likely to be successful in their job hunt if they have done some good work experience. </a:t>
            </a:r>
            <a:endParaRPr lang="en-US" sz="24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E50051"/>
              </a:solidFill>
              <a:latin typeface="Calibri"/>
              <a:cs typeface="Calibri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If you haven’t got a clue </a:t>
            </a:r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what career you want to do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, work experience is a perfect way to sample all the </a:t>
            </a:r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career options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out there. It’s a way of exploring different jobs without actually committing to anything. You can dip your toe in the water without taking the full plunge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It enhances your understanding of the world of work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9CFBA-77F5-405F-BA44-6DBF2E0E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002A4D"/>
                </a:solidFill>
              </a:rPr>
              <a:t>Why go on work experience?</a:t>
            </a:r>
            <a:endParaRPr lang="en-GB" dirty="0">
              <a:solidFill>
                <a:srgbClr val="002A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2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5807" y="962447"/>
            <a:ext cx="10934700" cy="439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GB" sz="2800" cap="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ctr">
              <a:lnSpc>
                <a:spcPct val="9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sz="2000" dirty="0">
              <a:cs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16A3F-A5E3-467C-ACD5-54CE3602E2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Ideally matched to individual career aspirations.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YOU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must be pro-active in your search for a work placement.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placement must have up-to-date Employers Liability Insurance and a current risk-assessment. 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Unfortunately, this rules out 'sole-traders'.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457200" indent="-457200" algn="ctr">
              <a:lnSpc>
                <a:spcPct val="9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Calibri"/>
            </a:endParaRP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070B6-73AB-4561-A048-D3BD48EA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2A4D"/>
                </a:solidFill>
              </a:rPr>
              <a:t>The Placement</a:t>
            </a:r>
            <a:endParaRPr lang="en-GB" dirty="0">
              <a:solidFill>
                <a:srgbClr val="002A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0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67AD1B60-A7A6-4D3C-A1BB-F3B50749E3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0131" y="1277768"/>
            <a:ext cx="9358852" cy="52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1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695" y="1326431"/>
            <a:ext cx="10934700" cy="364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514350" indent="-514350">
              <a:buFont typeface="+mj-lt"/>
              <a:buAutoNum type="arabicPeriod"/>
              <a:defRPr/>
            </a:pPr>
            <a:endParaRPr lang="en-GB" altLang="en-US" sz="2800" dirty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defRPr/>
            </a:pPr>
            <a:endParaRPr lang="en-GB" altLang="en-US" sz="2800" b="1" dirty="0">
              <a:solidFill>
                <a:srgbClr val="A22346"/>
              </a:solidFill>
              <a:latin typeface="Trebuchet MS" pitchFamily="34" charset="0"/>
              <a:cs typeface="Times New Roman" pitchFamily="18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645E1-3C8A-4BE4-B761-E91B88BE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A4D"/>
                </a:solidFill>
                <a:latin typeface="Arial"/>
                <a:cs typeface="Arial"/>
              </a:rPr>
              <a:t>Placement dates: 11</a:t>
            </a:r>
            <a:r>
              <a:rPr lang="en-GB" b="1" baseline="30000" dirty="0">
                <a:solidFill>
                  <a:srgbClr val="002A4D"/>
                </a:solidFill>
                <a:latin typeface="Arial"/>
                <a:cs typeface="Arial"/>
              </a:rPr>
              <a:t>th</a:t>
            </a:r>
            <a:r>
              <a:rPr lang="en-GB" b="1" dirty="0">
                <a:solidFill>
                  <a:srgbClr val="002A4D"/>
                </a:solidFill>
                <a:latin typeface="Arial"/>
                <a:cs typeface="Arial"/>
              </a:rPr>
              <a:t> May – 15</a:t>
            </a:r>
            <a:r>
              <a:rPr lang="en-GB" b="1" baseline="30000" dirty="0">
                <a:solidFill>
                  <a:srgbClr val="002A4D"/>
                </a:solidFill>
                <a:latin typeface="Arial"/>
                <a:cs typeface="Arial"/>
              </a:rPr>
              <a:t>th</a:t>
            </a:r>
            <a:r>
              <a:rPr lang="en-GB" b="1" dirty="0">
                <a:solidFill>
                  <a:srgbClr val="002A4D"/>
                </a:solidFill>
                <a:latin typeface="Arial"/>
                <a:cs typeface="Arial"/>
              </a:rPr>
              <a:t> May 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3683E-6790-1690-5338-35F130049378}"/>
              </a:ext>
            </a:extLst>
          </p:cNvPr>
          <p:cNvSpPr>
            <a:spLocks noGrp="1" noChangeArrowheads="1"/>
          </p:cNvSpPr>
          <p:nvPr/>
        </p:nvSpPr>
        <p:spPr>
          <a:xfrm>
            <a:off x="1742831" y="2743199"/>
            <a:ext cx="8089367" cy="19518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600" dirty="0">
                <a:latin typeface="Verdana"/>
                <a:ea typeface="Verdana"/>
              </a:rPr>
              <a:t>ALL PLACEMENTS MUST BE </a:t>
            </a:r>
            <a:r>
              <a:rPr lang="en-GB" altLang="en-US" sz="3600" b="1" dirty="0">
                <a:solidFill>
                  <a:srgbClr val="846A44"/>
                </a:solidFill>
                <a:latin typeface="Verdana"/>
                <a:ea typeface="Verdana"/>
              </a:rPr>
              <a:t>FINALISED by 13</a:t>
            </a:r>
            <a:r>
              <a:rPr lang="en-GB" altLang="en-US" sz="3600" b="1" baseline="30000" dirty="0">
                <a:solidFill>
                  <a:srgbClr val="846A44"/>
                </a:solidFill>
                <a:latin typeface="Verdana"/>
                <a:ea typeface="Verdana"/>
              </a:rPr>
              <a:t>th</a:t>
            </a:r>
            <a:r>
              <a:rPr lang="en-GB" altLang="en-US" sz="3600" b="1" dirty="0">
                <a:solidFill>
                  <a:srgbClr val="846A44"/>
                </a:solidFill>
                <a:latin typeface="Verdana"/>
                <a:ea typeface="Verdana"/>
              </a:rPr>
              <a:t> April 2026</a:t>
            </a:r>
            <a:endParaRPr lang="en-GB" altLang="en-US" sz="3600" dirty="0">
              <a:solidFill>
                <a:srgbClr val="846A44"/>
              </a:solidFill>
              <a:latin typeface="Verdana"/>
              <a:ea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F7D4A-8A39-1D60-E1C0-43B57ABDCD63}"/>
              </a:ext>
            </a:extLst>
          </p:cNvPr>
          <p:cNvSpPr txBox="1"/>
          <p:nvPr/>
        </p:nvSpPr>
        <p:spPr>
          <a:xfrm>
            <a:off x="1008992" y="4808482"/>
            <a:ext cx="986921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cs typeface="Calibri"/>
              </a:rPr>
              <a:t>YOU ARE RESPONSIBLE FOR FINDING YOUR PLACEMENT </a:t>
            </a:r>
            <a:endParaRPr lang="en-US" dirty="0">
              <a:cs typeface="Calibri" panose="020F0502020204030204"/>
            </a:endParaRPr>
          </a:p>
          <a:p>
            <a:pPr algn="ctr"/>
            <a:r>
              <a:rPr lang="en-US" sz="3200" dirty="0">
                <a:cs typeface="Calibri"/>
              </a:rPr>
              <a:t>– SCHOOL DOES NOT ORGANISE PLACEMENTS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4273590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End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770d83-0845-438e-be82-5a6fbe893f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10AB7B6BC7C45A2B8C70E9BADCA99" ma:contentTypeVersion="19" ma:contentTypeDescription="Create a new document." ma:contentTypeScope="" ma:versionID="311eb19aaa13cdc32b1f212d997f7772">
  <xsd:schema xmlns:xsd="http://www.w3.org/2001/XMLSchema" xmlns:xs="http://www.w3.org/2001/XMLSchema" xmlns:p="http://schemas.microsoft.com/office/2006/metadata/properties" xmlns:ns3="11534c1b-ec35-447f-9875-6996bbace586" xmlns:ns4="23770d83-0845-438e-be82-5a6fbe893f07" targetNamespace="http://schemas.microsoft.com/office/2006/metadata/properties" ma:root="true" ma:fieldsID="989601fb712c4c30c94f8b4af099ee92" ns3:_="" ns4:_="">
    <xsd:import namespace="11534c1b-ec35-447f-9875-6996bbace586"/>
    <xsd:import namespace="23770d83-0845-438e-be82-5a6fbe893f0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34c1b-ec35-447f-9875-6996bbace5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70d83-0845-438e-be82-5a6fbe893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069BE5-A95E-4A69-8D27-8F7C52FAE7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EE6064-AFBC-4978-8CEC-053191FE6CDF}">
  <ds:schemaRefs>
    <ds:schemaRef ds:uri="http://schemas.microsoft.com/office/2006/documentManagement/types"/>
    <ds:schemaRef ds:uri="http://schemas.microsoft.com/office/infopath/2007/PartnerControls"/>
    <ds:schemaRef ds:uri="23770d83-0845-438e-be82-5a6fbe893f07"/>
    <ds:schemaRef ds:uri="http://www.w3.org/XML/1998/namespace"/>
    <ds:schemaRef ds:uri="http://schemas.openxmlformats.org/package/2006/metadata/core-properties"/>
    <ds:schemaRef ds:uri="http://purl.org/dc/terms/"/>
    <ds:schemaRef ds:uri="11534c1b-ec35-447f-9875-6996bbace586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13B50E-29E8-4165-9F47-01FFE3394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34c1b-ec35-447f-9875-6996bbace586"/>
    <ds:schemaRef ds:uri="23770d83-0845-438e-be82-5a6fbe893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1211</TotalTime>
  <Words>219</Words>
  <Application>Microsoft Office PowerPoint</Application>
  <PresentationFormat>Widescreen</PresentationFormat>
  <Paragraphs>32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Opening Slides</vt:lpstr>
      <vt:lpstr>Content Slides</vt:lpstr>
      <vt:lpstr>End Slides</vt:lpstr>
      <vt:lpstr>Work Experience</vt:lpstr>
      <vt:lpstr>Work experience is a chance to..</vt:lpstr>
      <vt:lpstr>Why go on work experience?</vt:lpstr>
      <vt:lpstr>The Placement</vt:lpstr>
      <vt:lpstr>PowerPoint Presentation</vt:lpstr>
      <vt:lpstr>Placement dates: 11th May – 15th May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Rubery</dc:creator>
  <cp:lastModifiedBy>Jo Lilley</cp:lastModifiedBy>
  <cp:revision>109</cp:revision>
  <dcterms:created xsi:type="dcterms:W3CDTF">2018-11-15T12:36:16Z</dcterms:created>
  <dcterms:modified xsi:type="dcterms:W3CDTF">2026-01-26T14:11:18Z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0x0101006AD10AB7B6BC7C45A2B8C70E9BADCA99</vt:lpwstr>
  </property>
</Properties>
</file>