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61" r:id="rId7"/>
    <p:sldId id="263" r:id="rId8"/>
    <p:sldId id="264" r:id="rId9"/>
    <p:sldId id="268" r:id="rId10"/>
    <p:sldId id="265" r:id="rId11"/>
    <p:sldId id="493" r:id="rId12"/>
    <p:sldId id="298" r:id="rId13"/>
    <p:sldId id="492" r:id="rId14"/>
    <p:sldId id="304" r:id="rId15"/>
    <p:sldId id="303" r:id="rId16"/>
    <p:sldId id="305" r:id="rId17"/>
    <p:sldId id="302" r:id="rId18"/>
    <p:sldId id="494" r:id="rId19"/>
    <p:sldId id="31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51"/>
    <a:srgbClr val="22C889"/>
    <a:srgbClr val="981239"/>
    <a:srgbClr val="A2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BF087-E2EE-4AD6-F6C1-E05C726AD8E9}" v="224" dt="2023-03-14T13:24:03.165"/>
    <p1510:client id="{EECA2D2E-207C-CBDD-E2E7-D074B414BA00}" v="69" dt="2023-03-10T14:03:2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J. Lilley" userId="S::jo.lilley@lancasterhigh.lancs.sch.uk::81d378d7-3caa-4602-afcb-1868280a30d6" providerId="AD" clId="Web-{DCABF087-E2EE-4AD6-F6C1-E05C726AD8E9}"/>
    <pc:docChg chg="addSld modSld">
      <pc:chgData name="Miss J. Lilley" userId="S::jo.lilley@lancasterhigh.lancs.sch.uk::81d378d7-3caa-4602-afcb-1868280a30d6" providerId="AD" clId="Web-{DCABF087-E2EE-4AD6-F6C1-E05C726AD8E9}" dt="2023-03-14T13:24:03.165" v="214" actId="1076"/>
      <pc:docMkLst>
        <pc:docMk/>
      </pc:docMkLst>
      <pc:sldChg chg="modSp">
        <pc:chgData name="Miss J. Lilley" userId="S::jo.lilley@lancasterhigh.lancs.sch.uk::81d378d7-3caa-4602-afcb-1868280a30d6" providerId="AD" clId="Web-{DCABF087-E2EE-4AD6-F6C1-E05C726AD8E9}" dt="2023-03-14T11:11:17.289" v="6" actId="20577"/>
        <pc:sldMkLst>
          <pc:docMk/>
          <pc:sldMk cId="95499511" sldId="311"/>
        </pc:sldMkLst>
        <pc:spChg chg="mod">
          <ac:chgData name="Miss J. Lilley" userId="S::jo.lilley@lancasterhigh.lancs.sch.uk::81d378d7-3caa-4602-afcb-1868280a30d6" providerId="AD" clId="Web-{DCABF087-E2EE-4AD6-F6C1-E05C726AD8E9}" dt="2023-03-14T11:11:17.289" v="6" actId="20577"/>
          <ac:spMkLst>
            <pc:docMk/>
            <pc:sldMk cId="95499511" sldId="311"/>
            <ac:spMk id="15" creationId="{E37A6633-B63A-4262-AFB6-1ED4C7FA2EBA}"/>
          </ac:spMkLst>
        </pc:spChg>
      </pc:sldChg>
      <pc:sldChg chg="addSp delSp modSp new mod modClrScheme chgLayout">
        <pc:chgData name="Miss J. Lilley" userId="S::jo.lilley@lancasterhigh.lancs.sch.uk::81d378d7-3caa-4602-afcb-1868280a30d6" providerId="AD" clId="Web-{DCABF087-E2EE-4AD6-F6C1-E05C726AD8E9}" dt="2023-03-14T13:17:34.452" v="182" actId="20577"/>
        <pc:sldMkLst>
          <pc:docMk/>
          <pc:sldMk cId="3027097642" sldId="493"/>
        </pc:sldMkLst>
        <pc:spChg chg="mod ord">
          <ac:chgData name="Miss J. Lilley" userId="S::jo.lilley@lancasterhigh.lancs.sch.uk::81d378d7-3caa-4602-afcb-1868280a30d6" providerId="AD" clId="Web-{DCABF087-E2EE-4AD6-F6C1-E05C726AD8E9}" dt="2023-03-14T13:17:34.452" v="182" actId="20577"/>
          <ac:spMkLst>
            <pc:docMk/>
            <pc:sldMk cId="3027097642" sldId="493"/>
            <ac:spMk id="2" creationId="{ACBBB4E5-1E7B-3B7B-B950-645EB03E60DC}"/>
          </ac:spMkLst>
        </pc:spChg>
        <pc:spChg chg="mod ord">
          <ac:chgData name="Miss J. Lilley" userId="S::jo.lilley@lancasterhigh.lancs.sch.uk::81d378d7-3caa-4602-afcb-1868280a30d6" providerId="AD" clId="Web-{DCABF087-E2EE-4AD6-F6C1-E05C726AD8E9}" dt="2023-03-14T13:15:33.038" v="119"/>
          <ac:spMkLst>
            <pc:docMk/>
            <pc:sldMk cId="3027097642" sldId="493"/>
            <ac:spMk id="3" creationId="{5404B867-98F2-B8D3-F041-D918DC0E3939}"/>
          </ac:spMkLst>
        </pc:spChg>
        <pc:spChg chg="add del mod ord">
          <ac:chgData name="Miss J. Lilley" userId="S::jo.lilley@lancasterhigh.lancs.sch.uk::81d378d7-3caa-4602-afcb-1868280a30d6" providerId="AD" clId="Web-{DCABF087-E2EE-4AD6-F6C1-E05C726AD8E9}" dt="2023-03-14T13:15:33.038" v="119"/>
          <ac:spMkLst>
            <pc:docMk/>
            <pc:sldMk cId="3027097642" sldId="493"/>
            <ac:spMk id="4" creationId="{DEF38F85-D64B-77B1-D0A0-F148418303F7}"/>
          </ac:spMkLst>
        </pc:spChg>
        <pc:spChg chg="add del mod ord">
          <ac:chgData name="Miss J. Lilley" userId="S::jo.lilley@lancasterhigh.lancs.sch.uk::81d378d7-3caa-4602-afcb-1868280a30d6" providerId="AD" clId="Web-{DCABF087-E2EE-4AD6-F6C1-E05C726AD8E9}" dt="2023-03-14T13:15:33.038" v="119"/>
          <ac:spMkLst>
            <pc:docMk/>
            <pc:sldMk cId="3027097642" sldId="493"/>
            <ac:spMk id="5" creationId="{B9B00488-D89B-B203-DBBB-ED36E7240AFF}"/>
          </ac:spMkLst>
        </pc:spChg>
        <pc:spChg chg="add mod ord">
          <ac:chgData name="Miss J. Lilley" userId="S::jo.lilley@lancasterhigh.lancs.sch.uk::81d378d7-3caa-4602-afcb-1868280a30d6" providerId="AD" clId="Web-{DCABF087-E2EE-4AD6-F6C1-E05C726AD8E9}" dt="2023-03-14T13:17:21.186" v="181" actId="20577"/>
          <ac:spMkLst>
            <pc:docMk/>
            <pc:sldMk cId="3027097642" sldId="493"/>
            <ac:spMk id="6" creationId="{668E88FE-6A7E-AC36-1766-B6F3F346C185}"/>
          </ac:spMkLst>
        </pc:spChg>
      </pc:sldChg>
      <pc:sldChg chg="addSp delSp modSp new">
        <pc:chgData name="Miss J. Lilley" userId="S::jo.lilley@lancasterhigh.lancs.sch.uk::81d378d7-3caa-4602-afcb-1868280a30d6" providerId="AD" clId="Web-{DCABF087-E2EE-4AD6-F6C1-E05C726AD8E9}" dt="2023-03-14T13:24:03.165" v="214" actId="1076"/>
        <pc:sldMkLst>
          <pc:docMk/>
          <pc:sldMk cId="3990170431" sldId="494"/>
        </pc:sldMkLst>
        <pc:spChg chg="mod">
          <ac:chgData name="Miss J. Lilley" userId="S::jo.lilley@lancasterhigh.lancs.sch.uk::81d378d7-3caa-4602-afcb-1868280a30d6" providerId="AD" clId="Web-{DCABF087-E2EE-4AD6-F6C1-E05C726AD8E9}" dt="2023-03-14T13:22:32.675" v="207" actId="14100"/>
          <ac:spMkLst>
            <pc:docMk/>
            <pc:sldMk cId="3990170431" sldId="494"/>
            <ac:spMk id="2" creationId="{A01BAB10-5FE3-5C1C-3573-239704F9907F}"/>
          </ac:spMkLst>
        </pc:spChg>
        <pc:spChg chg="del">
          <ac:chgData name="Miss J. Lilley" userId="S::jo.lilley@lancasterhigh.lancs.sch.uk::81d378d7-3caa-4602-afcb-1868280a30d6" providerId="AD" clId="Web-{DCABF087-E2EE-4AD6-F6C1-E05C726AD8E9}" dt="2023-03-14T13:24:00.743" v="213"/>
          <ac:spMkLst>
            <pc:docMk/>
            <pc:sldMk cId="3990170431" sldId="494"/>
            <ac:spMk id="3" creationId="{B07B1410-04EB-7A85-B7F3-DD166264EC12}"/>
          </ac:spMkLst>
        </pc:spChg>
        <pc:spChg chg="add mod">
          <ac:chgData name="Miss J. Lilley" userId="S::jo.lilley@lancasterhigh.lancs.sch.uk::81d378d7-3caa-4602-afcb-1868280a30d6" providerId="AD" clId="Web-{DCABF087-E2EE-4AD6-F6C1-E05C726AD8E9}" dt="2023-03-14T13:22:59.067" v="212" actId="1076"/>
          <ac:spMkLst>
            <pc:docMk/>
            <pc:sldMk cId="3990170431" sldId="494"/>
            <ac:spMk id="4" creationId="{5FC877E2-F84A-2F3E-9385-64C2DEE3DB83}"/>
          </ac:spMkLst>
        </pc:spChg>
        <pc:picChg chg="add mod ord">
          <ac:chgData name="Miss J. Lilley" userId="S::jo.lilley@lancasterhigh.lancs.sch.uk::81d378d7-3caa-4602-afcb-1868280a30d6" providerId="AD" clId="Web-{DCABF087-E2EE-4AD6-F6C1-E05C726AD8E9}" dt="2023-03-14T13:24:03.165" v="214" actId="1076"/>
          <ac:picMkLst>
            <pc:docMk/>
            <pc:sldMk cId="3990170431" sldId="494"/>
            <ac:picMk id="5" creationId="{7DCC1F0C-ABB1-FC0D-3FAF-DAC0F71DB4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1C57C-DCE5-4DC9-BF09-E807EC51D2AF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F0EE-043C-482F-B161-1032D46FD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8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7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2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4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3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2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FF3B-57D0-4040-86F0-47AB87074E5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4044-FB60-45C4-BA9D-A9BED664CF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F764-B7A2-4161-BA49-10559DBFED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EEEB1-14C5-48CC-8F9B-55829B8344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593BF-C046-4D95-97EE-7426D54DE88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083713"/>
            <a:ext cx="1701800" cy="6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og.org/stud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2F4bZX2yU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82950" y="236919"/>
            <a:ext cx="5626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YEAR 10 </a:t>
            </a:r>
          </a:p>
          <a:p>
            <a:pPr algn="ctr"/>
            <a:r>
              <a:rPr lang="en-GB" sz="4400" dirty="0"/>
              <a:t>WORK EXPERIENCE</a:t>
            </a:r>
          </a:p>
        </p:txBody>
      </p:sp>
      <p:pic>
        <p:nvPicPr>
          <p:cNvPr id="11" name="Picture 10" descr="https://back-2-front.co.uk/wp-content/uploads/2016/07/Successful-Che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8" y="2687230"/>
            <a:ext cx="2641600" cy="1762760"/>
          </a:xfrm>
          <a:prstGeom prst="rect">
            <a:avLst/>
          </a:prstGeom>
          <a:noFill/>
          <a:ln>
            <a:solidFill>
              <a:srgbClr val="981239"/>
            </a:solidFill>
          </a:ln>
        </p:spPr>
      </p:pic>
      <p:pic>
        <p:nvPicPr>
          <p:cNvPr id="12" name="Picture 11" descr="https://s-i.huffpost.com/gen/1408150/images/o-ENGINEERING-facebo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4338"/>
          <a:stretch/>
        </p:blipFill>
        <p:spPr bwMode="auto">
          <a:xfrm>
            <a:off x="1650423" y="2687865"/>
            <a:ext cx="2794000" cy="1762125"/>
          </a:xfrm>
          <a:prstGeom prst="rect">
            <a:avLst/>
          </a:prstGeom>
          <a:noFill/>
          <a:ln>
            <a:solidFill>
              <a:srgbClr val="98123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://strongerunions.org/wp-content/uploads/2015/04/nhs-staf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73" y="2685960"/>
            <a:ext cx="3175692" cy="1764030"/>
          </a:xfrm>
          <a:prstGeom prst="rect">
            <a:avLst/>
          </a:prstGeom>
          <a:noFill/>
          <a:ln>
            <a:solidFill>
              <a:srgbClr val="981239"/>
            </a:solidFill>
          </a:ln>
        </p:spPr>
      </p:pic>
    </p:spTree>
    <p:extLst>
      <p:ext uri="{BB962C8B-B14F-4D97-AF65-F5344CB8AC3E}">
        <p14:creationId xmlns:p14="http://schemas.microsoft.com/office/powerpoint/2010/main" val="101119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351572" y="1565045"/>
            <a:ext cx="11488856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457F99-9AD5-4365-A96A-448DAA80E191}"/>
              </a:ext>
            </a:extLst>
          </p:cNvPr>
          <p:cNvGrpSpPr/>
          <p:nvPr/>
        </p:nvGrpSpPr>
        <p:grpSpPr>
          <a:xfrm>
            <a:off x="455020" y="2630475"/>
            <a:ext cx="11281959" cy="4090958"/>
            <a:chOff x="179294" y="1013673"/>
            <a:chExt cx="11891961" cy="44056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D5A05D-91E8-4957-A87A-2C3BFCF23275}"/>
                </a:ext>
              </a:extLst>
            </p:cNvPr>
            <p:cNvGrpSpPr/>
            <p:nvPr/>
          </p:nvGrpSpPr>
          <p:grpSpPr>
            <a:xfrm>
              <a:off x="2574823" y="1013673"/>
              <a:ext cx="2299082" cy="1515530"/>
              <a:chOff x="2607132" y="1013674"/>
              <a:chExt cx="2299082" cy="151553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659EEA-7CD3-410A-8F56-1B1BA961B015}"/>
                  </a:ext>
                </a:extLst>
              </p:cNvPr>
              <p:cNvSpPr txBox="1"/>
              <p:nvPr/>
            </p:nvSpPr>
            <p:spPr>
              <a:xfrm>
                <a:off x="2858972" y="1013674"/>
                <a:ext cx="179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87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44046B7A-D596-453C-8979-E8BE697E1948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D4EE-D058-449D-9822-29755EBC8C34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Competencies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C8BAFD60-584E-4018-9FF9-77B68A70C3FF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DC4DA0-B4FA-4ACE-9FE3-7F1F784DCEC3}"/>
                </a:ext>
              </a:extLst>
            </p:cNvPr>
            <p:cNvGrpSpPr/>
            <p:nvPr/>
          </p:nvGrpSpPr>
          <p:grpSpPr>
            <a:xfrm>
              <a:off x="9775412" y="1147157"/>
              <a:ext cx="2295843" cy="1377844"/>
              <a:chOff x="9775412" y="1147157"/>
              <a:chExt cx="2295843" cy="1377844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FADF19F-9AC6-417B-AD99-A8430A510B34}"/>
                  </a:ext>
                </a:extLst>
              </p:cNvPr>
              <p:cNvSpPr txBox="1"/>
              <p:nvPr/>
            </p:nvSpPr>
            <p:spPr>
              <a:xfrm>
                <a:off x="9925411" y="1147157"/>
                <a:ext cx="19966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83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FC0079C8-64F2-464A-B2DD-78188BBA090B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267DF7FB-D765-4359-B4A5-32838174A40F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588255EA-B04C-4134-B539-C9A00B568D58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6C7C0B-ECB5-410D-8B9F-19C83229AE6A}"/>
                </a:ext>
              </a:extLst>
            </p:cNvPr>
            <p:cNvGrpSpPr/>
            <p:nvPr/>
          </p:nvGrpSpPr>
          <p:grpSpPr>
            <a:xfrm>
              <a:off x="4962214" y="1013673"/>
              <a:ext cx="2313123" cy="4405654"/>
              <a:chOff x="4962214" y="1013673"/>
              <a:chExt cx="2313123" cy="440565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FE1B6B-B96D-438B-9990-48E6611B6B9A}"/>
                  </a:ext>
                </a:extLst>
              </p:cNvPr>
              <p:cNvSpPr txBox="1"/>
              <p:nvPr/>
            </p:nvSpPr>
            <p:spPr>
              <a:xfrm>
                <a:off x="5377990" y="1013673"/>
                <a:ext cx="149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7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780B466D-1FBA-47BD-8A87-C0AB35E3A397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2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E6B874B-C7D7-4F06-BA22-9F8AE554CFC0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33ED292-8875-400F-8298-AECA3BCBB6A2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B545A24B-E543-4B4D-BA3B-77F301AE55B8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4CC0BD4-3EE7-4A19-9280-F746F1308AB9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6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B8515E5B-0D93-47B9-8B42-D3D9E3B20735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7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97E48AD-A7BC-4BB7-B360-D9CF8BE41691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8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D8918ECA-22D8-4870-A41F-0A1DC03CA3F1}"/>
                  </a:ext>
                </a:extLst>
              </p:cNvPr>
              <p:cNvSpPr txBox="1"/>
              <p:nvPr/>
            </p:nvSpPr>
            <p:spPr>
              <a:xfrm>
                <a:off x="4962214" y="4752071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9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3A4CB6A-ACF8-4DF0-947A-2E8C0D2AAC64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301598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ME and African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8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E6E76-8584-41FA-811D-115DEC1DD2CC}"/>
                  </a:ext>
                </a:extLst>
              </p:cNvPr>
              <p:cNvSpPr txBox="1"/>
              <p:nvPr/>
            </p:nvSpPr>
            <p:spPr>
              <a:xfrm>
                <a:off x="4962214" y="438641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8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F03E84E6-1916-455C-9F75-F4F8911D73BD}"/>
                  </a:ext>
                </a:extLst>
              </p:cNvPr>
              <p:cNvSpPr txBox="1"/>
              <p:nvPr/>
            </p:nvSpPr>
            <p:spPr>
              <a:xfrm>
                <a:off x="4962214" y="5117729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0601A1D-9BBC-45AC-97D7-C050D43C4E83}"/>
                </a:ext>
              </a:extLst>
            </p:cNvPr>
            <p:cNvGrpSpPr/>
            <p:nvPr/>
          </p:nvGrpSpPr>
          <p:grpSpPr>
            <a:xfrm>
              <a:off x="7367696" y="1013673"/>
              <a:ext cx="2295033" cy="3282037"/>
              <a:chOff x="7352952" y="1013673"/>
              <a:chExt cx="2295033" cy="328203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3ECD06-AE39-44C5-9EB4-25D77DEDCF1F}"/>
                  </a:ext>
                </a:extLst>
              </p:cNvPr>
              <p:cNvSpPr txBox="1"/>
              <p:nvPr/>
            </p:nvSpPr>
            <p:spPr>
              <a:xfrm>
                <a:off x="7592629" y="1013673"/>
                <a:ext cx="1815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62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789ADB5-9B7A-455B-881F-EE09469C94B9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63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CD3DBB06-CBFC-4C9F-A0A0-BFF97CB1FCDB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AD376B0F-5EC4-4507-BD26-480315B72779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929387E4-622B-4602-A4BF-1EB27B53FCFD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6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EF882A1-0769-478C-B983-96730686F226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6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088E5FDD-318C-48D7-B80A-7FD0978DED3B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69FC4C3-0F00-49A3-B76D-44487A0EB1A0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AB1C1-C823-4EB2-8A81-081ADBE89E41}"/>
                  </a:ext>
                </a:extLst>
              </p:cNvPr>
              <p:cNvSpPr txBox="1"/>
              <p:nvPr/>
            </p:nvSpPr>
            <p:spPr>
              <a:xfrm>
                <a:off x="7352952" y="3994112"/>
                <a:ext cx="2295033" cy="301598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886F12-A60D-45C9-8F42-2D46ED822148}"/>
                </a:ext>
              </a:extLst>
            </p:cNvPr>
            <p:cNvGrpSpPr/>
            <p:nvPr/>
          </p:nvGrpSpPr>
          <p:grpSpPr>
            <a:xfrm>
              <a:off x="179294" y="1139988"/>
              <a:ext cx="2299619" cy="3182361"/>
              <a:chOff x="179294" y="1139988"/>
              <a:chExt cx="2299619" cy="3182361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178B69-D634-4531-A471-26F526D5CFA3}"/>
                  </a:ext>
                </a:extLst>
              </p:cNvPr>
              <p:cNvSpPr txBox="1"/>
              <p:nvPr/>
            </p:nvSpPr>
            <p:spPr>
              <a:xfrm>
                <a:off x="418218" y="1139988"/>
                <a:ext cx="18263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53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C60810-0B3F-4B2C-82F5-15700A00A6E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7EC9E3-6445-432A-A20E-63D35EF85228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A49775-808E-4548-B2CA-74F073F84A6A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9C3B8D-8653-41A2-BA41-3D47DFA10E5D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D597CE-6A2E-46CF-B808-9A06F960E4E1}"/>
                  </a:ext>
                </a:extLst>
              </p:cNvPr>
              <p:cNvSpPr txBox="1"/>
              <p:nvPr/>
            </p:nvSpPr>
            <p:spPr>
              <a:xfrm>
                <a:off x="179294" y="2937745"/>
                <a:ext cx="2295033" cy="301598"/>
              </a:xfrm>
              <a:prstGeom prst="rect">
                <a:avLst/>
              </a:prstGeom>
              <a:solidFill>
                <a:srgbClr val="D239A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Personality profile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7C8058-A3E7-4EB7-AE8F-B62489C2D4DC}"/>
                  </a:ext>
                </a:extLst>
              </p:cNvPr>
              <p:cNvSpPr txBox="1"/>
              <p:nvPr/>
            </p:nvSpPr>
            <p:spPr>
              <a:xfrm>
                <a:off x="179294" y="4020751"/>
                <a:ext cx="2295033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DA426B-D568-4F78-AB9E-D1025B62F162}"/>
                  </a:ext>
                </a:extLst>
              </p:cNvPr>
              <p:cNvSpPr txBox="1"/>
              <p:nvPr/>
            </p:nvSpPr>
            <p:spPr>
              <a:xfrm>
                <a:off x="179294" y="3295135"/>
                <a:ext cx="2295033" cy="301598"/>
              </a:xfrm>
              <a:prstGeom prst="rect">
                <a:avLst/>
              </a:prstGeom>
              <a:solidFill>
                <a:srgbClr val="2F75B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Interests profile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96ACE1-EB07-43D4-B586-A6828D202AEE}"/>
                  </a:ext>
                </a:extLst>
              </p:cNvPr>
              <p:cNvSpPr txBox="1"/>
              <p:nvPr/>
            </p:nvSpPr>
            <p:spPr>
              <a:xfrm>
                <a:off x="179294" y="3657943"/>
                <a:ext cx="2295033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026" name="Picture 2" descr="unifrog-green-logo-600px.png | HMC">
            <a:extLst>
              <a:ext uri="{FF2B5EF4-FFF2-40B4-BE49-F238E27FC236}">
                <a16:creationId xmlns:a16="http://schemas.microsoft.com/office/drawing/2014/main" id="{D77C40F5-523C-472A-B4AD-70672DA60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8" b="33755"/>
          <a:stretch/>
        </p:blipFill>
        <p:spPr bwMode="auto">
          <a:xfrm>
            <a:off x="373057" y="61559"/>
            <a:ext cx="4007573" cy="15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2C889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1727934"/>
            <a:ext cx="5793994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Presents information from a range of sources, including local and national LMI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2C889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3996629" y="1820844"/>
            <a:ext cx="801607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8B34E-169D-4F73-B25E-9BE72F9A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582170"/>
            <a:ext cx="3635930" cy="512146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2C889"/>
                </a:solidFill>
                <a:latin typeface="Open Sans" panose="020B0606030504020204"/>
              </a:rPr>
              <a:t>Apprenticeships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4C229-D85E-45D1-85E4-EFC451B7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3" y="1642713"/>
            <a:ext cx="3688299" cy="512146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4328014" y="1642713"/>
            <a:ext cx="7674051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2C889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B10-5FE3-5C1C-3573-239704F9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5" y="365125"/>
            <a:ext cx="10980234" cy="1344148"/>
          </a:xfrm>
        </p:spPr>
        <p:txBody>
          <a:bodyPr/>
          <a:lstStyle/>
          <a:p>
            <a:r>
              <a:rPr lang="en-US" dirty="0">
                <a:cs typeface="Calibri Light"/>
              </a:rPr>
              <a:t>Using </a:t>
            </a:r>
            <a:r>
              <a:rPr lang="en-US" dirty="0" err="1">
                <a:cs typeface="Calibri Light"/>
              </a:rPr>
              <a:t>Unifrog</a:t>
            </a:r>
            <a:r>
              <a:rPr lang="en-US" dirty="0">
                <a:cs typeface="Calibri Light"/>
              </a:rPr>
              <a:t> for Work Experience (placements)</a:t>
            </a:r>
            <a:endParaRPr lang="en-US" dirty="0"/>
          </a:p>
        </p:txBody>
      </p:sp>
      <p:pic>
        <p:nvPicPr>
          <p:cNvPr id="5" name="Picture 5" descr="Graphical user interface, website, treemap chart&#10;&#10;Description automatically generated">
            <a:extLst>
              <a:ext uri="{FF2B5EF4-FFF2-40B4-BE49-F238E27FC236}">
                <a16:creationId xmlns:a16="http://schemas.microsoft.com/office/drawing/2014/main" id="{7DCC1F0C-ABB1-FC0D-3FAF-DAC0F71D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91" y="1639771"/>
            <a:ext cx="7353818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C877E2-F84A-2F3E-9385-64C2DEE3DB83}"/>
              </a:ext>
            </a:extLst>
          </p:cNvPr>
          <p:cNvSpPr txBox="1"/>
          <p:nvPr/>
        </p:nvSpPr>
        <p:spPr>
          <a:xfrm>
            <a:off x="1537009" y="6155473"/>
            <a:ext cx="74267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https://www.unifrog.org/teacher/resources/sort/know-how-how-to-use-the-placements-tool</a:t>
            </a:r>
          </a:p>
        </p:txBody>
      </p:sp>
    </p:spTree>
    <p:extLst>
      <p:ext uri="{BB962C8B-B14F-4D97-AF65-F5344CB8AC3E}">
        <p14:creationId xmlns:p14="http://schemas.microsoft.com/office/powerpoint/2010/main" val="399017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2C889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600130"/>
            <a:ext cx="5827059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Scan this QR code or go to </a:t>
            </a:r>
            <a:r>
              <a:rPr lang="en-GB" sz="2200" dirty="0">
                <a:latin typeface="Open Sans" panose="020B0606030504020204"/>
                <a:hlinkClick r:id="rId3"/>
              </a:rPr>
              <a:t>www.unifrog.org/student</a:t>
            </a:r>
            <a:r>
              <a:rPr lang="en-GB" sz="2200" dirty="0">
                <a:latin typeface="Open Sans" panose="020B0606030504020204"/>
              </a:rPr>
              <a:t> and click ‘Sign in for the first time’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You’ll be asked for some details and a Sign up Code. This is what you need: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9F4D5-01EF-1D37-4B7C-E8F13B691321}"/>
              </a:ext>
            </a:extLst>
          </p:cNvPr>
          <p:cNvGrpSpPr/>
          <p:nvPr/>
        </p:nvGrpSpPr>
        <p:grpSpPr>
          <a:xfrm>
            <a:off x="268941" y="1754156"/>
            <a:ext cx="2438400" cy="4891128"/>
            <a:chOff x="1756229" y="1536566"/>
            <a:chExt cx="2438400" cy="48911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BC860-8FD9-D56F-44FB-E06F26930755}"/>
                </a:ext>
              </a:extLst>
            </p:cNvPr>
            <p:cNvGrpSpPr/>
            <p:nvPr/>
          </p:nvGrpSpPr>
          <p:grpSpPr>
            <a:xfrm>
              <a:off x="1756229" y="1536566"/>
              <a:ext cx="2438400" cy="4891128"/>
              <a:chOff x="1756229" y="1536566"/>
              <a:chExt cx="2438400" cy="4891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56DB63-EED7-4F08-837A-B03EF56F5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3" r="29320"/>
              <a:stretch/>
            </p:blipFill>
            <p:spPr>
              <a:xfrm>
                <a:off x="1756229" y="1536566"/>
                <a:ext cx="2438400" cy="48911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3E77E5-5FF0-49A9-BE7E-FC05AE85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121" y="2342439"/>
                <a:ext cx="1859246" cy="330532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D84EE-F8B2-4213-A602-37A59F20F01A}"/>
                </a:ext>
              </a:extLst>
            </p:cNvPr>
            <p:cNvSpPr/>
            <p:nvPr/>
          </p:nvSpPr>
          <p:spPr>
            <a:xfrm>
              <a:off x="2114621" y="5029200"/>
              <a:ext cx="1403279" cy="406400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4177502"/>
            <a:ext cx="5827059" cy="67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ea typeface="+mn-lt"/>
                <a:cs typeface="+mn-lt"/>
              </a:rPr>
              <a:t>'</a:t>
            </a:r>
            <a:r>
              <a:rPr lang="en-GB" sz="2800" dirty="0" err="1">
                <a:solidFill>
                  <a:srgbClr val="FF0000"/>
                </a:solidFill>
                <a:ea typeface="+mn-lt"/>
                <a:cs typeface="+mn-lt"/>
              </a:rPr>
              <a:t>CLHSParents</a:t>
            </a:r>
            <a:r>
              <a:rPr lang="en-GB" sz="2800" dirty="0">
                <a:solidFill>
                  <a:srgbClr val="FF0000"/>
                </a:solidFill>
                <a:ea typeface="+mn-lt"/>
                <a:cs typeface="+mn-lt"/>
              </a:rPr>
              <a:t>'</a:t>
            </a:r>
            <a:endParaRPr lang="en-US" sz="2800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After signing up, log into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2E3D4-1E88-B9F3-DEE0-3567DE2F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413" r="32381" b="17568"/>
          <a:stretch/>
        </p:blipFill>
        <p:spPr bwMode="auto">
          <a:xfrm>
            <a:off x="2878053" y="2523128"/>
            <a:ext cx="3047234" cy="30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51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36919"/>
            <a:ext cx="1148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E50051"/>
                </a:solidFill>
              </a:rPr>
              <a:t>Work experience is a chance to..</a:t>
            </a:r>
            <a:endParaRPr lang="en-GB" sz="4400" dirty="0">
              <a:solidFill>
                <a:srgbClr val="E5005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58212"/>
            <a:ext cx="9296400" cy="4753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meet new people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find out more about industry and commerce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experience travelling to work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exercise more self-discipline and responsibility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improve your self-confidence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improve your social skills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learn the importance of punctuality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To gain transferable skills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GB" sz="2000" dirty="0"/>
          </a:p>
        </p:txBody>
      </p:sp>
      <p:pic>
        <p:nvPicPr>
          <p:cNvPr id="1028" name="Picture 4" descr="http://mountsbay.org/wp-content/uploads/2018/08/Work-Experienc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4" y="2322797"/>
            <a:ext cx="3471439" cy="1735720"/>
          </a:xfrm>
          <a:prstGeom prst="rect">
            <a:avLst/>
          </a:prstGeom>
          <a:noFill/>
          <a:ln>
            <a:solidFill>
              <a:srgbClr val="9812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3-eu-west-1.amazonaws.com/bonacia-sites/young-writers/images/misc/work_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3" y="4285201"/>
            <a:ext cx="3471439" cy="1705029"/>
          </a:xfrm>
          <a:prstGeom prst="rect">
            <a:avLst/>
          </a:prstGeom>
          <a:noFill/>
          <a:ln>
            <a:solidFill>
              <a:srgbClr val="9812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7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800808"/>
            <a:ext cx="9296400" cy="468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understand the everyday realities of working life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sample what career you want to do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make yourself more employable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 opportunity to work in a adult work environment 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work with people of different age groups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learn about yourself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Gain greater self-confidence and belief 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take charge of your own future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0" t="7963" r="27914" b="11111"/>
          <a:stretch/>
        </p:blipFill>
        <p:spPr>
          <a:xfrm>
            <a:off x="9775825" y="2352621"/>
            <a:ext cx="1893241" cy="4035836"/>
          </a:xfrm>
          <a:prstGeom prst="rect">
            <a:avLst/>
          </a:prstGeom>
          <a:ln>
            <a:solidFill>
              <a:srgbClr val="981239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87A338-E99F-4385-B40D-3F49946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50051"/>
                </a:solidFill>
                <a:latin typeface="Arial"/>
                <a:cs typeface="Arial"/>
              </a:rPr>
              <a:t>Why go on work experience?</a:t>
            </a:r>
            <a:endParaRPr lang="en-GB" b="1">
              <a:solidFill>
                <a:srgbClr val="E50051"/>
              </a:solidFill>
              <a:latin typeface="Arial"/>
              <a:ea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5233" y="236919"/>
            <a:ext cx="11199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E50051"/>
                </a:solidFill>
              </a:rPr>
              <a:t>Why go on work experience?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502229"/>
            <a:ext cx="10934700" cy="459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Young people are more likely to be successful in their job hunt if they have done some good work experience. </a:t>
            </a:r>
            <a:r>
              <a:rPr lang="en-US" sz="2800" b="1" dirty="0">
                <a:solidFill>
                  <a:srgbClr val="E50051"/>
                </a:solidFill>
                <a:latin typeface="Calibri" panose="020F0502020204030204" pitchFamily="34" charset="0"/>
              </a:rPr>
              <a:t>Fact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If you haven’t got a clue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what career you want to do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work experience is a perfect way to sample all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career options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out there. It’s a way of exploring different jobs without actually committing to anything. You can dip your toe in the water without taking the full plunge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It enhances your understanding of the world of work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122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1216" y="236919"/>
            <a:ext cx="11448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E50051"/>
                </a:solidFill>
              </a:rPr>
              <a:t>The Placement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98171"/>
            <a:ext cx="10934700" cy="439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sz="280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Ideally matched to individual career aspirations.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ctr" fontAlgn="auto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YOU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must be pro-active in your search for a work placement.</a:t>
            </a:r>
          </a:p>
          <a:p>
            <a:pPr marL="457200" indent="-457200" algn="ctr" fontAlgn="auto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ctr" fontAlgn="auto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YOU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 should be viewing work experience as a learning experience.</a:t>
            </a:r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870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67AD1B60-A7A6-4D3C-A1BB-F3B50749E3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5915" y="574384"/>
            <a:ext cx="9358852" cy="52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695" y="1326431"/>
            <a:ext cx="10934700" cy="364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altLang="en-US" sz="2800" dirty="0">
                <a:solidFill>
                  <a:schemeClr val="tx1"/>
                </a:solidFill>
                <a:latin typeface="Trebuchet MS"/>
                <a:cs typeface="Times New Roman"/>
              </a:rPr>
              <a:t>Research and discuss your child's placement with them.</a:t>
            </a:r>
            <a:endParaRPr lang="en-GB" altLang="en-US" sz="2800" b="1" dirty="0">
              <a:solidFill>
                <a:schemeClr val="tx1"/>
              </a:solidFill>
              <a:latin typeface="Trebuchet MS"/>
              <a:cs typeface="Times New Roman"/>
            </a:endParaRPr>
          </a:p>
          <a:p>
            <a:pPr marL="514350" indent="-514350">
              <a:buAutoNum type="arabicPeriod"/>
              <a:defRPr/>
            </a:pPr>
            <a:r>
              <a:rPr lang="en-GB" altLang="en-US" sz="2800" dirty="0">
                <a:solidFill>
                  <a:schemeClr val="tx1"/>
                </a:solidFill>
                <a:latin typeface="Trebuchet MS"/>
                <a:cs typeface="Times New Roman"/>
              </a:rPr>
              <a:t>Find a placement and gather the details on the initial form.</a:t>
            </a:r>
            <a:endParaRPr lang="en-GB" altLang="en-US" sz="2800" b="1">
              <a:solidFill>
                <a:schemeClr val="tx1"/>
              </a:solidFill>
              <a:latin typeface="Trebuchet MS"/>
              <a:cs typeface="Times New Roman"/>
            </a:endParaRPr>
          </a:p>
          <a:p>
            <a:pPr marL="514350" indent="-514350">
              <a:buAutoNum type="arabicPeriod"/>
              <a:defRPr/>
            </a:pPr>
            <a:r>
              <a:rPr lang="en-GB" altLang="en-US" sz="2800" dirty="0">
                <a:solidFill>
                  <a:schemeClr val="tx1"/>
                </a:solidFill>
                <a:latin typeface="Trebuchet MS"/>
                <a:cs typeface="Times New Roman"/>
              </a:rPr>
              <a:t>Ensure your child has an email address for you to enter into the initial form.</a:t>
            </a:r>
            <a:endParaRPr lang="en-GB" altLang="en-US" sz="28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defRPr/>
            </a:pPr>
            <a:endParaRPr lang="en-GB" altLang="en-US" sz="2800" b="1" dirty="0">
              <a:solidFill>
                <a:srgbClr val="A22346"/>
              </a:solidFill>
              <a:latin typeface="Trebuchet MS" pitchFamily="34" charset="0"/>
              <a:cs typeface="Times New Roman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645E1-3C8A-4BE4-B761-E91B88BE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19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E50051"/>
                </a:solidFill>
              </a:rPr>
              <a:t>Placement dates: 15</a:t>
            </a:r>
            <a:r>
              <a:rPr lang="en-GB" baseline="30000" dirty="0">
                <a:solidFill>
                  <a:srgbClr val="E50051"/>
                </a:solidFill>
              </a:rPr>
              <a:t>th</a:t>
            </a:r>
            <a:r>
              <a:rPr lang="en-GB" dirty="0">
                <a:solidFill>
                  <a:srgbClr val="E50051"/>
                </a:solidFill>
              </a:rPr>
              <a:t> May – 19</a:t>
            </a:r>
            <a:r>
              <a:rPr lang="en-GB" baseline="30000" dirty="0">
                <a:solidFill>
                  <a:srgbClr val="E50051"/>
                </a:solidFill>
              </a:rPr>
              <a:t>th</a:t>
            </a:r>
            <a:r>
              <a:rPr lang="en-GB" dirty="0">
                <a:solidFill>
                  <a:srgbClr val="E50051"/>
                </a:solidFill>
              </a:rPr>
              <a:t> May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3683E-6790-1690-5338-35F130049378}"/>
              </a:ext>
            </a:extLst>
          </p:cNvPr>
          <p:cNvSpPr>
            <a:spLocks noGrp="1" noChangeArrowheads="1"/>
          </p:cNvSpPr>
          <p:nvPr/>
        </p:nvSpPr>
        <p:spPr>
          <a:xfrm>
            <a:off x="1977736" y="3528869"/>
            <a:ext cx="7924800" cy="23431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GB" altLang="en-US" sz="4400" dirty="0">
                <a:latin typeface="Verdana" pitchFamily="34" charset="0"/>
              </a:rPr>
              <a:t>ALL PLACEMENTS SHOULD BE </a:t>
            </a:r>
            <a:r>
              <a:rPr lang="en-GB" altLang="en-US" sz="4400" b="1" dirty="0">
                <a:solidFill>
                  <a:srgbClr val="E50051"/>
                </a:solidFill>
                <a:latin typeface="Verdana" pitchFamily="34" charset="0"/>
              </a:rPr>
              <a:t>FINALISED by 17</a:t>
            </a:r>
            <a:r>
              <a:rPr lang="en-GB" altLang="en-US" sz="4400" b="1" baseline="30000" dirty="0">
                <a:solidFill>
                  <a:srgbClr val="E50051"/>
                </a:solidFill>
                <a:latin typeface="Verdana" pitchFamily="34" charset="0"/>
              </a:rPr>
              <a:t>th</a:t>
            </a:r>
            <a:r>
              <a:rPr lang="en-GB" altLang="en-US" sz="4400" b="1" dirty="0">
                <a:solidFill>
                  <a:srgbClr val="E50051"/>
                </a:solidFill>
                <a:latin typeface="Verdana" pitchFamily="34" charset="0"/>
              </a:rPr>
              <a:t> April 2023</a:t>
            </a:r>
            <a:endParaRPr lang="en-GB" altLang="en-US" sz="4400" dirty="0">
              <a:solidFill>
                <a:srgbClr val="E5005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7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B4E5-1E7B-3B7B-B950-645EB03E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50051"/>
                </a:solidFill>
                <a:cs typeface="Calibri Light"/>
              </a:rPr>
              <a:t>Workplaces which have previously offered placements: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4B867-98F2-B8D3-F041-D918DC0E39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315 Health Club</a:t>
            </a:r>
          </a:p>
          <a:p>
            <a:r>
              <a:rPr lang="en-US" dirty="0">
                <a:cs typeface="Calibri"/>
              </a:rPr>
              <a:t>Oxfam Bookshop</a:t>
            </a:r>
          </a:p>
          <a:p>
            <a:r>
              <a:rPr lang="en-US" dirty="0">
                <a:cs typeface="Calibri"/>
              </a:rPr>
              <a:t>Premier Inn</a:t>
            </a:r>
          </a:p>
          <a:p>
            <a:r>
              <a:rPr lang="en-US" dirty="0">
                <a:cs typeface="Calibri"/>
              </a:rPr>
              <a:t>Local primary schools</a:t>
            </a:r>
          </a:p>
          <a:p>
            <a:r>
              <a:rPr lang="en-US" dirty="0">
                <a:cs typeface="Calibri"/>
              </a:rPr>
              <a:t>Jo and Cass</a:t>
            </a:r>
          </a:p>
          <a:p>
            <a:r>
              <a:rPr lang="en-US" dirty="0">
                <a:cs typeface="Calibri"/>
              </a:rPr>
              <a:t>Superdrug</a:t>
            </a:r>
          </a:p>
          <a:p>
            <a:r>
              <a:rPr lang="en-US" dirty="0">
                <a:cs typeface="Calibri"/>
              </a:rPr>
              <a:t>Nazareth House Nursery</a:t>
            </a:r>
          </a:p>
          <a:p>
            <a:r>
              <a:rPr lang="en-US" dirty="0">
                <a:cs typeface="Calibri"/>
              </a:rPr>
              <a:t>Infinity Print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E88FE-6A7E-AC36-1766-B6F3F346C1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Wolfwood</a:t>
            </a:r>
          </a:p>
          <a:p>
            <a:r>
              <a:rPr lang="en-US" dirty="0">
                <a:cs typeface="Calibri"/>
              </a:rPr>
              <a:t>AJ Exotics</a:t>
            </a:r>
          </a:p>
          <a:p>
            <a:r>
              <a:rPr lang="en-US" dirty="0">
                <a:cs typeface="Calibri"/>
              </a:rPr>
              <a:t>Lancaster Castle Museum</a:t>
            </a:r>
          </a:p>
          <a:p>
            <a:r>
              <a:rPr lang="en-US" dirty="0">
                <a:cs typeface="Calibri"/>
              </a:rPr>
              <a:t>Marks and Spencer</a:t>
            </a:r>
          </a:p>
          <a:p>
            <a:r>
              <a:rPr lang="en-US" dirty="0">
                <a:cs typeface="Calibri"/>
              </a:rPr>
              <a:t>The Entertainer</a:t>
            </a:r>
          </a:p>
          <a:p>
            <a:r>
              <a:rPr lang="en-US" dirty="0" err="1">
                <a:cs typeface="Calibri"/>
              </a:rPr>
              <a:t>Specsavers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Carlisle Airport</a:t>
            </a:r>
          </a:p>
          <a:p>
            <a:r>
              <a:rPr lang="en-US" dirty="0">
                <a:cs typeface="Calibri"/>
              </a:rPr>
              <a:t>Heysham Power Station</a:t>
            </a:r>
          </a:p>
        </p:txBody>
      </p:sp>
    </p:spTree>
    <p:extLst>
      <p:ext uri="{BB962C8B-B14F-4D97-AF65-F5344CB8AC3E}">
        <p14:creationId xmlns:p14="http://schemas.microsoft.com/office/powerpoint/2010/main" val="302709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22C889"/>
                </a:solidFill>
                <a:latin typeface="Open Sans" panose="020B0606030504020204"/>
              </a:rPr>
              <a:t>Introduction to Parents:</a:t>
            </a:r>
          </a:p>
        </p:txBody>
      </p:sp>
      <p:pic>
        <p:nvPicPr>
          <p:cNvPr id="5" name="Picture 2" descr="unifrog-green-logo-600px.png | HMC">
            <a:extLst>
              <a:ext uri="{FF2B5EF4-FFF2-40B4-BE49-F238E27FC236}">
                <a16:creationId xmlns:a16="http://schemas.microsoft.com/office/drawing/2014/main" id="{56AF9B03-64EE-489F-A911-9FB991F8C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8" b="33755"/>
          <a:stretch/>
        </p:blipFill>
        <p:spPr bwMode="auto">
          <a:xfrm>
            <a:off x="1547516" y="1428964"/>
            <a:ext cx="4007573" cy="15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10AB7B6BC7C45A2B8C70E9BADCA99" ma:contentTypeVersion="15" ma:contentTypeDescription="Create a new document." ma:contentTypeScope="" ma:versionID="8b710bf7fe7248ef4681e88ab1e74cb5">
  <xsd:schema xmlns:xsd="http://www.w3.org/2001/XMLSchema" xmlns:xs="http://www.w3.org/2001/XMLSchema" xmlns:p="http://schemas.microsoft.com/office/2006/metadata/properties" xmlns:ns3="11534c1b-ec35-447f-9875-6996bbace586" xmlns:ns4="23770d83-0845-438e-be82-5a6fbe893f07" targetNamespace="http://schemas.microsoft.com/office/2006/metadata/properties" ma:root="true" ma:fieldsID="3192e219d9c2f27a0081144319e01c9c" ns3:_="" ns4:_="">
    <xsd:import namespace="11534c1b-ec35-447f-9875-6996bbace586"/>
    <xsd:import namespace="23770d83-0845-438e-be82-5a6fbe893f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34c1b-ec35-447f-9875-6996bbace5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70d83-0845-438e-be82-5a6fbe893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770d83-0845-438e-be82-5a6fbe893f07" xsi:nil="true"/>
  </documentManagement>
</p:properties>
</file>

<file path=customXml/itemProps1.xml><?xml version="1.0" encoding="utf-8"?>
<ds:datastoreItem xmlns:ds="http://schemas.openxmlformats.org/officeDocument/2006/customXml" ds:itemID="{98069BE5-A95E-4A69-8D27-8F7C52FAE7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2E8DBB-AB57-4420-A0EF-81D4AF308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34c1b-ec35-447f-9875-6996bbace586"/>
    <ds:schemaRef ds:uri="23770d83-0845-438e-be82-5a6fbe893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EE6064-AFBC-4978-8CEC-053191FE6CD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3770d83-0845-438e-be82-5a6fbe893f07"/>
    <ds:schemaRef ds:uri="http://purl.org/dc/elements/1.1/"/>
    <ds:schemaRef ds:uri="http://schemas.microsoft.com/office/2006/metadata/properties"/>
    <ds:schemaRef ds:uri="http://schemas.microsoft.com/office/infopath/2007/PartnerControls"/>
    <ds:schemaRef ds:uri="11534c1b-ec35-447f-9875-6996bbace5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438</TotalTime>
  <Words>719</Words>
  <Application>Microsoft Office PowerPoint</Application>
  <PresentationFormat>Widescreen</PresentationFormat>
  <Paragraphs>108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Why go on work experience?</vt:lpstr>
      <vt:lpstr>PowerPoint Presentation</vt:lpstr>
      <vt:lpstr>PowerPoint Presentation</vt:lpstr>
      <vt:lpstr>PowerPoint Presentation</vt:lpstr>
      <vt:lpstr>Placement dates: 15th May – 19th May 2023</vt:lpstr>
      <vt:lpstr>Workplaces which have previously offered placements: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Unifrog for Work Experience (placements)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Rubery</dc:creator>
  <cp:lastModifiedBy>Joanne Lilley</cp:lastModifiedBy>
  <cp:revision>93</cp:revision>
  <dcterms:created xsi:type="dcterms:W3CDTF">2018-11-15T12:36:16Z</dcterms:created>
  <dcterms:modified xsi:type="dcterms:W3CDTF">2023-03-14T13:24:06Z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0x0101006AD10AB7B6BC7C45A2B8C70E9BADCA99</vt:lpwstr>
  </property>
</Properties>
</file>