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8" r:id="rId2"/>
    <p:sldId id="256" r:id="rId3"/>
    <p:sldId id="257" r:id="rId4"/>
    <p:sldId id="260" r:id="rId5"/>
    <p:sldId id="259" r:id="rId6"/>
    <p:sldId id="261" r:id="rId7"/>
    <p:sldId id="269" r:id="rId8"/>
    <p:sldId id="270" r:id="rId9"/>
    <p:sldId id="262" r:id="rId10"/>
    <p:sldId id="272" r:id="rId11"/>
    <p:sldId id="267" r:id="rId12"/>
    <p:sldId id="266" r:id="rId13"/>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EF7E9"/>
    <a:srgbClr val="C9C9C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A0C3D54-0354-4153-97C6-C2E0C5A72D17}" v="1" dt="2024-01-07T21:57:17.96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57" d="100"/>
          <a:sy n="57" d="100"/>
        </p:scale>
        <p:origin x="2558"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C74035A-14CA-4104-BF0A-CEEEE9DD0793}" type="datetimeFigureOut">
              <a:rPr lang="en-GB" smtClean="0"/>
              <a:t>20/12/2024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588487A-B9ED-4574-9FF7-6A1A363BC820}" type="slidenum">
              <a:rPr lang="en-GB" smtClean="0"/>
              <a:t>‹#›</a:t>
            </a:fld>
            <a:endParaRPr lang="en-GB" dirty="0"/>
          </a:p>
        </p:txBody>
      </p:sp>
    </p:spTree>
    <p:extLst>
      <p:ext uri="{BB962C8B-B14F-4D97-AF65-F5344CB8AC3E}">
        <p14:creationId xmlns:p14="http://schemas.microsoft.com/office/powerpoint/2010/main" val="6265437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C74035A-14CA-4104-BF0A-CEEEE9DD0793}" type="datetimeFigureOut">
              <a:rPr lang="en-GB" smtClean="0"/>
              <a:t>20/12/2024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588487A-B9ED-4574-9FF7-6A1A363BC820}" type="slidenum">
              <a:rPr lang="en-GB" smtClean="0"/>
              <a:t>‹#›</a:t>
            </a:fld>
            <a:endParaRPr lang="en-GB" dirty="0"/>
          </a:p>
        </p:txBody>
      </p:sp>
    </p:spTree>
    <p:extLst>
      <p:ext uri="{BB962C8B-B14F-4D97-AF65-F5344CB8AC3E}">
        <p14:creationId xmlns:p14="http://schemas.microsoft.com/office/powerpoint/2010/main" val="23542909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C74035A-14CA-4104-BF0A-CEEEE9DD0793}" type="datetimeFigureOut">
              <a:rPr lang="en-GB" smtClean="0"/>
              <a:t>20/12/2024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588487A-B9ED-4574-9FF7-6A1A363BC820}" type="slidenum">
              <a:rPr lang="en-GB" smtClean="0"/>
              <a:t>‹#›</a:t>
            </a:fld>
            <a:endParaRPr lang="en-GB" dirty="0"/>
          </a:p>
        </p:txBody>
      </p:sp>
    </p:spTree>
    <p:extLst>
      <p:ext uri="{BB962C8B-B14F-4D97-AF65-F5344CB8AC3E}">
        <p14:creationId xmlns:p14="http://schemas.microsoft.com/office/powerpoint/2010/main" val="29271614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C74035A-14CA-4104-BF0A-CEEEE9DD0793}" type="datetimeFigureOut">
              <a:rPr lang="en-GB" smtClean="0"/>
              <a:t>20/12/2024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588487A-B9ED-4574-9FF7-6A1A363BC820}" type="slidenum">
              <a:rPr lang="en-GB" smtClean="0"/>
              <a:t>‹#›</a:t>
            </a:fld>
            <a:endParaRPr lang="en-GB" dirty="0"/>
          </a:p>
        </p:txBody>
      </p:sp>
    </p:spTree>
    <p:extLst>
      <p:ext uri="{BB962C8B-B14F-4D97-AF65-F5344CB8AC3E}">
        <p14:creationId xmlns:p14="http://schemas.microsoft.com/office/powerpoint/2010/main" val="23475765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C74035A-14CA-4104-BF0A-CEEEE9DD0793}" type="datetimeFigureOut">
              <a:rPr lang="en-GB" smtClean="0"/>
              <a:t>20/12/2024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588487A-B9ED-4574-9FF7-6A1A363BC820}" type="slidenum">
              <a:rPr lang="en-GB" smtClean="0"/>
              <a:t>‹#›</a:t>
            </a:fld>
            <a:endParaRPr lang="en-GB" dirty="0"/>
          </a:p>
        </p:txBody>
      </p:sp>
    </p:spTree>
    <p:extLst>
      <p:ext uri="{BB962C8B-B14F-4D97-AF65-F5344CB8AC3E}">
        <p14:creationId xmlns:p14="http://schemas.microsoft.com/office/powerpoint/2010/main" val="25637713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C74035A-14CA-4104-BF0A-CEEEE9DD0793}" type="datetimeFigureOut">
              <a:rPr lang="en-GB" smtClean="0"/>
              <a:t>20/12/2024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588487A-B9ED-4574-9FF7-6A1A363BC820}" type="slidenum">
              <a:rPr lang="en-GB" smtClean="0"/>
              <a:t>‹#›</a:t>
            </a:fld>
            <a:endParaRPr lang="en-GB" dirty="0"/>
          </a:p>
        </p:txBody>
      </p:sp>
    </p:spTree>
    <p:extLst>
      <p:ext uri="{BB962C8B-B14F-4D97-AF65-F5344CB8AC3E}">
        <p14:creationId xmlns:p14="http://schemas.microsoft.com/office/powerpoint/2010/main" val="16435761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C74035A-14CA-4104-BF0A-CEEEE9DD0793}" type="datetimeFigureOut">
              <a:rPr lang="en-GB" smtClean="0"/>
              <a:t>20/12/2024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A588487A-B9ED-4574-9FF7-6A1A363BC820}" type="slidenum">
              <a:rPr lang="en-GB" smtClean="0"/>
              <a:t>‹#›</a:t>
            </a:fld>
            <a:endParaRPr lang="en-GB" dirty="0"/>
          </a:p>
        </p:txBody>
      </p:sp>
    </p:spTree>
    <p:extLst>
      <p:ext uri="{BB962C8B-B14F-4D97-AF65-F5344CB8AC3E}">
        <p14:creationId xmlns:p14="http://schemas.microsoft.com/office/powerpoint/2010/main" val="616219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C74035A-14CA-4104-BF0A-CEEEE9DD0793}" type="datetimeFigureOut">
              <a:rPr lang="en-GB" smtClean="0"/>
              <a:t>20/12/2024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A588487A-B9ED-4574-9FF7-6A1A363BC820}" type="slidenum">
              <a:rPr lang="en-GB" smtClean="0"/>
              <a:t>‹#›</a:t>
            </a:fld>
            <a:endParaRPr lang="en-GB" dirty="0"/>
          </a:p>
        </p:txBody>
      </p:sp>
    </p:spTree>
    <p:extLst>
      <p:ext uri="{BB962C8B-B14F-4D97-AF65-F5344CB8AC3E}">
        <p14:creationId xmlns:p14="http://schemas.microsoft.com/office/powerpoint/2010/main" val="2567782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74035A-14CA-4104-BF0A-CEEEE9DD0793}" type="datetimeFigureOut">
              <a:rPr lang="en-GB" smtClean="0"/>
              <a:t>20/12/2024</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A588487A-B9ED-4574-9FF7-6A1A363BC820}" type="slidenum">
              <a:rPr lang="en-GB" smtClean="0"/>
              <a:t>‹#›</a:t>
            </a:fld>
            <a:endParaRPr lang="en-GB" dirty="0"/>
          </a:p>
        </p:txBody>
      </p:sp>
    </p:spTree>
    <p:extLst>
      <p:ext uri="{BB962C8B-B14F-4D97-AF65-F5344CB8AC3E}">
        <p14:creationId xmlns:p14="http://schemas.microsoft.com/office/powerpoint/2010/main" val="8440757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FC74035A-14CA-4104-BF0A-CEEEE9DD0793}" type="datetimeFigureOut">
              <a:rPr lang="en-GB" smtClean="0"/>
              <a:t>20/12/2024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588487A-B9ED-4574-9FF7-6A1A363BC820}" type="slidenum">
              <a:rPr lang="en-GB" smtClean="0"/>
              <a:t>‹#›</a:t>
            </a:fld>
            <a:endParaRPr lang="en-GB" dirty="0"/>
          </a:p>
        </p:txBody>
      </p:sp>
    </p:spTree>
    <p:extLst>
      <p:ext uri="{BB962C8B-B14F-4D97-AF65-F5344CB8AC3E}">
        <p14:creationId xmlns:p14="http://schemas.microsoft.com/office/powerpoint/2010/main" val="1660429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FC74035A-14CA-4104-BF0A-CEEEE9DD0793}" type="datetimeFigureOut">
              <a:rPr lang="en-GB" smtClean="0"/>
              <a:t>20/12/2024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588487A-B9ED-4574-9FF7-6A1A363BC820}" type="slidenum">
              <a:rPr lang="en-GB" smtClean="0"/>
              <a:t>‹#›</a:t>
            </a:fld>
            <a:endParaRPr lang="en-GB" dirty="0"/>
          </a:p>
        </p:txBody>
      </p:sp>
    </p:spTree>
    <p:extLst>
      <p:ext uri="{BB962C8B-B14F-4D97-AF65-F5344CB8AC3E}">
        <p14:creationId xmlns:p14="http://schemas.microsoft.com/office/powerpoint/2010/main" val="10127869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FC74035A-14CA-4104-BF0A-CEEEE9DD0793}" type="datetimeFigureOut">
              <a:rPr lang="en-GB" smtClean="0"/>
              <a:t>20/12/2024</a:t>
            </a:fld>
            <a:endParaRPr lang="en-GB" dirty="0"/>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A588487A-B9ED-4574-9FF7-6A1A363BC820}" type="slidenum">
              <a:rPr lang="en-GB" smtClean="0"/>
              <a:t>‹#›</a:t>
            </a:fld>
            <a:endParaRPr lang="en-GB" dirty="0"/>
          </a:p>
        </p:txBody>
      </p:sp>
    </p:spTree>
    <p:extLst>
      <p:ext uri="{BB962C8B-B14F-4D97-AF65-F5344CB8AC3E}">
        <p14:creationId xmlns:p14="http://schemas.microsoft.com/office/powerpoint/2010/main" val="360586173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www.bbc.co.uk/bitesize/guides/zsfwhv4/revision/6" TargetMode="External"/><Relationship Id="rId13" Type="http://schemas.openxmlformats.org/officeDocument/2006/relationships/hyperlink" Target="https://members.gcsepod.com/shared/podcasts/title/10648/65385" TargetMode="External"/><Relationship Id="rId18" Type="http://schemas.openxmlformats.org/officeDocument/2006/relationships/hyperlink" Target="https://www.bbc.co.uk/bitesize/guides/zsb7frd/revision/3" TargetMode="External"/><Relationship Id="rId3" Type="http://schemas.openxmlformats.org/officeDocument/2006/relationships/hyperlink" Target="https://www.bbc.co.uk/bitesize/guides/zyt42p3/revision/6" TargetMode="External"/><Relationship Id="rId21" Type="http://schemas.openxmlformats.org/officeDocument/2006/relationships/hyperlink" Target="https://members.gcsepod.com/shared/podcasts/title/15132/89505" TargetMode="External"/><Relationship Id="rId7" Type="http://schemas.openxmlformats.org/officeDocument/2006/relationships/hyperlink" Target="https://www.bbc.co.uk/bitesize/guides/zyt42p3/revision/5" TargetMode="External"/><Relationship Id="rId12" Type="http://schemas.openxmlformats.org/officeDocument/2006/relationships/hyperlink" Target="https://www.bbc.co.uk/bitesize/guides/zgyy97h/revision/6" TargetMode="External"/><Relationship Id="rId17" Type="http://schemas.openxmlformats.org/officeDocument/2006/relationships/hyperlink" Target="https://members.gcsepod.com/shared/podcasts/title/11390/69808" TargetMode="External"/><Relationship Id="rId2" Type="http://schemas.openxmlformats.org/officeDocument/2006/relationships/hyperlink" Target="https://www.bbc.co.uk/bitesize/guides/zq9hg82/revision/2" TargetMode="External"/><Relationship Id="rId16" Type="http://schemas.openxmlformats.org/officeDocument/2006/relationships/hyperlink" Target="https://members.gcsepod.com/shared/podcasts/title/11390/69797" TargetMode="External"/><Relationship Id="rId20" Type="http://schemas.openxmlformats.org/officeDocument/2006/relationships/hyperlink" Target="https://members.gcsepod.com/shared/podcasts/title/11390/69813" TargetMode="External"/><Relationship Id="rId1" Type="http://schemas.openxmlformats.org/officeDocument/2006/relationships/slideLayout" Target="../slideLayouts/slideLayout1.xml"/><Relationship Id="rId6" Type="http://schemas.openxmlformats.org/officeDocument/2006/relationships/hyperlink" Target="https://members.gcsepod.com/shared/podcasts/title/10647/65379" TargetMode="External"/><Relationship Id="rId11" Type="http://schemas.openxmlformats.org/officeDocument/2006/relationships/hyperlink" Target="https://members.gcsepod.com/shared/podcasts/title/10648/65381" TargetMode="External"/><Relationship Id="rId5" Type="http://schemas.openxmlformats.org/officeDocument/2006/relationships/hyperlink" Target="https://members.gcsepod.com/shared/podcasts/title/10646/65373" TargetMode="External"/><Relationship Id="rId15" Type="http://schemas.openxmlformats.org/officeDocument/2006/relationships/hyperlink" Target="https://www.bbc.co.uk/bitesize/guides/zwbdhv4/revision/2" TargetMode="External"/><Relationship Id="rId10" Type="http://schemas.openxmlformats.org/officeDocument/2006/relationships/hyperlink" Target="https://members.gcsepod.com/shared/podcasts/title/10647/65378" TargetMode="External"/><Relationship Id="rId19" Type="http://schemas.openxmlformats.org/officeDocument/2006/relationships/hyperlink" Target="https://www.bbc.co.uk/bitesize/guides/zq9mv4j/revision/4" TargetMode="External"/><Relationship Id="rId4" Type="http://schemas.openxmlformats.org/officeDocument/2006/relationships/hyperlink" Target="https://app.senecalearning.com/classroom/course/4cb62f70-25d5-11e8-997c-45e9415ece8c/section/4fc7445b-2789-4af1-969b-230732a1ea28/session" TargetMode="External"/><Relationship Id="rId9" Type="http://schemas.openxmlformats.org/officeDocument/2006/relationships/hyperlink" Target="https://app.senecalearning.com/classroom/course/4cb62f70-25d5-11e8-997c-45e9415ece8c/section/f55c6b00-26b9-11e8-b918-b50070f10003/session" TargetMode="External"/><Relationship Id="rId14" Type="http://schemas.openxmlformats.org/officeDocument/2006/relationships/hyperlink" Target="https://www.bbc.co.uk/bitesize/guides/z8f4mnb/audio"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4E50F3A1-E304-2423-10CA-9AD2CADC81FA}"/>
              </a:ext>
            </a:extLst>
          </p:cNvPr>
          <p:cNvSpPr/>
          <p:nvPr/>
        </p:nvSpPr>
        <p:spPr>
          <a:xfrm>
            <a:off x="228600" y="257013"/>
            <a:ext cx="6400800" cy="9391973"/>
          </a:xfrm>
          <a:prstGeom prst="rect">
            <a:avLst/>
          </a:prstGeom>
          <a:no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a:extLst>
              <a:ext uri="{FF2B5EF4-FFF2-40B4-BE49-F238E27FC236}">
                <a16:creationId xmlns:a16="http://schemas.microsoft.com/office/drawing/2014/main" id="{1E287222-7E5A-EB4B-BF6D-AF4A0068B60E}"/>
              </a:ext>
            </a:extLst>
          </p:cNvPr>
          <p:cNvSpPr txBox="1"/>
          <p:nvPr/>
        </p:nvSpPr>
        <p:spPr>
          <a:xfrm>
            <a:off x="339025" y="495945"/>
            <a:ext cx="6179949" cy="3662541"/>
          </a:xfrm>
          <a:prstGeom prst="rect">
            <a:avLst/>
          </a:prstGeom>
          <a:noFill/>
        </p:spPr>
        <p:txBody>
          <a:bodyPr wrap="square" rtlCol="0">
            <a:spAutoFit/>
          </a:bodyPr>
          <a:lstStyle/>
          <a:p>
            <a:pPr algn="ctr"/>
            <a:r>
              <a:rPr lang="en-GB" sz="4000" dirty="0">
                <a:latin typeface="Segoe Script" panose="030B0504020000000003" pitchFamily="66" charset="0"/>
              </a:rPr>
              <a:t>February Mock Exam: </a:t>
            </a:r>
            <a:r>
              <a:rPr lang="en-GB" sz="4800" dirty="0">
                <a:latin typeface="Abadi" panose="020B0604020104020204" pitchFamily="34" charset="0"/>
              </a:rPr>
              <a:t>Paper 2 – Superpower relations and Anglo-Saxon and Norman England.   </a:t>
            </a:r>
          </a:p>
        </p:txBody>
      </p:sp>
      <p:pic>
        <p:nvPicPr>
          <p:cNvPr id="9" name="Picture 8">
            <a:extLst>
              <a:ext uri="{FF2B5EF4-FFF2-40B4-BE49-F238E27FC236}">
                <a16:creationId xmlns:a16="http://schemas.microsoft.com/office/drawing/2014/main" id="{15D33CB4-A7DF-58E9-742E-C24120F1CCD7}"/>
              </a:ext>
            </a:extLst>
          </p:cNvPr>
          <p:cNvPicPr>
            <a:picLocks noChangeAspect="1"/>
          </p:cNvPicPr>
          <p:nvPr/>
        </p:nvPicPr>
        <p:blipFill rotWithShape="1">
          <a:blip r:embed="rId2"/>
          <a:srcRect b="15269"/>
          <a:stretch/>
        </p:blipFill>
        <p:spPr>
          <a:xfrm>
            <a:off x="228599" y="4025458"/>
            <a:ext cx="3937435" cy="3336237"/>
          </a:xfrm>
          <a:prstGeom prst="rect">
            <a:avLst/>
          </a:prstGeom>
        </p:spPr>
      </p:pic>
      <p:pic>
        <p:nvPicPr>
          <p:cNvPr id="11" name="Picture 10">
            <a:extLst>
              <a:ext uri="{FF2B5EF4-FFF2-40B4-BE49-F238E27FC236}">
                <a16:creationId xmlns:a16="http://schemas.microsoft.com/office/drawing/2014/main" id="{07314315-0643-52D0-803C-D0745CD9C476}"/>
              </a:ext>
            </a:extLst>
          </p:cNvPr>
          <p:cNvPicPr>
            <a:picLocks noChangeAspect="1"/>
          </p:cNvPicPr>
          <p:nvPr/>
        </p:nvPicPr>
        <p:blipFill rotWithShape="1">
          <a:blip r:embed="rId3"/>
          <a:srcRect b="13642"/>
          <a:stretch/>
        </p:blipFill>
        <p:spPr>
          <a:xfrm>
            <a:off x="2769725" y="6118419"/>
            <a:ext cx="4088275" cy="3530567"/>
          </a:xfrm>
          <a:prstGeom prst="rect">
            <a:avLst/>
          </a:prstGeom>
        </p:spPr>
      </p:pic>
    </p:spTree>
    <p:extLst>
      <p:ext uri="{BB962C8B-B14F-4D97-AF65-F5344CB8AC3E}">
        <p14:creationId xmlns:p14="http://schemas.microsoft.com/office/powerpoint/2010/main" val="31714975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8">
            <a:extLst>
              <a:ext uri="{FF2B5EF4-FFF2-40B4-BE49-F238E27FC236}">
                <a16:creationId xmlns:a16="http://schemas.microsoft.com/office/drawing/2014/main" id="{13B24870-56AE-3752-7FF6-4397638B6FFE}"/>
              </a:ext>
            </a:extLst>
          </p:cNvPr>
          <p:cNvGraphicFramePr>
            <a:graphicFrameLocks noGrp="1"/>
          </p:cNvGraphicFramePr>
          <p:nvPr>
            <p:extLst>
              <p:ext uri="{D42A27DB-BD31-4B8C-83A1-F6EECF244321}">
                <p14:modId xmlns:p14="http://schemas.microsoft.com/office/powerpoint/2010/main" val="2502764525"/>
              </p:ext>
            </p:extLst>
          </p:nvPr>
        </p:nvGraphicFramePr>
        <p:xfrm>
          <a:off x="381000" y="2402635"/>
          <a:ext cx="6096000" cy="719328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3573874247"/>
                    </a:ext>
                  </a:extLst>
                </a:gridCol>
                <a:gridCol w="2032000">
                  <a:extLst>
                    <a:ext uri="{9D8B030D-6E8A-4147-A177-3AD203B41FA5}">
                      <a16:colId xmlns:a16="http://schemas.microsoft.com/office/drawing/2014/main" val="1589323765"/>
                    </a:ext>
                  </a:extLst>
                </a:gridCol>
                <a:gridCol w="2032000">
                  <a:extLst>
                    <a:ext uri="{9D8B030D-6E8A-4147-A177-3AD203B41FA5}">
                      <a16:colId xmlns:a16="http://schemas.microsoft.com/office/drawing/2014/main" val="3962699487"/>
                    </a:ext>
                  </a:extLst>
                </a:gridCol>
              </a:tblGrid>
              <a:tr h="370840">
                <a:tc>
                  <a:txBody>
                    <a:bodyPr/>
                    <a:lstStyle/>
                    <a:p>
                      <a:r>
                        <a:rPr lang="en-GB" sz="1400" b="0" dirty="0">
                          <a:solidFill>
                            <a:schemeClr val="tx1"/>
                          </a:solidFill>
                        </a:rPr>
                        <a:t>Harold used the shield wall. Although this tactic was old fashioned it was very strong. The shield wall was weakened by Harold’s troops lacking discipline. They broke ranks, and chased William’s soldiers to grab discarded weapons, armour and horses.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400" b="0" dirty="0">
                          <a:solidFill>
                            <a:schemeClr val="tx1"/>
                          </a:solidFill>
                        </a:rPr>
                        <a:t>It was lucky for William that Harald Hardrada invaded England before William. Fighting in those battles made Harold Godwinson much weaker.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400" b="0" dirty="0">
                          <a:solidFill>
                            <a:schemeClr val="tx1"/>
                          </a:solidFill>
                        </a:rPr>
                        <a:t>The English had focused on building up their fleet (ships) rather than the fyrd. This was because the Vikings often attacked by ship.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48813684"/>
                  </a:ext>
                </a:extLst>
              </a:tr>
              <a:tr h="370840">
                <a:tc>
                  <a:txBody>
                    <a:bodyPr/>
                    <a:lstStyle/>
                    <a:p>
                      <a:r>
                        <a:rPr lang="en-GB" sz="1400" b="0" dirty="0">
                          <a:solidFill>
                            <a:schemeClr val="tx1"/>
                          </a:solidFill>
                        </a:rPr>
                        <a:t>Harold called up his army in May. This was a problem because he had to maintain it for 4 months before disbanding it.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400" b="0" dirty="0">
                          <a:solidFill>
                            <a:schemeClr val="tx1"/>
                          </a:solidFill>
                        </a:rPr>
                        <a:t>William used cavalry. For many years Normans had focused on breeding bigger, stronger horses with better saddles and stirrups. William was also the first man to cross water with horses.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400" b="0" dirty="0">
                          <a:solidFill>
                            <a:schemeClr val="tx1"/>
                          </a:solidFill>
                        </a:rPr>
                        <a:t>It was lucky that William’s fleet was not destroyed in the storm that hit as he crossed the channel.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86731217"/>
                  </a:ext>
                </a:extLst>
              </a:tr>
              <a:tr h="370840">
                <a:tc>
                  <a:txBody>
                    <a:bodyPr/>
                    <a:lstStyle/>
                    <a:p>
                      <a:r>
                        <a:rPr lang="en-GB" sz="1400" b="0" dirty="0">
                          <a:solidFill>
                            <a:schemeClr val="tx1"/>
                          </a:solidFill>
                        </a:rPr>
                        <a:t>William was able to keep is army together. He kept them well fed without allowing soldiers to steal from local farms.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400" b="0" dirty="0">
                          <a:solidFill>
                            <a:schemeClr val="tx1"/>
                          </a:solidFill>
                        </a:rPr>
                        <a:t>Deciding to rush down to meet William  in battle was Harold’s choice. He could have waited for William to come to him in London.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400" b="0" dirty="0">
                          <a:solidFill>
                            <a:schemeClr val="tx1"/>
                          </a:solidFill>
                        </a:rPr>
                        <a:t>The Feigned Retreat was a cleaver tactic used by the Normans. Troops would pretend to flee, hoping that the enemy troops would follow.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9721224"/>
                  </a:ext>
                </a:extLst>
              </a:tr>
              <a:tr h="370840">
                <a:tc>
                  <a:txBody>
                    <a:bodyPr/>
                    <a:lstStyle/>
                    <a:p>
                      <a:r>
                        <a:rPr lang="en-GB" sz="1400" b="0" dirty="0">
                          <a:solidFill>
                            <a:schemeClr val="tx1"/>
                          </a:solidFill>
                        </a:rPr>
                        <a:t>William had to wait to invade because of bad weather. However, William may have also chosen to wait because he knew Harold may have to disband the fyrd.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400" b="0" dirty="0">
                          <a:solidFill>
                            <a:schemeClr val="tx1"/>
                          </a:solidFill>
                        </a:rPr>
                        <a:t>Medieval battles were chaotic, and both sides were evenly matched (as the battle lasted all day). It was lucky that William kept control of his army.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400" b="0" dirty="0">
                          <a:solidFill>
                            <a:schemeClr val="tx1"/>
                          </a:solidFill>
                        </a:rPr>
                        <a:t>William learnt of Harold’s position early on before the battle began. He must have done so through scouts and muster points.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95610245"/>
                  </a:ext>
                </a:extLst>
              </a:tr>
            </a:tbl>
          </a:graphicData>
        </a:graphic>
      </p:graphicFrame>
      <p:sp>
        <p:nvSpPr>
          <p:cNvPr id="2" name="TextBox 1">
            <a:extLst>
              <a:ext uri="{FF2B5EF4-FFF2-40B4-BE49-F238E27FC236}">
                <a16:creationId xmlns:a16="http://schemas.microsoft.com/office/drawing/2014/main" id="{808B289F-C741-7889-540D-293D2B1CFB09}"/>
              </a:ext>
            </a:extLst>
          </p:cNvPr>
          <p:cNvSpPr txBox="1"/>
          <p:nvPr/>
        </p:nvSpPr>
        <p:spPr>
          <a:xfrm>
            <a:off x="0" y="124528"/>
            <a:ext cx="6858000" cy="523220"/>
          </a:xfrm>
          <a:prstGeom prst="rect">
            <a:avLst/>
          </a:prstGeom>
          <a:noFill/>
        </p:spPr>
        <p:txBody>
          <a:bodyPr wrap="square" rtlCol="0">
            <a:spAutoFit/>
          </a:bodyPr>
          <a:lstStyle/>
          <a:p>
            <a:pPr algn="ctr"/>
            <a:r>
              <a:rPr lang="en-GB" sz="2800" u="sng" dirty="0">
                <a:effectLst>
                  <a:outerShdw blurRad="38100" dist="38100" dir="2700000" algn="tl">
                    <a:srgbClr val="000000">
                      <a:alpha val="43137"/>
                    </a:srgbClr>
                  </a:outerShdw>
                </a:effectLst>
              </a:rPr>
              <a:t>Year 11 revision homework 5: Revision Quilt</a:t>
            </a:r>
          </a:p>
        </p:txBody>
      </p:sp>
      <p:sp>
        <p:nvSpPr>
          <p:cNvPr id="3" name="Rectangle 2">
            <a:extLst>
              <a:ext uri="{FF2B5EF4-FFF2-40B4-BE49-F238E27FC236}">
                <a16:creationId xmlns:a16="http://schemas.microsoft.com/office/drawing/2014/main" id="{65BD0C46-21D8-C90C-DEA3-65B3E83A13A0}"/>
              </a:ext>
            </a:extLst>
          </p:cNvPr>
          <p:cNvSpPr/>
          <p:nvPr/>
        </p:nvSpPr>
        <p:spPr>
          <a:xfrm>
            <a:off x="159488" y="159488"/>
            <a:ext cx="6549656" cy="9587024"/>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 name="TextBox 4">
            <a:extLst>
              <a:ext uri="{FF2B5EF4-FFF2-40B4-BE49-F238E27FC236}">
                <a16:creationId xmlns:a16="http://schemas.microsoft.com/office/drawing/2014/main" id="{FB2FD63E-9D34-3A2C-988D-7EDA739D8E57}"/>
              </a:ext>
            </a:extLst>
          </p:cNvPr>
          <p:cNvSpPr txBox="1"/>
          <p:nvPr/>
        </p:nvSpPr>
        <p:spPr>
          <a:xfrm>
            <a:off x="268818" y="682708"/>
            <a:ext cx="5486401" cy="1600438"/>
          </a:xfrm>
          <a:prstGeom prst="rect">
            <a:avLst/>
          </a:prstGeom>
          <a:noFill/>
        </p:spPr>
        <p:txBody>
          <a:bodyPr wrap="square" rtlCol="0">
            <a:spAutoFit/>
          </a:bodyPr>
          <a:lstStyle/>
          <a:p>
            <a:r>
              <a:rPr lang="en-GB" sz="1400" dirty="0">
                <a:solidFill>
                  <a:srgbClr val="0070C0"/>
                </a:solidFill>
              </a:rPr>
              <a:t>Read through the information below about the reasons why William won the Battle of Hastings. You should categorise each box under one of the following headings:  </a:t>
            </a:r>
          </a:p>
          <a:p>
            <a:pPr marL="285750" indent="-285750">
              <a:buFont typeface="Wingdings" panose="05000000000000000000" pitchFamily="2" charset="2"/>
              <a:buChar char="q"/>
            </a:pPr>
            <a:r>
              <a:rPr lang="en-GB" sz="1400" dirty="0">
                <a:solidFill>
                  <a:srgbClr val="0070C0"/>
                </a:solidFill>
              </a:rPr>
              <a:t>Tactics </a:t>
            </a:r>
          </a:p>
          <a:p>
            <a:pPr marL="285750" indent="-285750">
              <a:buFont typeface="Wingdings" panose="05000000000000000000" pitchFamily="2" charset="2"/>
              <a:buChar char="q"/>
            </a:pPr>
            <a:r>
              <a:rPr lang="en-GB" sz="1400" dirty="0">
                <a:solidFill>
                  <a:srgbClr val="0070C0"/>
                </a:solidFill>
              </a:rPr>
              <a:t>William’s leadership </a:t>
            </a:r>
          </a:p>
          <a:p>
            <a:pPr marL="285750" indent="-285750">
              <a:buFont typeface="Wingdings" panose="05000000000000000000" pitchFamily="2" charset="2"/>
              <a:buChar char="q"/>
            </a:pPr>
            <a:r>
              <a:rPr lang="en-GB" sz="1400" dirty="0">
                <a:solidFill>
                  <a:srgbClr val="0070C0"/>
                </a:solidFill>
              </a:rPr>
              <a:t>Harold’s Leadership </a:t>
            </a:r>
          </a:p>
          <a:p>
            <a:pPr marL="285750" indent="-285750">
              <a:buFont typeface="Wingdings" panose="05000000000000000000" pitchFamily="2" charset="2"/>
              <a:buChar char="q"/>
            </a:pPr>
            <a:r>
              <a:rPr lang="en-GB" sz="1400" dirty="0">
                <a:solidFill>
                  <a:srgbClr val="0070C0"/>
                </a:solidFill>
              </a:rPr>
              <a:t>Luck </a:t>
            </a:r>
          </a:p>
        </p:txBody>
      </p:sp>
      <p:pic>
        <p:nvPicPr>
          <p:cNvPr id="6" name="Picture 5">
            <a:extLst>
              <a:ext uri="{FF2B5EF4-FFF2-40B4-BE49-F238E27FC236}">
                <a16:creationId xmlns:a16="http://schemas.microsoft.com/office/drawing/2014/main" id="{AD1CA0DE-3CC3-96DA-71F9-82DED76CFC93}"/>
              </a:ext>
            </a:extLst>
          </p:cNvPr>
          <p:cNvPicPr>
            <a:picLocks noChangeAspect="1"/>
          </p:cNvPicPr>
          <p:nvPr/>
        </p:nvPicPr>
        <p:blipFill rotWithShape="1">
          <a:blip r:embed="rId2"/>
          <a:srcRect b="14879"/>
          <a:stretch/>
        </p:blipFill>
        <p:spPr>
          <a:xfrm>
            <a:off x="5808136" y="682708"/>
            <a:ext cx="867783" cy="738664"/>
          </a:xfrm>
          <a:prstGeom prst="rect">
            <a:avLst/>
          </a:prstGeom>
        </p:spPr>
      </p:pic>
    </p:spTree>
    <p:extLst>
      <p:ext uri="{BB962C8B-B14F-4D97-AF65-F5344CB8AC3E}">
        <p14:creationId xmlns:p14="http://schemas.microsoft.com/office/powerpoint/2010/main" val="40469920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69B289A5-BFF2-463A-1422-93D46D40E483}"/>
              </a:ext>
            </a:extLst>
          </p:cNvPr>
          <p:cNvSpPr/>
          <p:nvPr/>
        </p:nvSpPr>
        <p:spPr>
          <a:xfrm>
            <a:off x="159488" y="159488"/>
            <a:ext cx="6549656" cy="9587024"/>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TextBox 6">
            <a:extLst>
              <a:ext uri="{FF2B5EF4-FFF2-40B4-BE49-F238E27FC236}">
                <a16:creationId xmlns:a16="http://schemas.microsoft.com/office/drawing/2014/main" id="{468FC96A-C172-4834-6016-D07ECBCB6495}"/>
              </a:ext>
            </a:extLst>
          </p:cNvPr>
          <p:cNvSpPr txBox="1"/>
          <p:nvPr/>
        </p:nvSpPr>
        <p:spPr>
          <a:xfrm>
            <a:off x="208027" y="127694"/>
            <a:ext cx="6490485" cy="523220"/>
          </a:xfrm>
          <a:prstGeom prst="rect">
            <a:avLst/>
          </a:prstGeom>
          <a:noFill/>
        </p:spPr>
        <p:txBody>
          <a:bodyPr wrap="square" rtlCol="0">
            <a:spAutoFit/>
          </a:bodyPr>
          <a:lstStyle/>
          <a:p>
            <a:r>
              <a:rPr lang="en-GB" sz="2800" u="sng" dirty="0">
                <a:effectLst>
                  <a:outerShdw blurRad="38100" dist="38100" dir="2700000" algn="tl">
                    <a:srgbClr val="000000">
                      <a:alpha val="43137"/>
                    </a:srgbClr>
                  </a:outerShdw>
                </a:effectLst>
              </a:rPr>
              <a:t>Year 11 revision homework 5: Quiz </a:t>
            </a:r>
          </a:p>
        </p:txBody>
      </p:sp>
      <p:pic>
        <p:nvPicPr>
          <p:cNvPr id="9" name="Picture 8">
            <a:extLst>
              <a:ext uri="{FF2B5EF4-FFF2-40B4-BE49-F238E27FC236}">
                <a16:creationId xmlns:a16="http://schemas.microsoft.com/office/drawing/2014/main" id="{BAFB0946-8545-FDFD-5631-6E0FFCB24579}"/>
              </a:ext>
            </a:extLst>
          </p:cNvPr>
          <p:cNvPicPr>
            <a:picLocks noChangeAspect="1"/>
          </p:cNvPicPr>
          <p:nvPr/>
        </p:nvPicPr>
        <p:blipFill rotWithShape="1">
          <a:blip r:embed="rId2"/>
          <a:srcRect b="14348"/>
          <a:stretch/>
        </p:blipFill>
        <p:spPr>
          <a:xfrm>
            <a:off x="5606464" y="269241"/>
            <a:ext cx="1177108" cy="1008219"/>
          </a:xfrm>
          <a:prstGeom prst="rect">
            <a:avLst/>
          </a:prstGeom>
        </p:spPr>
      </p:pic>
      <p:sp>
        <p:nvSpPr>
          <p:cNvPr id="10" name="TextBox 9">
            <a:extLst>
              <a:ext uri="{FF2B5EF4-FFF2-40B4-BE49-F238E27FC236}">
                <a16:creationId xmlns:a16="http://schemas.microsoft.com/office/drawing/2014/main" id="{76F0C5F0-4D0D-73F3-7D42-C7471B6197F2}"/>
              </a:ext>
            </a:extLst>
          </p:cNvPr>
          <p:cNvSpPr txBox="1"/>
          <p:nvPr/>
        </p:nvSpPr>
        <p:spPr>
          <a:xfrm>
            <a:off x="208027" y="650914"/>
            <a:ext cx="5349898" cy="369332"/>
          </a:xfrm>
          <a:prstGeom prst="rect">
            <a:avLst/>
          </a:prstGeom>
          <a:noFill/>
        </p:spPr>
        <p:txBody>
          <a:bodyPr wrap="square" rtlCol="0">
            <a:spAutoFit/>
          </a:bodyPr>
          <a:lstStyle/>
          <a:p>
            <a:r>
              <a:rPr lang="en-GB" dirty="0">
                <a:solidFill>
                  <a:srgbClr val="0070C0"/>
                </a:solidFill>
              </a:rPr>
              <a:t>Answer the questions on the Harrying of the North: </a:t>
            </a:r>
          </a:p>
        </p:txBody>
      </p:sp>
      <p:sp>
        <p:nvSpPr>
          <p:cNvPr id="12" name="TextBox 11">
            <a:extLst>
              <a:ext uri="{FF2B5EF4-FFF2-40B4-BE49-F238E27FC236}">
                <a16:creationId xmlns:a16="http://schemas.microsoft.com/office/drawing/2014/main" id="{90D3F6D7-028D-DBB6-A82F-F3DC3C7BC8FD}"/>
              </a:ext>
            </a:extLst>
          </p:cNvPr>
          <p:cNvSpPr txBox="1"/>
          <p:nvPr/>
        </p:nvSpPr>
        <p:spPr>
          <a:xfrm>
            <a:off x="208027" y="1069793"/>
            <a:ext cx="6490485" cy="8925520"/>
          </a:xfrm>
          <a:prstGeom prst="rect">
            <a:avLst/>
          </a:prstGeom>
          <a:noFill/>
        </p:spPr>
        <p:txBody>
          <a:bodyPr wrap="square" rtlCol="0">
            <a:spAutoFit/>
          </a:bodyPr>
          <a:lstStyle/>
          <a:p>
            <a:pPr marL="342900" indent="-342900">
              <a:buAutoNum type="arabicPeriod"/>
            </a:pPr>
            <a:r>
              <a:rPr lang="en-GB" dirty="0">
                <a:solidFill>
                  <a:srgbClr val="002060"/>
                </a:solidFill>
              </a:rPr>
              <a:t>What does the term ‘Harrying’ mean?</a:t>
            </a:r>
          </a:p>
          <a:p>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_________________________________________________</a:t>
            </a:r>
            <a:endParaRPr lang="en-GB" sz="2000" dirty="0">
              <a:solidFill>
                <a:srgbClr val="002060"/>
              </a:solidFill>
            </a:endParaRPr>
          </a:p>
          <a:p>
            <a:r>
              <a:rPr lang="en-GB" dirty="0">
                <a:solidFill>
                  <a:srgbClr val="002060"/>
                </a:solidFill>
              </a:rPr>
              <a:t>2. How was the north of England different to the other parts of the country?</a:t>
            </a:r>
          </a:p>
          <a:p>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__________________________________________________________________________________________________</a:t>
            </a:r>
            <a:endParaRPr lang="en-GB" sz="2000" dirty="0">
              <a:solidFill>
                <a:srgbClr val="002060"/>
              </a:solidFill>
            </a:endParaRPr>
          </a:p>
          <a:p>
            <a:r>
              <a:rPr lang="en-GB" dirty="0">
                <a:solidFill>
                  <a:srgbClr val="002060"/>
                </a:solidFill>
              </a:rPr>
              <a:t>3. Who was Robert Cumin? What happened to him?   </a:t>
            </a:r>
          </a:p>
          <a:p>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_________________________________________________</a:t>
            </a: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_______________________________________________________</a:t>
            </a:r>
            <a:r>
              <a:rPr lang="en-GB" dirty="0">
                <a:solidFill>
                  <a:srgbClr val="002060"/>
                </a:solidFill>
              </a:rPr>
              <a:t>4. Why did William decided to do so much damage to the north?</a:t>
            </a:r>
          </a:p>
          <a:p>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__________________________________________________________________________________________________</a:t>
            </a:r>
            <a:endParaRPr lang="en-GB" sz="2000" dirty="0">
              <a:solidFill>
                <a:srgbClr val="002060"/>
              </a:solidFill>
            </a:endParaRPr>
          </a:p>
          <a:p>
            <a:r>
              <a:rPr lang="en-GB" dirty="0">
                <a:solidFill>
                  <a:srgbClr val="002060"/>
                </a:solidFill>
              </a:rPr>
              <a:t>5. Give one short term impact of the Harrying of the North.   </a:t>
            </a: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__________________________________________________________________________________________________</a:t>
            </a:r>
            <a:endParaRPr lang="en-GB" sz="2000" dirty="0">
              <a:solidFill>
                <a:srgbClr val="002060"/>
              </a:solidFill>
            </a:endParaRPr>
          </a:p>
          <a:p>
            <a:r>
              <a:rPr lang="en-GB" dirty="0">
                <a:solidFill>
                  <a:srgbClr val="002060"/>
                </a:solidFill>
              </a:rPr>
              <a:t>6. Give one long term impact of the Harrying of the North. </a:t>
            </a:r>
          </a:p>
          <a:p>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__________________________________________________________________________________________________</a:t>
            </a:r>
            <a:endParaRPr lang="en-GB" sz="2000" dirty="0">
              <a:solidFill>
                <a:srgbClr val="002060"/>
              </a:solidFill>
            </a:endParaRPr>
          </a:p>
          <a:p>
            <a:r>
              <a:rPr lang="en-GB" dirty="0">
                <a:solidFill>
                  <a:srgbClr val="002060"/>
                </a:solidFill>
              </a:rPr>
              <a:t>7. Why might the Harrying of the North be considered a turning point for William’s rule?</a:t>
            </a:r>
          </a:p>
          <a:p>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___________________________________________________________________________________________________________________________________________________</a:t>
            </a:r>
            <a:endParaRPr lang="en-GB" sz="2000" dirty="0">
              <a:solidFill>
                <a:srgbClr val="002060"/>
              </a:solidFill>
            </a:endParaRPr>
          </a:p>
          <a:p>
            <a:r>
              <a:rPr lang="en-GB" dirty="0">
                <a:solidFill>
                  <a:srgbClr val="002060"/>
                </a:solidFill>
              </a:rPr>
              <a:t>8. In your opinion, what is the most significant (important) consequence of the Harrying of the North?</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___________________________________________________________________________________________________________________________________________________</a:t>
            </a:r>
            <a:endParaRPr kumimoji="0" lang="en-GB" sz="2000" b="0" i="0" u="none" strike="noStrike" kern="1200" cap="none" spc="0" normalizeH="0" baseline="0" noProof="0" dirty="0">
              <a:ln>
                <a:noFill/>
              </a:ln>
              <a:solidFill>
                <a:srgbClr val="002060"/>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_________________________________________________</a:t>
            </a:r>
            <a:endParaRPr lang="en-GB" dirty="0">
              <a:solidFill>
                <a:srgbClr val="002060"/>
              </a:solidFill>
            </a:endParaRPr>
          </a:p>
        </p:txBody>
      </p:sp>
    </p:spTree>
    <p:extLst>
      <p:ext uri="{BB962C8B-B14F-4D97-AF65-F5344CB8AC3E}">
        <p14:creationId xmlns:p14="http://schemas.microsoft.com/office/powerpoint/2010/main" val="9988378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04B9A146-F28E-3006-61D0-DCB12271ECEC}"/>
              </a:ext>
            </a:extLst>
          </p:cNvPr>
          <p:cNvSpPr/>
          <p:nvPr/>
        </p:nvSpPr>
        <p:spPr>
          <a:xfrm>
            <a:off x="159488" y="159488"/>
            <a:ext cx="6549656" cy="9587024"/>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TextBox 6">
            <a:extLst>
              <a:ext uri="{FF2B5EF4-FFF2-40B4-BE49-F238E27FC236}">
                <a16:creationId xmlns:a16="http://schemas.microsoft.com/office/drawing/2014/main" id="{2AC09269-F3B4-0FDE-2D96-0DF4EFE6EA82}"/>
              </a:ext>
            </a:extLst>
          </p:cNvPr>
          <p:cNvSpPr txBox="1"/>
          <p:nvPr/>
        </p:nvSpPr>
        <p:spPr>
          <a:xfrm>
            <a:off x="79744" y="303867"/>
            <a:ext cx="5056807" cy="523220"/>
          </a:xfrm>
          <a:prstGeom prst="rect">
            <a:avLst/>
          </a:prstGeom>
          <a:noFill/>
        </p:spPr>
        <p:txBody>
          <a:bodyPr wrap="square" rtlCol="0">
            <a:spAutoFit/>
          </a:bodyPr>
          <a:lstStyle/>
          <a:p>
            <a:pPr algn="ctr"/>
            <a:r>
              <a:rPr lang="en-GB" sz="2800" u="sng" dirty="0">
                <a:effectLst>
                  <a:outerShdw blurRad="38100" dist="38100" dir="2700000" algn="tl">
                    <a:srgbClr val="000000">
                      <a:alpha val="43137"/>
                    </a:srgbClr>
                  </a:outerShdw>
                </a:effectLst>
              </a:rPr>
              <a:t>Year 11 revision exam wrapper </a:t>
            </a:r>
          </a:p>
        </p:txBody>
      </p:sp>
      <p:pic>
        <p:nvPicPr>
          <p:cNvPr id="2050" name="Picture 2" descr="revision icon">
            <a:extLst>
              <a:ext uri="{FF2B5EF4-FFF2-40B4-BE49-F238E27FC236}">
                <a16:creationId xmlns:a16="http://schemas.microsoft.com/office/drawing/2014/main" id="{20AF4D98-9210-656F-1CC7-39AB3F127EA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16294" y="283026"/>
            <a:ext cx="1492849" cy="1492849"/>
          </a:xfrm>
          <a:prstGeom prst="rect">
            <a:avLst/>
          </a:prstGeom>
          <a:noFill/>
          <a:extLst>
            <a:ext uri="{909E8E84-426E-40DD-AFC4-6F175D3DCCD1}">
              <a14:hiddenFill xmlns:a14="http://schemas.microsoft.com/office/drawing/2010/main">
                <a:solidFill>
                  <a:srgbClr val="FFFFFF"/>
                </a:solidFill>
              </a14:hiddenFill>
            </a:ext>
          </a:extLst>
        </p:spPr>
      </p:pic>
      <p:sp>
        <p:nvSpPr>
          <p:cNvPr id="8" name="Text Box 1">
            <a:extLst>
              <a:ext uri="{FF2B5EF4-FFF2-40B4-BE49-F238E27FC236}">
                <a16:creationId xmlns:a16="http://schemas.microsoft.com/office/drawing/2014/main" id="{CD2A2582-93C5-0020-EC33-4ABD38D7A044}"/>
              </a:ext>
            </a:extLst>
          </p:cNvPr>
          <p:cNvSpPr txBox="1"/>
          <p:nvPr/>
        </p:nvSpPr>
        <p:spPr>
          <a:xfrm>
            <a:off x="314877" y="1050291"/>
            <a:ext cx="4821673" cy="1492849"/>
          </a:xfrm>
          <a:prstGeom prst="rect">
            <a:avLst/>
          </a:prstGeom>
          <a:solidFill>
            <a:schemeClr val="lt1"/>
          </a:solidFill>
          <a:ln w="190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tabLst>
                <a:tab pos="270510" algn="l"/>
              </a:tabLst>
            </a:pPr>
            <a:r>
              <a:rPr lang="en-US" sz="1600" dirty="0">
                <a:effectLst/>
                <a:ea typeface="Calibri" panose="020F0502020204030204" pitchFamily="34" charset="0"/>
                <a:cs typeface="Times New Roman" panose="02020603050405020304" pitchFamily="18" charset="0"/>
              </a:rPr>
              <a:t>How much </a:t>
            </a:r>
            <a:r>
              <a:rPr lang="en-US" sz="1600" dirty="0">
                <a:ea typeface="Calibri" panose="020F0502020204030204" pitchFamily="34" charset="0"/>
                <a:cs typeface="Times New Roman" panose="02020603050405020304" pitchFamily="18" charset="0"/>
              </a:rPr>
              <a:t>time did these revision tasks take you</a:t>
            </a:r>
            <a:r>
              <a:rPr lang="en-US" sz="1600" dirty="0">
                <a:effectLst/>
                <a:ea typeface="Calibri" panose="020F0502020204030204" pitchFamily="34" charset="0"/>
                <a:cs typeface="Times New Roman" panose="02020603050405020304" pitchFamily="18" charset="0"/>
              </a:rPr>
              <a:t>? _________________</a:t>
            </a:r>
            <a:endParaRPr lang="en-GB" sz="1400" dirty="0">
              <a:effectLst/>
              <a:ea typeface="Calibri" panose="020F0502020204030204" pitchFamily="34" charset="0"/>
              <a:cs typeface="Times New Roman" panose="02020603050405020304" pitchFamily="18" charset="0"/>
            </a:endParaRPr>
          </a:p>
          <a:p>
            <a:pPr>
              <a:lnSpc>
                <a:spcPct val="107000"/>
              </a:lnSpc>
              <a:spcAft>
                <a:spcPts val="800"/>
              </a:spcAft>
              <a:tabLst>
                <a:tab pos="270510" algn="l"/>
              </a:tabLst>
            </a:pPr>
            <a:r>
              <a:rPr lang="en-GB" sz="1600" dirty="0">
                <a:effectLst/>
                <a:ea typeface="Calibri" panose="020F0502020204030204" pitchFamily="34" charset="0"/>
                <a:cs typeface="Times New Roman" panose="02020603050405020304" pitchFamily="18" charset="0"/>
              </a:rPr>
              <a:t>Do you feel are more confident going into the mock? </a:t>
            </a:r>
            <a:endParaRPr lang="en-GB" sz="1400" dirty="0">
              <a:effectLst/>
              <a:ea typeface="Calibri" panose="020F0502020204030204" pitchFamily="34" charset="0"/>
              <a:cs typeface="Times New Roman" panose="02020603050405020304" pitchFamily="18" charset="0"/>
            </a:endParaRPr>
          </a:p>
          <a:p>
            <a:pPr>
              <a:lnSpc>
                <a:spcPct val="107000"/>
              </a:lnSpc>
              <a:spcAft>
                <a:spcPts val="800"/>
              </a:spcAft>
              <a:tabLst>
                <a:tab pos="270510" algn="l"/>
              </a:tabLst>
            </a:pPr>
            <a:r>
              <a:rPr lang="en-US" sz="1600" dirty="0">
                <a:effectLst/>
                <a:ea typeface="Calibri" panose="020F0502020204030204" pitchFamily="34" charset="0"/>
                <a:cs typeface="Times New Roman" panose="02020603050405020304" pitchFamily="18" charset="0"/>
              </a:rPr>
              <a:t>_____________________________________________</a:t>
            </a:r>
            <a:endParaRPr lang="en-GB" sz="1400" dirty="0">
              <a:effectLst/>
              <a:ea typeface="Calibri" panose="020F0502020204030204" pitchFamily="34" charset="0"/>
              <a:cs typeface="Times New Roman" panose="02020603050405020304" pitchFamily="18" charset="0"/>
            </a:endParaRPr>
          </a:p>
        </p:txBody>
      </p:sp>
      <p:sp>
        <p:nvSpPr>
          <p:cNvPr id="9" name="Text Box 1">
            <a:extLst>
              <a:ext uri="{FF2B5EF4-FFF2-40B4-BE49-F238E27FC236}">
                <a16:creationId xmlns:a16="http://schemas.microsoft.com/office/drawing/2014/main" id="{4C4CB196-59CE-E08B-5EBD-BF1018FCBBD6}"/>
              </a:ext>
            </a:extLst>
          </p:cNvPr>
          <p:cNvSpPr txBox="1"/>
          <p:nvPr/>
        </p:nvSpPr>
        <p:spPr>
          <a:xfrm>
            <a:off x="314876" y="2702307"/>
            <a:ext cx="6250516" cy="388365"/>
          </a:xfrm>
          <a:prstGeom prst="rect">
            <a:avLst/>
          </a:prstGeom>
          <a:solidFill>
            <a:schemeClr val="lt1"/>
          </a:solidFill>
          <a:ln w="190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tabLst>
                <a:tab pos="270510" algn="l"/>
              </a:tabLst>
            </a:pPr>
            <a:r>
              <a:rPr lang="en-GB" sz="1600" dirty="0">
                <a:effectLst/>
                <a:ea typeface="Calibri" panose="020F0502020204030204" pitchFamily="34" charset="0"/>
                <a:cs typeface="Times New Roman" panose="02020603050405020304" pitchFamily="18" charset="0"/>
              </a:rPr>
              <a:t>Which one of these revision tasks helped you the most? </a:t>
            </a:r>
            <a:endParaRPr lang="en-GB" sz="1400" dirty="0">
              <a:effectLst/>
              <a:ea typeface="Calibri" panose="020F0502020204030204" pitchFamily="34" charset="0"/>
              <a:cs typeface="Times New Roman" panose="02020603050405020304" pitchFamily="18" charset="0"/>
            </a:endParaRPr>
          </a:p>
        </p:txBody>
      </p:sp>
      <p:graphicFrame>
        <p:nvGraphicFramePr>
          <p:cNvPr id="10" name="Table 9">
            <a:extLst>
              <a:ext uri="{FF2B5EF4-FFF2-40B4-BE49-F238E27FC236}">
                <a16:creationId xmlns:a16="http://schemas.microsoft.com/office/drawing/2014/main" id="{51B94B9B-797B-B09C-FDDF-E7F2E593CC81}"/>
              </a:ext>
            </a:extLst>
          </p:cNvPr>
          <p:cNvGraphicFramePr>
            <a:graphicFrameLocks noGrp="1"/>
          </p:cNvGraphicFramePr>
          <p:nvPr>
            <p:extLst>
              <p:ext uri="{D42A27DB-BD31-4B8C-83A1-F6EECF244321}">
                <p14:modId xmlns:p14="http://schemas.microsoft.com/office/powerpoint/2010/main" val="3512618662"/>
              </p:ext>
            </p:extLst>
          </p:nvPr>
        </p:nvGraphicFramePr>
        <p:xfrm>
          <a:off x="314876" y="3249839"/>
          <a:ext cx="6250516" cy="2596761"/>
        </p:xfrm>
        <a:graphic>
          <a:graphicData uri="http://schemas.openxmlformats.org/drawingml/2006/table">
            <a:tbl>
              <a:tblPr firstRow="1" firstCol="1" bandRow="1">
                <a:tableStyleId>{5C22544A-7EE6-4342-B048-85BDC9FD1C3A}</a:tableStyleId>
              </a:tblPr>
              <a:tblGrid>
                <a:gridCol w="2624308">
                  <a:extLst>
                    <a:ext uri="{9D8B030D-6E8A-4147-A177-3AD203B41FA5}">
                      <a16:colId xmlns:a16="http://schemas.microsoft.com/office/drawing/2014/main" val="705734573"/>
                    </a:ext>
                  </a:extLst>
                </a:gridCol>
                <a:gridCol w="500950">
                  <a:extLst>
                    <a:ext uri="{9D8B030D-6E8A-4147-A177-3AD203B41FA5}">
                      <a16:colId xmlns:a16="http://schemas.microsoft.com/office/drawing/2014/main" val="4183471846"/>
                    </a:ext>
                  </a:extLst>
                </a:gridCol>
                <a:gridCol w="2633872">
                  <a:extLst>
                    <a:ext uri="{9D8B030D-6E8A-4147-A177-3AD203B41FA5}">
                      <a16:colId xmlns:a16="http://schemas.microsoft.com/office/drawing/2014/main" val="1871272893"/>
                    </a:ext>
                  </a:extLst>
                </a:gridCol>
                <a:gridCol w="491386">
                  <a:extLst>
                    <a:ext uri="{9D8B030D-6E8A-4147-A177-3AD203B41FA5}">
                      <a16:colId xmlns:a16="http://schemas.microsoft.com/office/drawing/2014/main" val="311211022"/>
                    </a:ext>
                  </a:extLst>
                </a:gridCol>
              </a:tblGrid>
              <a:tr h="298693">
                <a:tc gridSpan="4">
                  <a:txBody>
                    <a:bodyPr/>
                    <a:lstStyle/>
                    <a:p>
                      <a:pPr marL="342900" lvl="0" indent="-342900">
                        <a:buFont typeface="+mj-lt"/>
                        <a:buAutoNum type="arabicPeriod"/>
                      </a:pPr>
                      <a:r>
                        <a:rPr lang="en-GB" sz="1600" b="0" dirty="0">
                          <a:solidFill>
                            <a:schemeClr val="tx1"/>
                          </a:solidFill>
                          <a:effectLst/>
                        </a:rPr>
                        <a:t>Which strategies or resources did you use to prepare? Tick/cross.</a:t>
                      </a:r>
                    </a:p>
                    <a:p>
                      <a:pPr marL="342900" lvl="0" indent="-342900">
                        <a:spcAft>
                          <a:spcPts val="1200"/>
                        </a:spcAft>
                        <a:buFont typeface="+mj-lt"/>
                        <a:buAutoNum type="arabicPeriod"/>
                      </a:pPr>
                      <a:r>
                        <a:rPr lang="en-GB" sz="1600" b="0" dirty="0">
                          <a:solidFill>
                            <a:schemeClr val="tx1"/>
                          </a:solidFill>
                          <a:effectLst/>
                        </a:rPr>
                        <a:t>Highlight a different one you will try next time.</a:t>
                      </a:r>
                      <a:endParaRPr lang="en-GB" sz="1600" b="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61096" marR="610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540651171"/>
                  </a:ext>
                </a:extLst>
              </a:tr>
              <a:tr h="151779">
                <a:tc>
                  <a:txBody>
                    <a:bodyPr/>
                    <a:lstStyle/>
                    <a:p>
                      <a:pPr>
                        <a:lnSpc>
                          <a:spcPct val="107000"/>
                        </a:lnSpc>
                        <a:spcAft>
                          <a:spcPts val="800"/>
                        </a:spcAft>
                      </a:pPr>
                      <a:r>
                        <a:rPr lang="en-GB" sz="1600" b="0">
                          <a:solidFill>
                            <a:schemeClr val="tx1"/>
                          </a:solidFill>
                          <a:effectLst/>
                        </a:rPr>
                        <a:t>Revision guide</a:t>
                      </a:r>
                      <a:endParaRPr lang="en-GB" sz="1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1096" marR="610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800"/>
                        </a:spcAft>
                      </a:pPr>
                      <a:r>
                        <a:rPr lang="en-GB" sz="1600" b="0">
                          <a:solidFill>
                            <a:schemeClr val="tx1"/>
                          </a:solidFill>
                          <a:effectLst/>
                        </a:rPr>
                        <a:t> </a:t>
                      </a:r>
                      <a:endParaRPr lang="en-GB" sz="1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1096" marR="610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800"/>
                        </a:spcAft>
                      </a:pPr>
                      <a:r>
                        <a:rPr lang="en-GB" sz="1600" b="0">
                          <a:solidFill>
                            <a:schemeClr val="tx1"/>
                          </a:solidFill>
                          <a:effectLst/>
                        </a:rPr>
                        <a:t>YouTube videos </a:t>
                      </a:r>
                      <a:endParaRPr lang="en-GB" sz="1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1096" marR="610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800"/>
                        </a:spcAft>
                      </a:pPr>
                      <a:r>
                        <a:rPr lang="en-GB" sz="1600" b="0">
                          <a:solidFill>
                            <a:schemeClr val="tx1"/>
                          </a:solidFill>
                          <a:effectLst/>
                        </a:rPr>
                        <a:t> </a:t>
                      </a:r>
                      <a:endParaRPr lang="en-GB" sz="1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1096" marR="610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6024645"/>
                  </a:ext>
                </a:extLst>
              </a:tr>
              <a:tr h="151779">
                <a:tc>
                  <a:txBody>
                    <a:bodyPr/>
                    <a:lstStyle/>
                    <a:p>
                      <a:pPr>
                        <a:lnSpc>
                          <a:spcPct val="107000"/>
                        </a:lnSpc>
                        <a:spcAft>
                          <a:spcPts val="800"/>
                        </a:spcAft>
                      </a:pPr>
                      <a:r>
                        <a:rPr lang="en-GB" sz="1600" b="0" dirty="0">
                          <a:solidFill>
                            <a:schemeClr val="tx1"/>
                          </a:solidFill>
                          <a:effectLst/>
                        </a:rPr>
                        <a:t>Reviewing class notes</a:t>
                      </a:r>
                      <a:endParaRPr lang="en-GB"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1096" marR="610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800"/>
                        </a:spcAft>
                      </a:pPr>
                      <a:r>
                        <a:rPr lang="en-GB" sz="1600" b="0">
                          <a:solidFill>
                            <a:schemeClr val="tx1"/>
                          </a:solidFill>
                          <a:effectLst/>
                        </a:rPr>
                        <a:t> </a:t>
                      </a:r>
                      <a:endParaRPr lang="en-GB" sz="1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1096" marR="610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800"/>
                        </a:spcAft>
                      </a:pPr>
                      <a:r>
                        <a:rPr lang="en-GB" sz="1600" b="0" dirty="0">
                          <a:solidFill>
                            <a:schemeClr val="tx1"/>
                          </a:solidFill>
                          <a:effectLst/>
                        </a:rPr>
                        <a:t>BBC bitesize </a:t>
                      </a:r>
                      <a:endParaRPr lang="en-GB"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1096" marR="610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800"/>
                        </a:spcAft>
                      </a:pPr>
                      <a:r>
                        <a:rPr lang="en-GB" sz="1600" b="0">
                          <a:solidFill>
                            <a:schemeClr val="tx1"/>
                          </a:solidFill>
                          <a:effectLst/>
                        </a:rPr>
                        <a:t> </a:t>
                      </a:r>
                      <a:endParaRPr lang="en-GB" sz="1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1096" marR="610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78898115"/>
                  </a:ext>
                </a:extLst>
              </a:tr>
              <a:tr h="151779">
                <a:tc>
                  <a:txBody>
                    <a:bodyPr/>
                    <a:lstStyle/>
                    <a:p>
                      <a:pPr>
                        <a:lnSpc>
                          <a:spcPct val="107000"/>
                        </a:lnSpc>
                        <a:spcAft>
                          <a:spcPts val="800"/>
                        </a:spcAft>
                      </a:pPr>
                      <a:r>
                        <a:rPr lang="en-GB" sz="1600" b="0" dirty="0">
                          <a:solidFill>
                            <a:schemeClr val="tx1"/>
                          </a:solidFill>
                          <a:effectLst/>
                        </a:rPr>
                        <a:t>GCSE Pod </a:t>
                      </a:r>
                      <a:endParaRPr lang="en-GB"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1096" marR="610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800"/>
                        </a:spcAft>
                      </a:pPr>
                      <a:r>
                        <a:rPr lang="en-GB" sz="1600" b="0" dirty="0">
                          <a:solidFill>
                            <a:schemeClr val="tx1"/>
                          </a:solidFill>
                          <a:effectLst/>
                        </a:rPr>
                        <a:t> </a:t>
                      </a:r>
                      <a:endParaRPr lang="en-GB"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1096" marR="610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800"/>
                        </a:spcAft>
                      </a:pPr>
                      <a:r>
                        <a:rPr lang="en-GB"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Quiz</a:t>
                      </a:r>
                    </a:p>
                  </a:txBody>
                  <a:tcPr marL="61096" marR="610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800"/>
                        </a:spcAft>
                      </a:pPr>
                      <a:r>
                        <a:rPr lang="en-GB" sz="1600" b="0">
                          <a:solidFill>
                            <a:schemeClr val="tx1"/>
                          </a:solidFill>
                          <a:effectLst/>
                        </a:rPr>
                        <a:t> </a:t>
                      </a:r>
                      <a:endParaRPr lang="en-GB" sz="1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1096" marR="610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10706673"/>
                  </a:ext>
                </a:extLst>
              </a:tr>
              <a:tr h="250027">
                <a:tc>
                  <a:txBody>
                    <a:bodyPr/>
                    <a:lstStyle/>
                    <a:p>
                      <a:pPr>
                        <a:lnSpc>
                          <a:spcPct val="107000"/>
                        </a:lnSpc>
                        <a:spcAft>
                          <a:spcPts val="800"/>
                        </a:spcAft>
                      </a:pPr>
                      <a:r>
                        <a:rPr lang="en-GB" sz="1600" b="0" dirty="0">
                          <a:solidFill>
                            <a:schemeClr val="tx1"/>
                          </a:solidFill>
                          <a:effectLst/>
                        </a:rPr>
                        <a:t>Seneca learning </a:t>
                      </a:r>
                      <a:endParaRPr lang="en-GB"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1096" marR="610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800"/>
                        </a:spcAft>
                      </a:pPr>
                      <a:r>
                        <a:rPr lang="en-GB" sz="1600" b="0" dirty="0">
                          <a:solidFill>
                            <a:schemeClr val="tx1"/>
                          </a:solidFill>
                          <a:effectLst/>
                        </a:rPr>
                        <a:t> </a:t>
                      </a:r>
                      <a:endParaRPr lang="en-GB"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1096" marR="610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800"/>
                        </a:spcAft>
                      </a:pPr>
                      <a:r>
                        <a:rPr lang="en-GB"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Revision Quilt </a:t>
                      </a:r>
                    </a:p>
                  </a:txBody>
                  <a:tcPr marL="61096" marR="61096"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800"/>
                        </a:spcAft>
                      </a:pPr>
                      <a:r>
                        <a:rPr lang="en-GB" sz="1600" b="0" dirty="0">
                          <a:solidFill>
                            <a:schemeClr val="tx1"/>
                          </a:solidFill>
                          <a:effectLst/>
                        </a:rPr>
                        <a:t> </a:t>
                      </a:r>
                      <a:endParaRPr lang="en-GB"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1096" marR="610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51231295"/>
                  </a:ext>
                </a:extLst>
              </a:tr>
              <a:tr h="250027">
                <a:tc>
                  <a:txBody>
                    <a:bodyPr/>
                    <a:lstStyle/>
                    <a:p>
                      <a:pPr>
                        <a:lnSpc>
                          <a:spcPct val="107000"/>
                        </a:lnSpc>
                        <a:spcAft>
                          <a:spcPts val="800"/>
                        </a:spcAft>
                      </a:pPr>
                      <a:r>
                        <a:rPr lang="en-GB"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Practise questions</a:t>
                      </a:r>
                    </a:p>
                  </a:txBody>
                  <a:tcPr marL="61096" marR="610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800"/>
                        </a:spcAft>
                      </a:pPr>
                      <a:endParaRPr lang="en-GB"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1096" marR="610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800"/>
                        </a:spcAft>
                      </a:pPr>
                      <a:r>
                        <a:rPr lang="en-GB"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Revision clock </a:t>
                      </a:r>
                    </a:p>
                  </a:txBody>
                  <a:tcPr marL="61096" marR="61096"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800"/>
                        </a:spcAft>
                      </a:pPr>
                      <a:endParaRPr lang="en-GB"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1096" marR="610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00610434"/>
                  </a:ext>
                </a:extLst>
              </a:tr>
              <a:tr h="201168">
                <a:tc>
                  <a:txBody>
                    <a:bodyPr/>
                    <a:lstStyle/>
                    <a:p>
                      <a:pPr>
                        <a:lnSpc>
                          <a:spcPct val="107000"/>
                        </a:lnSpc>
                        <a:spcAft>
                          <a:spcPts val="800"/>
                        </a:spcAft>
                      </a:pPr>
                      <a:r>
                        <a:rPr lang="en-GB"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Brain dump </a:t>
                      </a:r>
                    </a:p>
                  </a:txBody>
                  <a:tcPr marL="61096" marR="610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800"/>
                        </a:spcAft>
                      </a:pPr>
                      <a:endParaRPr lang="en-GB"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1096" marR="610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800"/>
                        </a:spcAft>
                      </a:pPr>
                      <a:r>
                        <a:rPr lang="en-GB"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Planned debate </a:t>
                      </a:r>
                    </a:p>
                  </a:txBody>
                  <a:tcPr marL="61096" marR="61096"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800"/>
                        </a:spcAft>
                      </a:pPr>
                      <a:endParaRPr lang="en-GB"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1096" marR="610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92722013"/>
                  </a:ext>
                </a:extLst>
              </a:tr>
              <a:tr h="201168">
                <a:tc gridSpan="4">
                  <a:txBody>
                    <a:bodyPr/>
                    <a:lstStyle/>
                    <a:p>
                      <a:pPr>
                        <a:lnSpc>
                          <a:spcPct val="107000"/>
                        </a:lnSpc>
                        <a:spcAft>
                          <a:spcPts val="800"/>
                        </a:spcAft>
                      </a:pPr>
                      <a:r>
                        <a:rPr lang="en-GB"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Others: </a:t>
                      </a:r>
                    </a:p>
                    <a:p>
                      <a:pPr>
                        <a:lnSpc>
                          <a:spcPct val="107000"/>
                        </a:lnSpc>
                        <a:spcAft>
                          <a:spcPts val="800"/>
                        </a:spcAft>
                      </a:pPr>
                      <a:endParaRPr lang="en-GB"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1096" marR="610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nSpc>
                          <a:spcPct val="107000"/>
                        </a:lnSpc>
                        <a:spcAft>
                          <a:spcPts val="800"/>
                        </a:spcAft>
                      </a:pPr>
                      <a:endParaRPr lang="en-GB"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1096" marR="610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nSpc>
                          <a:spcPct val="107000"/>
                        </a:lnSpc>
                        <a:spcAft>
                          <a:spcPts val="800"/>
                        </a:spcAft>
                      </a:pPr>
                      <a:endParaRPr lang="en-GB"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1096" marR="61096"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nSpc>
                          <a:spcPct val="107000"/>
                        </a:lnSpc>
                        <a:spcAft>
                          <a:spcPts val="800"/>
                        </a:spcAft>
                      </a:pPr>
                      <a:endParaRPr lang="en-GB"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1096" marR="610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72228645"/>
                  </a:ext>
                </a:extLst>
              </a:tr>
            </a:tbl>
          </a:graphicData>
        </a:graphic>
      </p:graphicFrame>
      <p:graphicFrame>
        <p:nvGraphicFramePr>
          <p:cNvPr id="12" name="Table 11">
            <a:extLst>
              <a:ext uri="{FF2B5EF4-FFF2-40B4-BE49-F238E27FC236}">
                <a16:creationId xmlns:a16="http://schemas.microsoft.com/office/drawing/2014/main" id="{ABFC433F-E286-5479-1607-9246D2141F8C}"/>
              </a:ext>
            </a:extLst>
          </p:cNvPr>
          <p:cNvGraphicFramePr>
            <a:graphicFrameLocks noGrp="1"/>
          </p:cNvGraphicFramePr>
          <p:nvPr>
            <p:extLst>
              <p:ext uri="{D42A27DB-BD31-4B8C-83A1-F6EECF244321}">
                <p14:modId xmlns:p14="http://schemas.microsoft.com/office/powerpoint/2010/main" val="488898735"/>
              </p:ext>
            </p:extLst>
          </p:nvPr>
        </p:nvGraphicFramePr>
        <p:xfrm>
          <a:off x="303742" y="7935265"/>
          <a:ext cx="6250516" cy="1649789"/>
        </p:xfrm>
        <a:graphic>
          <a:graphicData uri="http://schemas.openxmlformats.org/drawingml/2006/table">
            <a:tbl>
              <a:tblPr firstRow="1" firstCol="1" bandRow="1">
                <a:tableStyleId>{5C22544A-7EE6-4342-B048-85BDC9FD1C3A}</a:tableStyleId>
              </a:tblPr>
              <a:tblGrid>
                <a:gridCol w="6250516">
                  <a:extLst>
                    <a:ext uri="{9D8B030D-6E8A-4147-A177-3AD203B41FA5}">
                      <a16:colId xmlns:a16="http://schemas.microsoft.com/office/drawing/2014/main" val="2701461525"/>
                    </a:ext>
                  </a:extLst>
                </a:gridCol>
              </a:tblGrid>
              <a:tr h="228477">
                <a:tc>
                  <a:txBody>
                    <a:bodyPr/>
                    <a:lstStyle/>
                    <a:p>
                      <a:pPr>
                        <a:lnSpc>
                          <a:spcPct val="107000"/>
                        </a:lnSpc>
                        <a:spcAft>
                          <a:spcPts val="800"/>
                        </a:spcAft>
                      </a:pPr>
                      <a:r>
                        <a:rPr lang="en-GB" sz="1600" b="0" dirty="0">
                          <a:solidFill>
                            <a:schemeClr val="tx1"/>
                          </a:solidFill>
                          <a:effectLst/>
                        </a:rPr>
                        <a:t>Positive reflection: List something you are proud of from your revision so far. </a:t>
                      </a:r>
                      <a:endParaRPr lang="en-GB"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0927" marR="609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462830810"/>
                  </a:ext>
                </a:extLst>
              </a:tr>
              <a:tr h="1139566">
                <a:tc>
                  <a:txBody>
                    <a:bodyPr/>
                    <a:lstStyle/>
                    <a:p>
                      <a:pPr>
                        <a:lnSpc>
                          <a:spcPct val="107000"/>
                        </a:lnSpc>
                        <a:spcAft>
                          <a:spcPts val="800"/>
                        </a:spcAft>
                      </a:pPr>
                      <a:r>
                        <a:rPr lang="en-GB" sz="1100" b="0" dirty="0">
                          <a:solidFill>
                            <a:schemeClr val="tx1"/>
                          </a:solidFill>
                          <a:effectLst/>
                        </a:rPr>
                        <a:t> </a:t>
                      </a:r>
                      <a:endParaRPr lang="en-GB" sz="1000" b="0" dirty="0">
                        <a:solidFill>
                          <a:schemeClr val="tx1"/>
                        </a:solidFill>
                        <a:effectLst/>
                      </a:endParaRPr>
                    </a:p>
                    <a:p>
                      <a:pPr>
                        <a:lnSpc>
                          <a:spcPct val="107000"/>
                        </a:lnSpc>
                        <a:spcAft>
                          <a:spcPts val="800"/>
                        </a:spcAft>
                      </a:pPr>
                      <a:r>
                        <a:rPr lang="en-GB" sz="1100" b="0" dirty="0">
                          <a:solidFill>
                            <a:schemeClr val="tx1"/>
                          </a:solidFill>
                          <a:effectLst/>
                        </a:rPr>
                        <a:t> </a:t>
                      </a:r>
                      <a:endParaRPr lang="en-GB" sz="1000" b="0" dirty="0">
                        <a:solidFill>
                          <a:schemeClr val="tx1"/>
                        </a:solidFill>
                        <a:effectLst/>
                      </a:endParaRPr>
                    </a:p>
                    <a:p>
                      <a:pPr>
                        <a:lnSpc>
                          <a:spcPct val="107000"/>
                        </a:lnSpc>
                        <a:spcAft>
                          <a:spcPts val="800"/>
                        </a:spcAft>
                      </a:pPr>
                      <a:r>
                        <a:rPr lang="en-GB" sz="1100" b="0" dirty="0">
                          <a:solidFill>
                            <a:schemeClr val="tx1"/>
                          </a:solidFill>
                          <a:effectLst/>
                        </a:rPr>
                        <a:t> </a:t>
                      </a:r>
                      <a:endParaRPr lang="en-GB" sz="1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0927" marR="609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85389523"/>
                  </a:ext>
                </a:extLst>
              </a:tr>
            </a:tbl>
          </a:graphicData>
        </a:graphic>
      </p:graphicFrame>
      <p:sp>
        <p:nvSpPr>
          <p:cNvPr id="13" name="Rectangle 3">
            <a:extLst>
              <a:ext uri="{FF2B5EF4-FFF2-40B4-BE49-F238E27FC236}">
                <a16:creationId xmlns:a16="http://schemas.microsoft.com/office/drawing/2014/main" id="{90669BD1-90AE-9726-6600-BD6646F30F0B}"/>
              </a:ext>
            </a:extLst>
          </p:cNvPr>
          <p:cNvSpPr>
            <a:spLocks noChangeArrowheads="1"/>
          </p:cNvSpPr>
          <p:nvPr/>
        </p:nvSpPr>
        <p:spPr bwMode="auto">
          <a:xfrm>
            <a:off x="471488" y="5049838"/>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graphicFrame>
        <p:nvGraphicFramePr>
          <p:cNvPr id="14" name="Table 13">
            <a:extLst>
              <a:ext uri="{FF2B5EF4-FFF2-40B4-BE49-F238E27FC236}">
                <a16:creationId xmlns:a16="http://schemas.microsoft.com/office/drawing/2014/main" id="{DA6A1BAC-3CDE-9737-B803-D8F1FFB3E9AC}"/>
              </a:ext>
            </a:extLst>
          </p:cNvPr>
          <p:cNvGraphicFramePr>
            <a:graphicFrameLocks noGrp="1"/>
          </p:cNvGraphicFramePr>
          <p:nvPr>
            <p:extLst>
              <p:ext uri="{D42A27DB-BD31-4B8C-83A1-F6EECF244321}">
                <p14:modId xmlns:p14="http://schemas.microsoft.com/office/powerpoint/2010/main" val="359657644"/>
              </p:ext>
            </p:extLst>
          </p:nvPr>
        </p:nvGraphicFramePr>
        <p:xfrm>
          <a:off x="303742" y="6038600"/>
          <a:ext cx="6250516" cy="1649789"/>
        </p:xfrm>
        <a:graphic>
          <a:graphicData uri="http://schemas.openxmlformats.org/drawingml/2006/table">
            <a:tbl>
              <a:tblPr firstRow="1" firstCol="1" bandRow="1">
                <a:tableStyleId>{5C22544A-7EE6-4342-B048-85BDC9FD1C3A}</a:tableStyleId>
              </a:tblPr>
              <a:tblGrid>
                <a:gridCol w="6250516">
                  <a:extLst>
                    <a:ext uri="{9D8B030D-6E8A-4147-A177-3AD203B41FA5}">
                      <a16:colId xmlns:a16="http://schemas.microsoft.com/office/drawing/2014/main" val="2701461525"/>
                    </a:ext>
                  </a:extLst>
                </a:gridCol>
              </a:tblGrid>
              <a:tr h="228477">
                <a:tc>
                  <a:txBody>
                    <a:bodyPr/>
                    <a:lstStyle/>
                    <a:p>
                      <a:pPr>
                        <a:lnSpc>
                          <a:spcPct val="107000"/>
                        </a:lnSpc>
                        <a:spcAft>
                          <a:spcPts val="800"/>
                        </a:spcAft>
                      </a:pPr>
                      <a:r>
                        <a:rPr lang="en-GB" sz="1600" b="0" dirty="0">
                          <a:solidFill>
                            <a:schemeClr val="tx1"/>
                          </a:solidFill>
                          <a:effectLst/>
                        </a:rPr>
                        <a:t>What do you still need to work on? – List any areas you still need to focus on before your mock exam. </a:t>
                      </a:r>
                      <a:endParaRPr lang="en-GB"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0927" marR="609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462830810"/>
                  </a:ext>
                </a:extLst>
              </a:tr>
              <a:tr h="1139566">
                <a:tc>
                  <a:txBody>
                    <a:bodyPr/>
                    <a:lstStyle/>
                    <a:p>
                      <a:pPr>
                        <a:lnSpc>
                          <a:spcPct val="107000"/>
                        </a:lnSpc>
                        <a:spcAft>
                          <a:spcPts val="800"/>
                        </a:spcAft>
                      </a:pPr>
                      <a:r>
                        <a:rPr lang="en-GB" sz="1100" b="0" dirty="0">
                          <a:solidFill>
                            <a:schemeClr val="tx1"/>
                          </a:solidFill>
                          <a:effectLst/>
                        </a:rPr>
                        <a:t> </a:t>
                      </a:r>
                      <a:endParaRPr lang="en-GB" sz="1000" b="0" dirty="0">
                        <a:solidFill>
                          <a:schemeClr val="tx1"/>
                        </a:solidFill>
                        <a:effectLst/>
                      </a:endParaRPr>
                    </a:p>
                    <a:p>
                      <a:pPr>
                        <a:lnSpc>
                          <a:spcPct val="107000"/>
                        </a:lnSpc>
                        <a:spcAft>
                          <a:spcPts val="800"/>
                        </a:spcAft>
                      </a:pPr>
                      <a:r>
                        <a:rPr lang="en-GB" sz="1100" b="0" dirty="0">
                          <a:solidFill>
                            <a:schemeClr val="tx1"/>
                          </a:solidFill>
                          <a:effectLst/>
                        </a:rPr>
                        <a:t> </a:t>
                      </a:r>
                      <a:endParaRPr lang="en-GB" sz="1000" b="0" dirty="0">
                        <a:solidFill>
                          <a:schemeClr val="tx1"/>
                        </a:solidFill>
                        <a:effectLst/>
                      </a:endParaRPr>
                    </a:p>
                    <a:p>
                      <a:pPr>
                        <a:lnSpc>
                          <a:spcPct val="107000"/>
                        </a:lnSpc>
                        <a:spcAft>
                          <a:spcPts val="800"/>
                        </a:spcAft>
                      </a:pPr>
                      <a:r>
                        <a:rPr lang="en-GB" sz="1100" b="0" dirty="0">
                          <a:solidFill>
                            <a:schemeClr val="tx1"/>
                          </a:solidFill>
                          <a:effectLst/>
                        </a:rPr>
                        <a:t> </a:t>
                      </a:r>
                      <a:endParaRPr lang="en-GB" sz="1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0927" marR="6092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85389523"/>
                  </a:ext>
                </a:extLst>
              </a:tr>
            </a:tbl>
          </a:graphicData>
        </a:graphic>
      </p:graphicFrame>
    </p:spTree>
    <p:extLst>
      <p:ext uri="{BB962C8B-B14F-4D97-AF65-F5344CB8AC3E}">
        <p14:creationId xmlns:p14="http://schemas.microsoft.com/office/powerpoint/2010/main" val="60450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A77BBDE-F9A3-178A-0D1B-96E7F0F01C89}"/>
              </a:ext>
            </a:extLst>
          </p:cNvPr>
          <p:cNvSpPr txBox="1"/>
          <p:nvPr/>
        </p:nvSpPr>
        <p:spPr>
          <a:xfrm>
            <a:off x="99058" y="-1731"/>
            <a:ext cx="6697980" cy="369332"/>
          </a:xfrm>
          <a:prstGeom prst="rect">
            <a:avLst/>
          </a:prstGeom>
          <a:noFill/>
        </p:spPr>
        <p:txBody>
          <a:bodyPr wrap="square" rtlCol="0">
            <a:spAutoFit/>
          </a:bodyPr>
          <a:lstStyle/>
          <a:p>
            <a:pPr algn="ctr"/>
            <a:r>
              <a:rPr lang="en-GB" u="sng" dirty="0">
                <a:effectLst>
                  <a:outerShdw blurRad="38100" dist="38100" dir="2700000" algn="tl">
                    <a:srgbClr val="000000">
                      <a:alpha val="43137"/>
                    </a:srgbClr>
                  </a:outerShdw>
                </a:effectLst>
              </a:rPr>
              <a:t>Year 11 homework schedule </a:t>
            </a:r>
          </a:p>
        </p:txBody>
      </p:sp>
      <p:graphicFrame>
        <p:nvGraphicFramePr>
          <p:cNvPr id="5" name="Table 5">
            <a:extLst>
              <a:ext uri="{FF2B5EF4-FFF2-40B4-BE49-F238E27FC236}">
                <a16:creationId xmlns:a16="http://schemas.microsoft.com/office/drawing/2014/main" id="{05FF928C-CD53-D9B9-FA19-31E475EF268E}"/>
              </a:ext>
            </a:extLst>
          </p:cNvPr>
          <p:cNvGraphicFramePr>
            <a:graphicFrameLocks noGrp="1"/>
          </p:cNvGraphicFramePr>
          <p:nvPr>
            <p:extLst>
              <p:ext uri="{D42A27DB-BD31-4B8C-83A1-F6EECF244321}">
                <p14:modId xmlns:p14="http://schemas.microsoft.com/office/powerpoint/2010/main" val="4076707035"/>
              </p:ext>
            </p:extLst>
          </p:nvPr>
        </p:nvGraphicFramePr>
        <p:xfrm>
          <a:off x="125727" y="469201"/>
          <a:ext cx="6644641" cy="9339580"/>
        </p:xfrm>
        <a:graphic>
          <a:graphicData uri="http://schemas.openxmlformats.org/drawingml/2006/table">
            <a:tbl>
              <a:tblPr firstRow="1" bandRow="1">
                <a:tableStyleId>{5C22544A-7EE6-4342-B048-85BDC9FD1C3A}</a:tableStyleId>
              </a:tblPr>
              <a:tblGrid>
                <a:gridCol w="822745">
                  <a:extLst>
                    <a:ext uri="{9D8B030D-6E8A-4147-A177-3AD203B41FA5}">
                      <a16:colId xmlns:a16="http://schemas.microsoft.com/office/drawing/2014/main" val="1510961987"/>
                    </a:ext>
                  </a:extLst>
                </a:gridCol>
                <a:gridCol w="3110758">
                  <a:extLst>
                    <a:ext uri="{9D8B030D-6E8A-4147-A177-3AD203B41FA5}">
                      <a16:colId xmlns:a16="http://schemas.microsoft.com/office/drawing/2014/main" val="1873471649"/>
                    </a:ext>
                  </a:extLst>
                </a:gridCol>
                <a:gridCol w="2711138">
                  <a:extLst>
                    <a:ext uri="{9D8B030D-6E8A-4147-A177-3AD203B41FA5}">
                      <a16:colId xmlns:a16="http://schemas.microsoft.com/office/drawing/2014/main" val="2798316100"/>
                    </a:ext>
                  </a:extLst>
                </a:gridCol>
              </a:tblGrid>
              <a:tr h="251460">
                <a:tc>
                  <a:txBody>
                    <a:bodyPr/>
                    <a:lstStyle/>
                    <a:p>
                      <a:pPr algn="ctr"/>
                      <a:r>
                        <a:rPr lang="en-GB" sz="1200" dirty="0">
                          <a:solidFill>
                            <a:schemeClr val="tx1"/>
                          </a:solidFill>
                        </a:rPr>
                        <a:t>Week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lang="en-GB" sz="1200" dirty="0">
                          <a:solidFill>
                            <a:schemeClr val="tx1"/>
                          </a:solidFill>
                        </a:rPr>
                        <a:t>Description</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lang="en-GB" sz="1200" dirty="0">
                          <a:solidFill>
                            <a:schemeClr val="tx1"/>
                          </a:solidFill>
                        </a:rPr>
                        <a:t>Resources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940672080"/>
                  </a:ext>
                </a:extLst>
              </a:tr>
              <a:tr h="1461407">
                <a:tc>
                  <a:txBody>
                    <a:bodyPr/>
                    <a:lstStyle/>
                    <a:p>
                      <a:pPr algn="l"/>
                      <a:r>
                        <a:rPr lang="en-GB" sz="1200" dirty="0">
                          <a:solidFill>
                            <a:schemeClr val="tx1"/>
                          </a:solidFill>
                        </a:rPr>
                        <a:t>Week 1</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0000"/>
                        </a:lnSpc>
                        <a:spcAft>
                          <a:spcPts val="800"/>
                        </a:spcAft>
                      </a:pPr>
                      <a:r>
                        <a:rPr lang="en-GB" sz="1100" b="1" u="sng" dirty="0">
                          <a:effectLst/>
                          <a:latin typeface="Calibri" panose="020F0502020204030204" pitchFamily="34" charset="0"/>
                          <a:ea typeface="Calibri" panose="020F0502020204030204" pitchFamily="34" charset="0"/>
                          <a:cs typeface="Times New Roman" panose="02020603050405020304" pitchFamily="18" charset="0"/>
                        </a:rPr>
                        <a:t>Superpower Relations </a:t>
                      </a:r>
                    </a:p>
                    <a:p>
                      <a:pPr marL="0" marR="0" lvl="0" indent="0" algn="l" defTabSz="685800" rtl="0" eaLnBrk="1" fontAlgn="auto" latinLnBrk="0" hangingPunct="1">
                        <a:lnSpc>
                          <a:spcPct val="100000"/>
                        </a:lnSpc>
                        <a:spcBef>
                          <a:spcPts val="0"/>
                        </a:spcBef>
                        <a:spcAft>
                          <a:spcPts val="800"/>
                        </a:spcAft>
                        <a:buClrTx/>
                        <a:buSzTx/>
                        <a:buFontTx/>
                        <a:buNone/>
                        <a:tabLst/>
                        <a:defRPr/>
                      </a:pPr>
                      <a:r>
                        <a:rPr lang="en-GB" sz="1100" dirty="0">
                          <a:effectLst/>
                          <a:latin typeface="Calibri" panose="020F0502020204030204" pitchFamily="34" charset="0"/>
                          <a:ea typeface="Calibri" panose="020F0502020204030204" pitchFamily="34" charset="0"/>
                          <a:cs typeface="Times New Roman" panose="02020603050405020304" pitchFamily="18" charset="0"/>
                        </a:rPr>
                        <a:t>In this homework you will learn about the arms race between the Soviet Union and the USA. You will also learn about how the </a:t>
                      </a:r>
                      <a:r>
                        <a:rPr lang="en-GB" sz="1100" kern="1200" dirty="0">
                          <a:solidFill>
                            <a:schemeClr val="dk1"/>
                          </a:solidFill>
                          <a:effectLst/>
                          <a:latin typeface="+mn-lt"/>
                          <a:ea typeface="+mn-ea"/>
                          <a:cs typeface="+mn-cs"/>
                        </a:rPr>
                        <a:t>Brezhnev Doctrine impacted the power of the Soviet Union. </a:t>
                      </a:r>
                    </a:p>
                    <a:p>
                      <a:pPr marL="0" marR="0" lvl="0" indent="0" algn="l" defTabSz="685800" rtl="0" eaLnBrk="1" fontAlgn="auto" latinLnBrk="0" hangingPunct="1">
                        <a:lnSpc>
                          <a:spcPct val="100000"/>
                        </a:lnSpc>
                        <a:spcBef>
                          <a:spcPts val="0"/>
                        </a:spcBef>
                        <a:spcAft>
                          <a:spcPts val="800"/>
                        </a:spcAft>
                        <a:buClrTx/>
                        <a:buSzTx/>
                        <a:buFontTx/>
                        <a:buNone/>
                        <a:tabLst/>
                        <a:defRPr/>
                      </a:pPr>
                      <a:r>
                        <a:rPr lang="en-GB" sz="1100" b="1" u="sng" kern="1200" dirty="0">
                          <a:solidFill>
                            <a:schemeClr val="dk1"/>
                          </a:solidFill>
                          <a:effectLst/>
                          <a:latin typeface="+mn-lt"/>
                          <a:ea typeface="+mn-ea"/>
                          <a:cs typeface="+mn-cs"/>
                        </a:rPr>
                        <a:t>Work your way through the resources and complete the quiz and brain dump on the above areas. </a:t>
                      </a:r>
                      <a:endParaRPr lang="en-GB" sz="11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0000"/>
                        </a:lnSpc>
                        <a:spcAft>
                          <a:spcPts val="800"/>
                        </a:spcAft>
                      </a:pPr>
                      <a:r>
                        <a:rPr lang="en-GB" sz="1000" b="1" dirty="0">
                          <a:effectLst/>
                          <a:latin typeface="Arial" panose="020B0604020202020204" pitchFamily="34" charset="0"/>
                          <a:ea typeface="Calibri" panose="020F0502020204030204" pitchFamily="34" charset="0"/>
                          <a:cs typeface="Times New Roman" panose="02020603050405020304" pitchFamily="18" charset="0"/>
                        </a:rPr>
                        <a:t>Pages 8 and 16 in the revision guide.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0000"/>
                        </a:lnSpc>
                        <a:spcAft>
                          <a:spcPts val="800"/>
                        </a:spcAft>
                      </a:pPr>
                      <a:r>
                        <a:rPr lang="en-GB" sz="1000" b="1" dirty="0">
                          <a:effectLst/>
                          <a:latin typeface="Arial" panose="020B0604020202020204" pitchFamily="34" charset="0"/>
                          <a:ea typeface="Calibri" panose="020F0502020204030204" pitchFamily="34" charset="0"/>
                          <a:cs typeface="Times New Roman" panose="02020603050405020304" pitchFamily="18" charset="0"/>
                        </a:rPr>
                        <a:t>BBC Bitesize</a:t>
                      </a:r>
                      <a:r>
                        <a:rPr lang="en-GB" sz="1000" dirty="0">
                          <a:effectLst/>
                          <a:latin typeface="Arial" panose="020B0604020202020204" pitchFamily="34" charset="0"/>
                          <a:ea typeface="Calibri" panose="020F0502020204030204" pitchFamily="34" charset="0"/>
                          <a:cs typeface="Times New Roman" panose="02020603050405020304" pitchFamily="18" charset="0"/>
                        </a:rPr>
                        <a:t>: </a:t>
                      </a:r>
                      <a:r>
                        <a:rPr lang="en-GB" sz="1000" dirty="0">
                          <a:hlinkClick r:id="rId2"/>
                        </a:rPr>
                        <a:t>The Arms Race and the Space Race - The Cold War, 1948-1960 - OCR A - GCSE History Revision - OCR A - BBC Bitesize</a:t>
                      </a:r>
                      <a:endParaRPr lang="en-GB" sz="1000" dirty="0"/>
                    </a:p>
                    <a:p>
                      <a:pPr algn="l">
                        <a:lnSpc>
                          <a:spcPct val="100000"/>
                        </a:lnSpc>
                        <a:spcAft>
                          <a:spcPts val="800"/>
                        </a:spcAft>
                      </a:pPr>
                      <a:r>
                        <a:rPr lang="en-GB" sz="1000" dirty="0">
                          <a:hlinkClick r:id="rId3"/>
                        </a:rPr>
                        <a:t>The Prague Spring - The Cold War 1958-1970 - Edexcel - GCSE History Revision - Edexcel - BBC Bitesize</a:t>
                      </a:r>
                      <a:endParaRPr lang="en-GB" sz="1000" dirty="0">
                        <a:effectLst/>
                        <a:latin typeface="Arial" panose="020B0604020202020204" pitchFamily="34" charset="0"/>
                        <a:ea typeface="Calibri" panose="020F0502020204030204" pitchFamily="34" charset="0"/>
                        <a:cs typeface="Times New Roman" panose="02020603050405020304" pitchFamily="18" charset="0"/>
                      </a:endParaRPr>
                    </a:p>
                    <a:p>
                      <a:pPr algn="l">
                        <a:lnSpc>
                          <a:spcPct val="100000"/>
                        </a:lnSpc>
                        <a:spcAft>
                          <a:spcPts val="800"/>
                        </a:spcAft>
                      </a:pPr>
                      <a:r>
                        <a:rPr lang="en-GB" sz="1000" b="1" dirty="0">
                          <a:effectLst/>
                          <a:latin typeface="Arial" panose="020B0604020202020204" pitchFamily="34" charset="0"/>
                          <a:ea typeface="Calibri" panose="020F0502020204030204" pitchFamily="34" charset="0"/>
                          <a:cs typeface="Times New Roman" panose="02020603050405020304" pitchFamily="18" charset="0"/>
                        </a:rPr>
                        <a:t>Seneca: </a:t>
                      </a:r>
                      <a:r>
                        <a:rPr lang="en-GB" sz="1000" dirty="0">
                          <a:hlinkClick r:id="rId4"/>
                        </a:rPr>
                        <a:t>Seneca - Learn 2x Faster (senecalearning.com)</a:t>
                      </a:r>
                      <a:endParaRPr lang="en-GB" sz="1000" b="1" dirty="0">
                        <a:effectLst/>
                        <a:latin typeface="Arial" panose="020B0604020202020204" pitchFamily="34" charset="0"/>
                        <a:ea typeface="Calibri" panose="020F0502020204030204" pitchFamily="34" charset="0"/>
                        <a:cs typeface="Times New Roman" panose="02020603050405020304" pitchFamily="18" charset="0"/>
                      </a:endParaRPr>
                    </a:p>
                    <a:p>
                      <a:pPr marL="0" marR="0" lvl="0" indent="0" algn="l" defTabSz="685800" rtl="0" eaLnBrk="1" fontAlgn="auto" latinLnBrk="0" hangingPunct="1">
                        <a:lnSpc>
                          <a:spcPct val="100000"/>
                        </a:lnSpc>
                        <a:spcBef>
                          <a:spcPts val="0"/>
                        </a:spcBef>
                        <a:spcAft>
                          <a:spcPts val="800"/>
                        </a:spcAft>
                        <a:buClrTx/>
                        <a:buSzTx/>
                        <a:buFontTx/>
                        <a:buNone/>
                        <a:tabLst/>
                        <a:defRPr/>
                      </a:pPr>
                      <a:r>
                        <a:rPr lang="en-GB" sz="1000" b="1" dirty="0">
                          <a:effectLst/>
                          <a:latin typeface="Arial" panose="020B0604020202020204" pitchFamily="34" charset="0"/>
                          <a:ea typeface="Calibri" panose="020F0502020204030204" pitchFamily="34" charset="0"/>
                          <a:cs typeface="Times New Roman" panose="02020603050405020304" pitchFamily="18" charset="0"/>
                        </a:rPr>
                        <a:t>GCSE Pod: </a:t>
                      </a:r>
                      <a:r>
                        <a:rPr lang="en-GB" sz="1000" dirty="0" err="1">
                          <a:hlinkClick r:id="rId5"/>
                        </a:rPr>
                        <a:t>GCSEPod</a:t>
                      </a:r>
                      <a:r>
                        <a:rPr lang="en-GB" sz="1000" dirty="0"/>
                        <a:t> (Arms race) </a:t>
                      </a:r>
                      <a:r>
                        <a:rPr lang="en-GB" sz="1000" dirty="0" err="1">
                          <a:hlinkClick r:id="rId6"/>
                        </a:rPr>
                        <a:t>GCSEPod</a:t>
                      </a:r>
                      <a:r>
                        <a:rPr lang="en-GB" sz="1000" dirty="0"/>
                        <a:t> (</a:t>
                      </a:r>
                      <a:r>
                        <a:rPr lang="en-GB" sz="1000" kern="1200" dirty="0">
                          <a:solidFill>
                            <a:schemeClr val="dk1"/>
                          </a:solidFill>
                          <a:effectLst/>
                          <a:latin typeface="+mn-lt"/>
                          <a:ea typeface="+mn-ea"/>
                          <a:cs typeface="+mn-cs"/>
                        </a:rPr>
                        <a:t>Brezhnev Doctrine)</a:t>
                      </a:r>
                      <a:endParaRPr lang="en-GB" sz="1000" b="1"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64686270"/>
                  </a:ext>
                </a:extLst>
              </a:tr>
              <a:tr h="278130">
                <a:tc>
                  <a:txBody>
                    <a:bodyPr/>
                    <a:lstStyle/>
                    <a:p>
                      <a:pPr algn="l"/>
                      <a:r>
                        <a:rPr lang="en-GB" sz="1200" dirty="0">
                          <a:solidFill>
                            <a:schemeClr val="tx1"/>
                          </a:solidFill>
                        </a:rPr>
                        <a:t>Week 2</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800"/>
                        </a:spcAft>
                        <a:buClrTx/>
                        <a:buSzTx/>
                        <a:buFontTx/>
                        <a:buNone/>
                        <a:tabLst/>
                        <a:defRPr/>
                      </a:pPr>
                      <a:r>
                        <a:rPr lang="en-GB" sz="1100" b="1" u="sng" dirty="0">
                          <a:effectLst/>
                          <a:latin typeface="Calibri" panose="020F0502020204030204" pitchFamily="34" charset="0"/>
                          <a:ea typeface="Calibri" panose="020F0502020204030204" pitchFamily="34" charset="0"/>
                          <a:cs typeface="Times New Roman" panose="02020603050405020304" pitchFamily="18" charset="0"/>
                        </a:rPr>
                        <a:t>Superpower Relations </a:t>
                      </a:r>
                    </a:p>
                    <a:p>
                      <a:pPr algn="l">
                        <a:lnSpc>
                          <a:spcPct val="100000"/>
                        </a:lnSpc>
                        <a:spcAft>
                          <a:spcPts val="80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In this homework you will learn about the Bay of Pigs incident and how this impacted relations between the USA and the Soviet Union. You will also learn about the events of the Détente between 1970-4. </a:t>
                      </a:r>
                    </a:p>
                    <a:p>
                      <a:pPr marL="0" marR="0" lvl="0" indent="0" algn="l" defTabSz="685800" rtl="0" eaLnBrk="1" fontAlgn="auto" latinLnBrk="0" hangingPunct="1">
                        <a:lnSpc>
                          <a:spcPct val="100000"/>
                        </a:lnSpc>
                        <a:spcBef>
                          <a:spcPts val="0"/>
                        </a:spcBef>
                        <a:spcAft>
                          <a:spcPts val="800"/>
                        </a:spcAft>
                        <a:buClrTx/>
                        <a:buSzTx/>
                        <a:buFontTx/>
                        <a:buNone/>
                        <a:tabLst/>
                        <a:defRPr/>
                      </a:pPr>
                      <a:r>
                        <a:rPr lang="en-GB" sz="1100" b="1" u="sng" kern="1200" dirty="0">
                          <a:solidFill>
                            <a:schemeClr val="dk1"/>
                          </a:solidFill>
                          <a:effectLst/>
                          <a:latin typeface="+mn-lt"/>
                          <a:ea typeface="+mn-ea"/>
                          <a:cs typeface="+mn-cs"/>
                        </a:rPr>
                        <a:t>Work your way through the resources and complete the revision quilt and practise question. </a:t>
                      </a:r>
                    </a:p>
                    <a:p>
                      <a:pPr marL="0" marR="0" lvl="0" indent="0" algn="l" defTabSz="685800" rtl="0" eaLnBrk="1" fontAlgn="auto" latinLnBrk="0" hangingPunct="1">
                        <a:lnSpc>
                          <a:spcPct val="100000"/>
                        </a:lnSpc>
                        <a:spcBef>
                          <a:spcPts val="0"/>
                        </a:spcBef>
                        <a:spcAft>
                          <a:spcPts val="800"/>
                        </a:spcAft>
                        <a:buClrTx/>
                        <a:buSzTx/>
                        <a:buFontTx/>
                        <a:buNone/>
                        <a:tabLst/>
                        <a:defRPr/>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800"/>
                        </a:spcAft>
                        <a:buClrTx/>
                        <a:buSzTx/>
                        <a:buFontTx/>
                        <a:buNone/>
                        <a:tabLst/>
                        <a:defRPr/>
                      </a:pPr>
                      <a:r>
                        <a:rPr lang="en-GB" sz="1000" b="1" dirty="0">
                          <a:effectLst/>
                          <a:latin typeface="Arial" panose="020B0604020202020204" pitchFamily="34" charset="0"/>
                          <a:ea typeface="Calibri" panose="020F0502020204030204" pitchFamily="34" charset="0"/>
                          <a:cs typeface="Times New Roman" panose="02020603050405020304" pitchFamily="18" charset="0"/>
                        </a:rPr>
                        <a:t>Pages 12 and 20 in the revision guide. </a:t>
                      </a:r>
                    </a:p>
                    <a:p>
                      <a:pPr algn="l">
                        <a:lnSpc>
                          <a:spcPct val="100000"/>
                        </a:lnSpc>
                        <a:spcAft>
                          <a:spcPts val="800"/>
                        </a:spcAft>
                      </a:pPr>
                      <a:r>
                        <a:rPr lang="en-GB" sz="1000" b="1" dirty="0">
                          <a:effectLst/>
                          <a:latin typeface="Arial" panose="020B0604020202020204" pitchFamily="34" charset="0"/>
                          <a:ea typeface="Calibri" panose="020F0502020204030204" pitchFamily="34" charset="0"/>
                          <a:cs typeface="Times New Roman" panose="02020603050405020304" pitchFamily="18" charset="0"/>
                        </a:rPr>
                        <a:t>BBC Bitesize</a:t>
                      </a:r>
                      <a:r>
                        <a:rPr lang="en-GB" sz="1000" dirty="0">
                          <a:effectLst/>
                          <a:latin typeface="Arial" panose="020B0604020202020204" pitchFamily="34" charset="0"/>
                          <a:ea typeface="Calibri" panose="020F0502020204030204" pitchFamily="34" charset="0"/>
                          <a:cs typeface="Times New Roman" panose="02020603050405020304" pitchFamily="18" charset="0"/>
                        </a:rPr>
                        <a:t>: </a:t>
                      </a:r>
                      <a:r>
                        <a:rPr lang="en-GB" sz="1000" dirty="0">
                          <a:hlinkClick r:id="rId7"/>
                        </a:rPr>
                        <a:t>The Cuban Missile Crisis, 1962 - The Cold War 1958-1970 - Edexcel - GCSE History Revision - Edexcel - BBC Bitesize</a:t>
                      </a:r>
                      <a:endParaRPr lang="en-GB" sz="1000" dirty="0"/>
                    </a:p>
                    <a:p>
                      <a:pPr algn="l">
                        <a:lnSpc>
                          <a:spcPct val="100000"/>
                        </a:lnSpc>
                        <a:spcAft>
                          <a:spcPts val="800"/>
                        </a:spcAft>
                      </a:pPr>
                      <a:r>
                        <a:rPr lang="en-GB" sz="1000" dirty="0">
                          <a:hlinkClick r:id="rId8"/>
                        </a:rPr>
                        <a:t>Détente - The Cold War, 1961-1972 - AQA - GCSE History Revision - AQA - BBC Bitesize</a:t>
                      </a:r>
                      <a:endParaRPr lang="en-GB" sz="1000" dirty="0">
                        <a:effectLst/>
                        <a:latin typeface="Arial" panose="020B0604020202020204" pitchFamily="34" charset="0"/>
                        <a:ea typeface="Calibri" panose="020F0502020204030204" pitchFamily="34" charset="0"/>
                        <a:cs typeface="Times New Roman" panose="02020603050405020304" pitchFamily="18" charset="0"/>
                      </a:endParaRPr>
                    </a:p>
                    <a:p>
                      <a:pPr algn="l">
                        <a:lnSpc>
                          <a:spcPct val="100000"/>
                        </a:lnSpc>
                        <a:spcAft>
                          <a:spcPts val="800"/>
                        </a:spcAft>
                      </a:pPr>
                      <a:r>
                        <a:rPr lang="en-GB" sz="1000" b="1" dirty="0">
                          <a:effectLst/>
                          <a:latin typeface="Arial" panose="020B0604020202020204" pitchFamily="34" charset="0"/>
                          <a:ea typeface="Calibri" panose="020F0502020204030204" pitchFamily="34" charset="0"/>
                          <a:cs typeface="Times New Roman" panose="02020603050405020304" pitchFamily="18" charset="0"/>
                        </a:rPr>
                        <a:t>Seneca: </a:t>
                      </a:r>
                      <a:r>
                        <a:rPr lang="en-GB" sz="1000" dirty="0">
                          <a:hlinkClick r:id="rId9"/>
                        </a:rPr>
                        <a:t>Seneca - Learn 2x Faster (senecalearning.com)</a:t>
                      </a:r>
                      <a:r>
                        <a:rPr lang="en-GB" sz="1000" dirty="0"/>
                        <a:t> </a:t>
                      </a:r>
                      <a:endParaRPr lang="en-GB" sz="1000" b="1" dirty="0">
                        <a:effectLst/>
                        <a:latin typeface="Arial" panose="020B0604020202020204" pitchFamily="34" charset="0"/>
                        <a:ea typeface="Calibri" panose="020F0502020204030204" pitchFamily="34" charset="0"/>
                        <a:cs typeface="Times New Roman" panose="02020603050405020304" pitchFamily="18" charset="0"/>
                      </a:endParaRPr>
                    </a:p>
                    <a:p>
                      <a:pPr algn="l">
                        <a:lnSpc>
                          <a:spcPct val="100000"/>
                        </a:lnSpc>
                        <a:spcAft>
                          <a:spcPts val="800"/>
                        </a:spcAft>
                      </a:pPr>
                      <a:r>
                        <a:rPr lang="en-GB" sz="1000" b="1" dirty="0">
                          <a:effectLst/>
                          <a:latin typeface="Arial" panose="020B0604020202020204" pitchFamily="34" charset="0"/>
                          <a:ea typeface="Calibri" panose="020F0502020204030204" pitchFamily="34" charset="0"/>
                          <a:cs typeface="Times New Roman" panose="02020603050405020304" pitchFamily="18" charset="0"/>
                        </a:rPr>
                        <a:t>GCSE Pod: </a:t>
                      </a:r>
                      <a:r>
                        <a:rPr lang="en-GB" sz="1000" dirty="0" err="1">
                          <a:hlinkClick r:id="rId10"/>
                        </a:rPr>
                        <a:t>GCSEPod</a:t>
                      </a:r>
                      <a:r>
                        <a:rPr lang="en-GB" sz="1000" dirty="0"/>
                        <a:t> (Pay of Pigs), </a:t>
                      </a:r>
                      <a:r>
                        <a:rPr lang="en-GB" sz="1000" dirty="0" err="1">
                          <a:hlinkClick r:id="rId11"/>
                        </a:rPr>
                        <a:t>GCSEPod</a:t>
                      </a:r>
                      <a:r>
                        <a:rPr lang="en-GB" sz="1000" dirty="0"/>
                        <a:t> (Détente)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95067786"/>
                  </a:ext>
                </a:extLst>
              </a:tr>
              <a:tr h="278130">
                <a:tc>
                  <a:txBody>
                    <a:bodyPr/>
                    <a:lstStyle/>
                    <a:p>
                      <a:pPr algn="l"/>
                      <a:r>
                        <a:rPr lang="en-GB" sz="1200" dirty="0">
                          <a:solidFill>
                            <a:schemeClr val="tx1"/>
                          </a:solidFill>
                        </a:rPr>
                        <a:t>Week 3</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800"/>
                        </a:spcAft>
                        <a:buClrTx/>
                        <a:buSzTx/>
                        <a:buFontTx/>
                        <a:buNone/>
                        <a:tabLst/>
                        <a:defRPr/>
                      </a:pPr>
                      <a:r>
                        <a:rPr lang="en-GB" sz="1100" b="1" u="sng" dirty="0">
                          <a:effectLst/>
                          <a:latin typeface="Calibri" panose="020F0502020204030204" pitchFamily="34" charset="0"/>
                          <a:ea typeface="Calibri" panose="020F0502020204030204" pitchFamily="34" charset="0"/>
                          <a:cs typeface="Times New Roman" panose="02020603050405020304" pitchFamily="18" charset="0"/>
                        </a:rPr>
                        <a:t>Superpower Relations </a:t>
                      </a:r>
                    </a:p>
                    <a:p>
                      <a:pPr marL="0" marR="0" lvl="0" indent="0" algn="l" defTabSz="685800" rtl="0" eaLnBrk="1" fontAlgn="auto" latinLnBrk="0" hangingPunct="1">
                        <a:lnSpc>
                          <a:spcPct val="100000"/>
                        </a:lnSpc>
                        <a:spcBef>
                          <a:spcPts val="0"/>
                        </a:spcBef>
                        <a:spcAft>
                          <a:spcPts val="800"/>
                        </a:spcAft>
                        <a:buClrTx/>
                        <a:buSzTx/>
                        <a:buFontTx/>
                        <a:buNone/>
                        <a:tabLst/>
                        <a:defRPr/>
                      </a:pPr>
                      <a:r>
                        <a:rPr lang="en-GB" sz="1050" b="0" u="none" dirty="0">
                          <a:effectLst/>
                          <a:latin typeface="Calibri" panose="020F0502020204030204" pitchFamily="34" charset="0"/>
                          <a:ea typeface="Calibri" panose="020F0502020204030204" pitchFamily="34" charset="0"/>
                          <a:cs typeface="Times New Roman" panose="02020603050405020304" pitchFamily="18" charset="0"/>
                        </a:rPr>
                        <a:t>In this homework you will learn about the fall of the Berlin wall. </a:t>
                      </a:r>
                    </a:p>
                    <a:p>
                      <a:pPr marL="0" marR="0" lvl="0" indent="0" algn="l" defTabSz="685800" rtl="0" eaLnBrk="1" fontAlgn="auto" latinLnBrk="0" hangingPunct="1">
                        <a:lnSpc>
                          <a:spcPct val="100000"/>
                        </a:lnSpc>
                        <a:spcBef>
                          <a:spcPts val="0"/>
                        </a:spcBef>
                        <a:spcAft>
                          <a:spcPts val="800"/>
                        </a:spcAft>
                        <a:buClrTx/>
                        <a:buSzTx/>
                        <a:buFontTx/>
                        <a:buNone/>
                        <a:tabLst/>
                        <a:defRPr/>
                      </a:pPr>
                      <a:r>
                        <a:rPr lang="en-GB" sz="1050" b="1" u="sng" kern="1200" dirty="0">
                          <a:solidFill>
                            <a:schemeClr val="dk1"/>
                          </a:solidFill>
                          <a:effectLst/>
                          <a:latin typeface="+mn-lt"/>
                          <a:ea typeface="+mn-ea"/>
                          <a:cs typeface="+mn-cs"/>
                        </a:rPr>
                        <a:t>Work your way through the resources and complete the revision clock.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800"/>
                        </a:spcAft>
                        <a:buClrTx/>
                        <a:buSzTx/>
                        <a:buFontTx/>
                        <a:buNone/>
                        <a:tabLst/>
                        <a:defRPr/>
                      </a:pPr>
                      <a:r>
                        <a:rPr lang="en-GB" sz="1000" b="1" dirty="0">
                          <a:effectLst/>
                          <a:latin typeface="Arial" panose="020B0604020202020204" pitchFamily="34" charset="0"/>
                          <a:ea typeface="Calibri" panose="020F0502020204030204" pitchFamily="34" charset="0"/>
                          <a:cs typeface="Times New Roman" panose="02020603050405020304" pitchFamily="18" charset="0"/>
                        </a:rPr>
                        <a:t>Pages 28 in the revision guide.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0000"/>
                        </a:lnSpc>
                        <a:spcAft>
                          <a:spcPts val="800"/>
                        </a:spcAft>
                      </a:pPr>
                      <a:r>
                        <a:rPr lang="en-GB" sz="1000" b="1" dirty="0">
                          <a:effectLst/>
                          <a:latin typeface="Arial" panose="020B0604020202020204" pitchFamily="34" charset="0"/>
                          <a:ea typeface="Calibri" panose="020F0502020204030204" pitchFamily="34" charset="0"/>
                          <a:cs typeface="Times New Roman" panose="02020603050405020304" pitchFamily="18" charset="0"/>
                        </a:rPr>
                        <a:t>BBC Bitesize</a:t>
                      </a:r>
                      <a:r>
                        <a:rPr lang="en-GB" sz="1000" dirty="0">
                          <a:effectLst/>
                          <a:latin typeface="Arial" panose="020B0604020202020204" pitchFamily="34" charset="0"/>
                          <a:ea typeface="Calibri" panose="020F0502020204030204" pitchFamily="34" charset="0"/>
                          <a:cs typeface="Times New Roman" panose="02020603050405020304" pitchFamily="18" charset="0"/>
                        </a:rPr>
                        <a:t>: </a:t>
                      </a:r>
                      <a:r>
                        <a:rPr lang="en-GB" sz="1000" dirty="0">
                          <a:hlinkClick r:id="rId12"/>
                        </a:rPr>
                        <a:t>The fall of the Berlin Wall - The end of the Cold War, 1985–91 - CCEA - GCSE History Revision - CCEA - BBC Bitesize</a:t>
                      </a:r>
                      <a:endParaRPr lang="en-GB" sz="1000" dirty="0">
                        <a:effectLst/>
                        <a:latin typeface="Arial" panose="020B0604020202020204" pitchFamily="34" charset="0"/>
                        <a:ea typeface="Calibri" panose="020F0502020204030204" pitchFamily="34" charset="0"/>
                        <a:cs typeface="Times New Roman" panose="02020603050405020304" pitchFamily="18" charset="0"/>
                      </a:endParaRPr>
                    </a:p>
                    <a:p>
                      <a:pPr algn="l">
                        <a:lnSpc>
                          <a:spcPct val="100000"/>
                        </a:lnSpc>
                        <a:spcAft>
                          <a:spcPts val="800"/>
                        </a:spcAft>
                      </a:pPr>
                      <a:r>
                        <a:rPr lang="en-GB" sz="1000" b="1" dirty="0">
                          <a:effectLst/>
                          <a:latin typeface="Arial" panose="020B0604020202020204" pitchFamily="34" charset="0"/>
                          <a:ea typeface="Calibri" panose="020F0502020204030204" pitchFamily="34" charset="0"/>
                          <a:cs typeface="Times New Roman" panose="02020603050405020304" pitchFamily="18" charset="0"/>
                        </a:rPr>
                        <a:t>GCSE Pod: </a:t>
                      </a:r>
                      <a:r>
                        <a:rPr lang="en-GB" sz="1000" dirty="0" err="1">
                          <a:hlinkClick r:id="rId13"/>
                        </a:rPr>
                        <a:t>GCSEPod</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32268168"/>
                  </a:ext>
                </a:extLst>
              </a:tr>
              <a:tr h="278130">
                <a:tc>
                  <a:txBody>
                    <a:bodyPr/>
                    <a:lstStyle/>
                    <a:p>
                      <a:pPr algn="l"/>
                      <a:r>
                        <a:rPr lang="en-GB" sz="1200" dirty="0">
                          <a:solidFill>
                            <a:schemeClr val="tx1"/>
                          </a:solidFill>
                        </a:rPr>
                        <a:t>Week 4</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0000"/>
                        </a:lnSpc>
                        <a:spcAft>
                          <a:spcPts val="800"/>
                        </a:spcAft>
                      </a:pPr>
                      <a:r>
                        <a:rPr lang="en-GB" sz="1100" b="1" u="sng" dirty="0">
                          <a:effectLst/>
                          <a:latin typeface="Calibri" panose="020F0502020204030204" pitchFamily="34" charset="0"/>
                          <a:ea typeface="Calibri" panose="020F0502020204030204" pitchFamily="34" charset="0"/>
                          <a:cs typeface="Times New Roman" panose="02020603050405020304" pitchFamily="18" charset="0"/>
                        </a:rPr>
                        <a:t>Anglo-Saxons and Normans</a:t>
                      </a:r>
                    </a:p>
                    <a:p>
                      <a:pPr algn="l">
                        <a:lnSpc>
                          <a:spcPct val="100000"/>
                        </a:lnSpc>
                        <a:spcAft>
                          <a:spcPts val="800"/>
                        </a:spcAft>
                      </a:pPr>
                      <a:r>
                        <a:rPr lang="en-GB" sz="1100" b="0" u="none" dirty="0">
                          <a:effectLst/>
                          <a:latin typeface="Calibri" panose="020F0502020204030204" pitchFamily="34" charset="0"/>
                          <a:ea typeface="Calibri" panose="020F0502020204030204" pitchFamily="34" charset="0"/>
                          <a:cs typeface="Times New Roman" panose="02020603050405020304" pitchFamily="18" charset="0"/>
                        </a:rPr>
                        <a:t>In this homework you will recap the structure of Anglo-Saxon society. You will also learn about the reasons why there was a succession crisis of 1066 in 1066. </a:t>
                      </a:r>
                    </a:p>
                    <a:p>
                      <a:pPr marL="0" marR="0" lvl="0" indent="0" algn="l" defTabSz="685800" rtl="0" eaLnBrk="1" fontAlgn="auto" latinLnBrk="0" hangingPunct="1">
                        <a:lnSpc>
                          <a:spcPct val="100000"/>
                        </a:lnSpc>
                        <a:spcBef>
                          <a:spcPts val="0"/>
                        </a:spcBef>
                        <a:spcAft>
                          <a:spcPts val="800"/>
                        </a:spcAft>
                        <a:buClrTx/>
                        <a:buSzTx/>
                        <a:buFontTx/>
                        <a:buNone/>
                        <a:tabLst/>
                        <a:defRPr/>
                      </a:pPr>
                      <a:r>
                        <a:rPr lang="en-GB" sz="1100" b="1" u="sng" kern="1200" dirty="0">
                          <a:solidFill>
                            <a:schemeClr val="dk1"/>
                          </a:solidFill>
                          <a:effectLst/>
                          <a:latin typeface="+mn-lt"/>
                          <a:ea typeface="+mn-ea"/>
                          <a:cs typeface="+mn-cs"/>
                        </a:rPr>
                        <a:t>Work your way through the resources and complete the worksheet (including exam question) and the 12 mark plan. </a:t>
                      </a:r>
                      <a:endParaRPr lang="en-GB" sz="1100" b="1" u="none"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0000"/>
                        </a:lnSpc>
                        <a:spcAft>
                          <a:spcPts val="800"/>
                        </a:spcAft>
                      </a:pPr>
                      <a:endParaRPr lang="en-GB" sz="1100" b="0" u="none"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0000"/>
                        </a:lnSpc>
                        <a:spcAft>
                          <a:spcPts val="800"/>
                        </a:spcAft>
                      </a:pPr>
                      <a:r>
                        <a:rPr lang="en-GB" sz="1000" b="1" dirty="0">
                          <a:effectLst/>
                          <a:latin typeface="Arial" panose="020B0604020202020204" pitchFamily="34" charset="0"/>
                          <a:ea typeface="Calibri" panose="020F0502020204030204" pitchFamily="34" charset="0"/>
                          <a:cs typeface="Times New Roman" panose="02020603050405020304" pitchFamily="18" charset="0"/>
                        </a:rPr>
                        <a:t>Revision guide page 3 (only small amount) and 6. </a:t>
                      </a:r>
                    </a:p>
                    <a:p>
                      <a:pPr algn="l">
                        <a:lnSpc>
                          <a:spcPct val="100000"/>
                        </a:lnSpc>
                        <a:spcAft>
                          <a:spcPts val="800"/>
                        </a:spcAft>
                      </a:pPr>
                      <a:r>
                        <a:rPr lang="en-GB" sz="1000" b="1" dirty="0">
                          <a:effectLst/>
                          <a:latin typeface="Arial" panose="020B0604020202020204" pitchFamily="34" charset="0"/>
                          <a:ea typeface="Calibri" panose="020F0502020204030204" pitchFamily="34" charset="0"/>
                          <a:cs typeface="Times New Roman" panose="02020603050405020304" pitchFamily="18" charset="0"/>
                        </a:rPr>
                        <a:t>BBC Bitesize</a:t>
                      </a:r>
                      <a:r>
                        <a:rPr lang="en-GB" sz="1000" dirty="0">
                          <a:effectLst/>
                          <a:latin typeface="Arial" panose="020B0604020202020204" pitchFamily="34" charset="0"/>
                          <a:ea typeface="Calibri" panose="020F0502020204030204" pitchFamily="34" charset="0"/>
                          <a:cs typeface="Times New Roman" panose="02020603050405020304" pitchFamily="18" charset="0"/>
                        </a:rPr>
                        <a:t>: </a:t>
                      </a:r>
                      <a:r>
                        <a:rPr lang="en-GB" sz="1000" dirty="0">
                          <a:hlinkClick r:id="rId14"/>
                        </a:rPr>
                        <a:t>Anglo-Saxon society pre-1066 - Edexcel - GCSE History - Edexcel - Audio - BBC Bitesize</a:t>
                      </a:r>
                      <a:r>
                        <a:rPr lang="en-GB" sz="1000" dirty="0"/>
                        <a:t> (Anglo-Saxon society) </a:t>
                      </a:r>
                    </a:p>
                    <a:p>
                      <a:pPr algn="l">
                        <a:lnSpc>
                          <a:spcPct val="100000"/>
                        </a:lnSpc>
                        <a:spcAft>
                          <a:spcPts val="800"/>
                        </a:spcAft>
                      </a:pPr>
                      <a:r>
                        <a:rPr lang="en-GB" sz="1000" dirty="0">
                          <a:hlinkClick r:id="rId15"/>
                        </a:rPr>
                        <a:t>Claimants to the English throne in 1066 - Edward's death and claimants to the throne - OCR B - GCSE History Revision - OCR B - BBC Bitesize</a:t>
                      </a:r>
                      <a:r>
                        <a:rPr lang="en-GB" sz="1000" dirty="0"/>
                        <a:t> (succession crisis) </a:t>
                      </a:r>
                      <a:endParaRPr lang="en-GB" sz="1000" dirty="0">
                        <a:effectLst/>
                        <a:latin typeface="Arial" panose="020B0604020202020204" pitchFamily="34" charset="0"/>
                        <a:ea typeface="Calibri" panose="020F0502020204030204" pitchFamily="34" charset="0"/>
                        <a:cs typeface="Times New Roman" panose="02020603050405020304" pitchFamily="18" charset="0"/>
                      </a:endParaRPr>
                    </a:p>
                    <a:p>
                      <a:pPr algn="l">
                        <a:lnSpc>
                          <a:spcPct val="100000"/>
                        </a:lnSpc>
                        <a:spcAft>
                          <a:spcPts val="800"/>
                        </a:spcAft>
                      </a:pPr>
                      <a:r>
                        <a:rPr lang="en-GB" sz="1000" b="1" dirty="0">
                          <a:effectLst/>
                          <a:latin typeface="Arial" panose="020B0604020202020204" pitchFamily="34" charset="0"/>
                          <a:ea typeface="Calibri" panose="020F0502020204030204" pitchFamily="34" charset="0"/>
                          <a:cs typeface="Times New Roman" panose="02020603050405020304" pitchFamily="18" charset="0"/>
                        </a:rPr>
                        <a:t>GCSE Pod: </a:t>
                      </a:r>
                      <a:r>
                        <a:rPr lang="en-GB" sz="1000" dirty="0" err="1">
                          <a:hlinkClick r:id="rId16"/>
                        </a:rPr>
                        <a:t>GCSEPod</a:t>
                      </a:r>
                      <a:r>
                        <a:rPr lang="en-GB" sz="1000" dirty="0"/>
                        <a:t> (Society) </a:t>
                      </a:r>
                      <a:r>
                        <a:rPr lang="en-GB" sz="1000" b="1" dirty="0">
                          <a:effectLst/>
                          <a:latin typeface="Arial" panose="020B0604020202020204" pitchFamily="34" charset="0"/>
                          <a:ea typeface="Calibri" panose="020F0502020204030204" pitchFamily="34" charset="0"/>
                          <a:cs typeface="Times New Roman" panose="02020603050405020304" pitchFamily="18" charset="0"/>
                        </a:rPr>
                        <a:t> </a:t>
                      </a:r>
                      <a:r>
                        <a:rPr lang="en-GB" sz="1000" dirty="0" err="1">
                          <a:hlinkClick r:id="rId17"/>
                        </a:rPr>
                        <a:t>GCSEPod</a:t>
                      </a:r>
                      <a:r>
                        <a:rPr lang="en-GB" sz="1000" dirty="0"/>
                        <a:t> (Succession)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61083925"/>
                  </a:ext>
                </a:extLst>
              </a:tr>
              <a:tr h="278130">
                <a:tc>
                  <a:txBody>
                    <a:bodyPr/>
                    <a:lstStyle/>
                    <a:p>
                      <a:pPr algn="l"/>
                      <a:r>
                        <a:rPr lang="en-GB" sz="1200" dirty="0">
                          <a:solidFill>
                            <a:schemeClr val="tx1"/>
                          </a:solidFill>
                        </a:rPr>
                        <a:t>Week 5</a:t>
                      </a:r>
                    </a:p>
                    <a:p>
                      <a:pPr algn="l"/>
                      <a:endParaRPr lang="en-GB" sz="1200" dirty="0">
                        <a:solidFill>
                          <a:schemeClr val="tx1"/>
                        </a:solidFill>
                      </a:endParaRPr>
                    </a:p>
                    <a:p>
                      <a:pPr algn="l"/>
                      <a:endParaRPr lang="en-GB" sz="1200" dirty="0">
                        <a:solidFill>
                          <a:schemeClr val="tx1"/>
                        </a:solidFill>
                      </a:endParaRPr>
                    </a:p>
                    <a:p>
                      <a:pPr algn="l"/>
                      <a:endParaRPr lang="en-GB" sz="1200" dirty="0">
                        <a:solidFill>
                          <a:schemeClr val="tx1"/>
                        </a:solidFill>
                      </a:endParaRPr>
                    </a:p>
                    <a:p>
                      <a:pPr algn="l"/>
                      <a:endParaRPr lang="en-GB" sz="1200" dirty="0">
                        <a:solidFill>
                          <a:schemeClr val="tx1"/>
                        </a:solidFill>
                      </a:endParaRPr>
                    </a:p>
                    <a:p>
                      <a:pPr algn="l"/>
                      <a:endParaRPr lang="en-GB" sz="1200" dirty="0">
                        <a:solidFill>
                          <a:schemeClr val="tx1"/>
                        </a:solidFill>
                      </a:endParaRPr>
                    </a:p>
                    <a:p>
                      <a:pPr algn="l"/>
                      <a:endParaRPr lang="en-GB" sz="120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800"/>
                        </a:spcAft>
                        <a:buClrTx/>
                        <a:buSzTx/>
                        <a:buFontTx/>
                        <a:buNone/>
                        <a:tabLst/>
                        <a:defRPr/>
                      </a:pPr>
                      <a:r>
                        <a:rPr lang="en-GB" sz="1100" b="1" u="sng" dirty="0">
                          <a:effectLst/>
                          <a:latin typeface="Calibri" panose="020F0502020204030204" pitchFamily="34" charset="0"/>
                          <a:ea typeface="Calibri" panose="020F0502020204030204" pitchFamily="34" charset="0"/>
                          <a:cs typeface="Times New Roman" panose="02020603050405020304" pitchFamily="18" charset="0"/>
                        </a:rPr>
                        <a:t>Anglo-Saxons and Normans</a:t>
                      </a:r>
                    </a:p>
                    <a:p>
                      <a:pPr marL="0" marR="0" lvl="0" indent="0" algn="l" defTabSz="685800" rtl="0" eaLnBrk="1" fontAlgn="auto" latinLnBrk="0" hangingPunct="1">
                        <a:lnSpc>
                          <a:spcPct val="100000"/>
                        </a:lnSpc>
                        <a:spcBef>
                          <a:spcPts val="0"/>
                        </a:spcBef>
                        <a:spcAft>
                          <a:spcPts val="800"/>
                        </a:spcAft>
                        <a:buClrTx/>
                        <a:buSzTx/>
                        <a:buFontTx/>
                        <a:buNone/>
                        <a:tabLst/>
                        <a:defRPr/>
                      </a:pPr>
                      <a:r>
                        <a:rPr lang="en-GB" sz="1100" b="0" u="none" dirty="0">
                          <a:effectLst/>
                          <a:latin typeface="Calibri" panose="020F0502020204030204" pitchFamily="34" charset="0"/>
                          <a:ea typeface="Calibri" panose="020F0502020204030204" pitchFamily="34" charset="0"/>
                          <a:cs typeface="Times New Roman" panose="02020603050405020304" pitchFamily="18" charset="0"/>
                        </a:rPr>
                        <a:t>In this homework you will recap the events of the Battle of Hastings, and the reasons why William won. You will also look at the consequences of the Harrying of the North. </a:t>
                      </a:r>
                    </a:p>
                    <a:p>
                      <a:pPr marL="0" marR="0" lvl="0" indent="0" algn="l" defTabSz="685800" rtl="0" eaLnBrk="1" fontAlgn="auto" latinLnBrk="0" hangingPunct="1">
                        <a:lnSpc>
                          <a:spcPct val="100000"/>
                        </a:lnSpc>
                        <a:spcBef>
                          <a:spcPts val="0"/>
                        </a:spcBef>
                        <a:spcAft>
                          <a:spcPts val="800"/>
                        </a:spcAft>
                        <a:buClrTx/>
                        <a:buSzTx/>
                        <a:buFontTx/>
                        <a:buNone/>
                        <a:tabLst/>
                        <a:defRPr/>
                      </a:pPr>
                      <a:r>
                        <a:rPr lang="en-GB" sz="1100" b="1" u="sng" kern="1200" dirty="0">
                          <a:solidFill>
                            <a:schemeClr val="dk1"/>
                          </a:solidFill>
                          <a:effectLst/>
                          <a:latin typeface="+mn-lt"/>
                          <a:ea typeface="+mn-ea"/>
                          <a:cs typeface="+mn-cs"/>
                        </a:rPr>
                        <a:t>Work your way through the resources and complete the revision quilt and quiz. </a:t>
                      </a:r>
                    </a:p>
                    <a:p>
                      <a:pPr marL="0" marR="0" lvl="0" indent="0" algn="l" defTabSz="685800" rtl="0" eaLnBrk="1" fontAlgn="auto" latinLnBrk="0" hangingPunct="1">
                        <a:lnSpc>
                          <a:spcPct val="100000"/>
                        </a:lnSpc>
                        <a:spcBef>
                          <a:spcPts val="0"/>
                        </a:spcBef>
                        <a:spcAft>
                          <a:spcPts val="800"/>
                        </a:spcAft>
                        <a:buClrTx/>
                        <a:buSzTx/>
                        <a:buFontTx/>
                        <a:buNone/>
                        <a:tabLst/>
                        <a:defRPr/>
                      </a:pPr>
                      <a:r>
                        <a:rPr lang="en-GB" sz="1100" b="1" u="sng" kern="1200" dirty="0">
                          <a:solidFill>
                            <a:schemeClr val="dk1"/>
                          </a:solidFill>
                          <a:effectLst/>
                          <a:latin typeface="+mn-lt"/>
                          <a:ea typeface="+mn-ea"/>
                          <a:cs typeface="+mn-cs"/>
                        </a:rPr>
                        <a:t>Finally, you should complete the exam wrapper which will allow you to reflect on your revision in the lead up to your mocks. </a:t>
                      </a:r>
                      <a:endParaRPr lang="en-GB" sz="1100" b="1" u="sng"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0000"/>
                        </a:lnSpc>
                        <a:spcAft>
                          <a:spcPts val="800"/>
                        </a:spcAft>
                      </a:pPr>
                      <a:r>
                        <a:rPr lang="en-GB" sz="1000" b="1" dirty="0">
                          <a:effectLst/>
                          <a:latin typeface="Arial" panose="020B0604020202020204" pitchFamily="34" charset="0"/>
                          <a:ea typeface="Calibri" panose="020F0502020204030204" pitchFamily="34" charset="0"/>
                          <a:cs typeface="Times New Roman" panose="02020603050405020304" pitchFamily="18" charset="0"/>
                        </a:rPr>
                        <a:t>Revision guide page 8, 9 and 14.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0000"/>
                        </a:lnSpc>
                        <a:spcAft>
                          <a:spcPts val="800"/>
                        </a:spcAft>
                      </a:pPr>
                      <a:r>
                        <a:rPr lang="en-GB" sz="1000" b="1" dirty="0">
                          <a:effectLst/>
                          <a:latin typeface="Arial" panose="020B0604020202020204" pitchFamily="34" charset="0"/>
                          <a:ea typeface="Calibri" panose="020F0502020204030204" pitchFamily="34" charset="0"/>
                          <a:cs typeface="Times New Roman" panose="02020603050405020304" pitchFamily="18" charset="0"/>
                        </a:rPr>
                        <a:t>BBC Bitesize</a:t>
                      </a:r>
                      <a:r>
                        <a:rPr lang="en-GB" sz="1000" dirty="0">
                          <a:effectLst/>
                          <a:latin typeface="Arial" panose="020B0604020202020204" pitchFamily="34" charset="0"/>
                          <a:ea typeface="Calibri" panose="020F0502020204030204" pitchFamily="34" charset="0"/>
                          <a:cs typeface="Times New Roman" panose="02020603050405020304" pitchFamily="18" charset="0"/>
                        </a:rPr>
                        <a:t>: </a:t>
                      </a:r>
                      <a:r>
                        <a:rPr lang="en-GB" sz="1000" dirty="0">
                          <a:hlinkClick r:id="rId18"/>
                        </a:rPr>
                        <a:t>The Harrying of the North - Revolt, resistance and control in Norman England - OCR B - GCSE History Revision - OCR B - BBC Bitesize</a:t>
                      </a:r>
                      <a:endParaRPr lang="en-GB" sz="1000" dirty="0"/>
                    </a:p>
                    <a:p>
                      <a:pPr algn="l">
                        <a:lnSpc>
                          <a:spcPct val="100000"/>
                        </a:lnSpc>
                        <a:spcAft>
                          <a:spcPts val="800"/>
                        </a:spcAft>
                      </a:pPr>
                      <a:r>
                        <a:rPr lang="en-GB" sz="1000" dirty="0">
                          <a:hlinkClick r:id="rId19"/>
                        </a:rPr>
                        <a:t>Why did William win the Battle of Hastings? - 1066 - the battles - AQA - GCSE History Revision - AQA - BBC Bitesize</a:t>
                      </a:r>
                      <a:endParaRPr lang="en-GB" sz="1000" dirty="0">
                        <a:effectLst/>
                        <a:latin typeface="Arial" panose="020B0604020202020204" pitchFamily="34" charset="0"/>
                        <a:ea typeface="Calibri" panose="020F0502020204030204" pitchFamily="34" charset="0"/>
                        <a:cs typeface="Times New Roman" panose="02020603050405020304" pitchFamily="18" charset="0"/>
                      </a:endParaRPr>
                    </a:p>
                    <a:p>
                      <a:pPr algn="l">
                        <a:lnSpc>
                          <a:spcPct val="100000"/>
                        </a:lnSpc>
                        <a:spcAft>
                          <a:spcPts val="800"/>
                        </a:spcAft>
                      </a:pPr>
                      <a:r>
                        <a:rPr lang="en-GB" sz="1000" b="1" dirty="0">
                          <a:effectLst/>
                          <a:latin typeface="Arial" panose="020B0604020202020204" pitchFamily="34" charset="0"/>
                          <a:ea typeface="Calibri" panose="020F0502020204030204" pitchFamily="34" charset="0"/>
                          <a:cs typeface="Times New Roman" panose="02020603050405020304" pitchFamily="18" charset="0"/>
                        </a:rPr>
                        <a:t>GCSE Pod: </a:t>
                      </a:r>
                      <a:r>
                        <a:rPr lang="en-GB" sz="1000" dirty="0" err="1">
                          <a:hlinkClick r:id="rId20"/>
                        </a:rPr>
                        <a:t>GCSEPod</a:t>
                      </a:r>
                      <a:r>
                        <a:rPr lang="en-GB" sz="1000" dirty="0"/>
                        <a:t> (Hastings) </a:t>
                      </a:r>
                      <a:r>
                        <a:rPr lang="en-GB" sz="1000" dirty="0" err="1">
                          <a:hlinkClick r:id="rId21"/>
                        </a:rPr>
                        <a:t>GCSEPod</a:t>
                      </a:r>
                      <a:r>
                        <a:rPr lang="en-GB" sz="1000" dirty="0"/>
                        <a:t> (Harrying of the North)</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0000"/>
                        </a:lnSpc>
                        <a:spcAft>
                          <a:spcPts val="800"/>
                        </a:spcAft>
                      </a:pP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78304623"/>
                  </a:ext>
                </a:extLst>
              </a:tr>
            </a:tbl>
          </a:graphicData>
        </a:graphic>
      </p:graphicFrame>
    </p:spTree>
    <p:extLst>
      <p:ext uri="{BB962C8B-B14F-4D97-AF65-F5344CB8AC3E}">
        <p14:creationId xmlns:p14="http://schemas.microsoft.com/office/powerpoint/2010/main" val="10486584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69B289A5-BFF2-463A-1422-93D46D40E483}"/>
              </a:ext>
            </a:extLst>
          </p:cNvPr>
          <p:cNvSpPr/>
          <p:nvPr/>
        </p:nvSpPr>
        <p:spPr>
          <a:xfrm>
            <a:off x="159488" y="159488"/>
            <a:ext cx="6549656" cy="9587024"/>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TextBox 6">
            <a:extLst>
              <a:ext uri="{FF2B5EF4-FFF2-40B4-BE49-F238E27FC236}">
                <a16:creationId xmlns:a16="http://schemas.microsoft.com/office/drawing/2014/main" id="{468FC96A-C172-4834-6016-D07ECBCB6495}"/>
              </a:ext>
            </a:extLst>
          </p:cNvPr>
          <p:cNvSpPr txBox="1"/>
          <p:nvPr/>
        </p:nvSpPr>
        <p:spPr>
          <a:xfrm>
            <a:off x="367515" y="269241"/>
            <a:ext cx="6490485" cy="523220"/>
          </a:xfrm>
          <a:prstGeom prst="rect">
            <a:avLst/>
          </a:prstGeom>
          <a:noFill/>
        </p:spPr>
        <p:txBody>
          <a:bodyPr wrap="square" rtlCol="0">
            <a:spAutoFit/>
          </a:bodyPr>
          <a:lstStyle/>
          <a:p>
            <a:r>
              <a:rPr lang="en-GB" sz="2800" u="sng" dirty="0">
                <a:effectLst>
                  <a:outerShdw blurRad="38100" dist="38100" dir="2700000" algn="tl">
                    <a:srgbClr val="000000">
                      <a:alpha val="43137"/>
                    </a:srgbClr>
                  </a:outerShdw>
                </a:effectLst>
              </a:rPr>
              <a:t>Year 11 revision homework 1: Quiz </a:t>
            </a:r>
          </a:p>
        </p:txBody>
      </p:sp>
      <p:pic>
        <p:nvPicPr>
          <p:cNvPr id="9" name="Picture 8">
            <a:extLst>
              <a:ext uri="{FF2B5EF4-FFF2-40B4-BE49-F238E27FC236}">
                <a16:creationId xmlns:a16="http://schemas.microsoft.com/office/drawing/2014/main" id="{BAFB0946-8545-FDFD-5631-6E0FFCB24579}"/>
              </a:ext>
            </a:extLst>
          </p:cNvPr>
          <p:cNvPicPr>
            <a:picLocks noChangeAspect="1"/>
          </p:cNvPicPr>
          <p:nvPr/>
        </p:nvPicPr>
        <p:blipFill rotWithShape="1">
          <a:blip r:embed="rId2"/>
          <a:srcRect b="14348"/>
          <a:stretch/>
        </p:blipFill>
        <p:spPr>
          <a:xfrm>
            <a:off x="5370478" y="269241"/>
            <a:ext cx="1328034" cy="1137491"/>
          </a:xfrm>
          <a:prstGeom prst="rect">
            <a:avLst/>
          </a:prstGeom>
        </p:spPr>
      </p:pic>
      <p:sp>
        <p:nvSpPr>
          <p:cNvPr id="10" name="TextBox 9">
            <a:extLst>
              <a:ext uri="{FF2B5EF4-FFF2-40B4-BE49-F238E27FC236}">
                <a16:creationId xmlns:a16="http://schemas.microsoft.com/office/drawing/2014/main" id="{76F0C5F0-4D0D-73F3-7D42-C7471B6197F2}"/>
              </a:ext>
            </a:extLst>
          </p:cNvPr>
          <p:cNvSpPr txBox="1"/>
          <p:nvPr/>
        </p:nvSpPr>
        <p:spPr>
          <a:xfrm>
            <a:off x="367515" y="899541"/>
            <a:ext cx="5002963" cy="400110"/>
          </a:xfrm>
          <a:prstGeom prst="rect">
            <a:avLst/>
          </a:prstGeom>
          <a:noFill/>
        </p:spPr>
        <p:txBody>
          <a:bodyPr wrap="square" rtlCol="0">
            <a:spAutoFit/>
          </a:bodyPr>
          <a:lstStyle/>
          <a:p>
            <a:r>
              <a:rPr lang="en-GB" sz="2000" b="1" dirty="0">
                <a:solidFill>
                  <a:srgbClr val="0070C0"/>
                </a:solidFill>
              </a:rPr>
              <a:t>Answer the questions on the sheet below: </a:t>
            </a:r>
          </a:p>
        </p:txBody>
      </p:sp>
      <p:sp>
        <p:nvSpPr>
          <p:cNvPr id="12" name="TextBox 11">
            <a:extLst>
              <a:ext uri="{FF2B5EF4-FFF2-40B4-BE49-F238E27FC236}">
                <a16:creationId xmlns:a16="http://schemas.microsoft.com/office/drawing/2014/main" id="{90D3F6D7-028D-DBB6-A82F-F3DC3C7BC8FD}"/>
              </a:ext>
            </a:extLst>
          </p:cNvPr>
          <p:cNvSpPr txBox="1"/>
          <p:nvPr/>
        </p:nvSpPr>
        <p:spPr>
          <a:xfrm>
            <a:off x="208027" y="1635331"/>
            <a:ext cx="6490485" cy="7540526"/>
          </a:xfrm>
          <a:prstGeom prst="rect">
            <a:avLst/>
          </a:prstGeom>
          <a:noFill/>
        </p:spPr>
        <p:txBody>
          <a:bodyPr wrap="square" rtlCol="0">
            <a:spAutoFit/>
          </a:bodyPr>
          <a:lstStyle/>
          <a:p>
            <a:pPr marL="342900" indent="-342900">
              <a:buAutoNum type="arabicPeriod"/>
            </a:pPr>
            <a:r>
              <a:rPr lang="en-GB" dirty="0">
                <a:solidFill>
                  <a:srgbClr val="002060"/>
                </a:solidFill>
              </a:rPr>
              <a:t>Which country first had control over nuclear weapons? </a:t>
            </a:r>
          </a:p>
          <a:p>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_________________________________________________</a:t>
            </a:r>
            <a:endParaRPr lang="en-GB" sz="2000" dirty="0">
              <a:solidFill>
                <a:srgbClr val="002060"/>
              </a:solidFill>
            </a:endParaRPr>
          </a:p>
          <a:p>
            <a:r>
              <a:rPr lang="en-GB" dirty="0">
                <a:solidFill>
                  <a:srgbClr val="002060"/>
                </a:solidFill>
              </a:rPr>
              <a:t>2. In which year did the Soviet Union develop nuclear weapons?</a:t>
            </a:r>
          </a:p>
          <a:p>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_________________________________________________</a:t>
            </a:r>
            <a:endParaRPr lang="en-GB" sz="2000" dirty="0">
              <a:solidFill>
                <a:srgbClr val="002060"/>
              </a:solidFill>
            </a:endParaRPr>
          </a:p>
          <a:p>
            <a:r>
              <a:rPr lang="en-GB" dirty="0">
                <a:solidFill>
                  <a:srgbClr val="002060"/>
                </a:solidFill>
              </a:rPr>
              <a:t>3. How had nuclear weapons changed by the 1950s? </a:t>
            </a:r>
          </a:p>
          <a:p>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___________________________________________________________________________________________________________________________________________________</a:t>
            </a:r>
            <a:endParaRPr kumimoji="0" lang="en-GB" sz="2000" b="0" i="0" u="none" strike="noStrike" kern="1200" cap="none" spc="0" normalizeH="0" baseline="0" noProof="0" dirty="0">
              <a:ln>
                <a:noFill/>
              </a:ln>
              <a:solidFill>
                <a:srgbClr val="002060"/>
              </a:solidFill>
              <a:effectLst/>
              <a:uLnTx/>
              <a:uFillTx/>
              <a:latin typeface="Calibri" panose="020F0502020204030204"/>
              <a:ea typeface="+mn-ea"/>
              <a:cs typeface="+mn-cs"/>
            </a:endParaRPr>
          </a:p>
          <a:p>
            <a:endParaRPr lang="en-GB" dirty="0">
              <a:solidFill>
                <a:srgbClr val="002060"/>
              </a:solidFill>
            </a:endParaRPr>
          </a:p>
          <a:p>
            <a:r>
              <a:rPr lang="en-GB" dirty="0">
                <a:solidFill>
                  <a:srgbClr val="002060"/>
                </a:solidFill>
              </a:rPr>
              <a:t>4. How did nuclear weapons prevent confrontation?</a:t>
            </a:r>
          </a:p>
          <a:p>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___________________________________________________________________________________________________________________________________________________</a:t>
            </a:r>
            <a:endParaRPr kumimoji="0" lang="en-GB" sz="2000" b="0" i="0" u="none" strike="noStrike" kern="1200" cap="none" spc="0" normalizeH="0" baseline="0" noProof="0" dirty="0">
              <a:ln>
                <a:noFill/>
              </a:ln>
              <a:solidFill>
                <a:srgbClr val="002060"/>
              </a:solidFill>
              <a:effectLst/>
              <a:uLnTx/>
              <a:uFillTx/>
              <a:latin typeface="Calibri" panose="020F0502020204030204"/>
              <a:ea typeface="+mn-ea"/>
              <a:cs typeface="+mn-cs"/>
            </a:endParaRPr>
          </a:p>
          <a:p>
            <a:endParaRPr lang="en-GB" sz="2000" dirty="0">
              <a:solidFill>
                <a:srgbClr val="002060"/>
              </a:solidFill>
            </a:endParaRPr>
          </a:p>
          <a:p>
            <a:r>
              <a:rPr lang="en-GB" dirty="0">
                <a:solidFill>
                  <a:srgbClr val="002060"/>
                </a:solidFill>
              </a:rPr>
              <a:t>5. What was the Warsaw Pact?</a:t>
            </a:r>
          </a:p>
          <a:p>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__________________________________________________________________________________________________</a:t>
            </a:r>
          </a:p>
          <a:p>
            <a:endParaRPr lang="en-GB" sz="2000" dirty="0">
              <a:solidFill>
                <a:srgbClr val="002060"/>
              </a:solidFill>
            </a:endParaRPr>
          </a:p>
          <a:p>
            <a:r>
              <a:rPr lang="en-GB" dirty="0">
                <a:solidFill>
                  <a:srgbClr val="002060"/>
                </a:solidFill>
              </a:rPr>
              <a:t>6. Give 2 reasons why the Warsaw Pact was significant?</a:t>
            </a:r>
          </a:p>
          <a:p>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1._________________________________________________________________________________________________2._________________________________________________________________________________________________</a:t>
            </a:r>
            <a:endParaRPr kumimoji="0" lang="en-GB" sz="2000" b="0" i="0" u="none" strike="noStrike" kern="1200" cap="none" spc="0" normalizeH="0" baseline="0" noProof="0" dirty="0">
              <a:ln>
                <a:noFill/>
              </a:ln>
              <a:solidFill>
                <a:srgbClr val="002060"/>
              </a:solidFill>
              <a:effectLst/>
              <a:uLnTx/>
              <a:uFillTx/>
              <a:latin typeface="Calibri" panose="020F0502020204030204"/>
              <a:ea typeface="+mn-ea"/>
              <a:cs typeface="+mn-cs"/>
            </a:endParaRPr>
          </a:p>
          <a:p>
            <a:endParaRPr lang="en-GB" sz="2000" dirty="0">
              <a:solidFill>
                <a:srgbClr val="002060"/>
              </a:solidFill>
            </a:endParaRPr>
          </a:p>
          <a:p>
            <a:endParaRPr lang="en-GB" dirty="0">
              <a:solidFill>
                <a:srgbClr val="002060"/>
              </a:solidFill>
            </a:endParaRPr>
          </a:p>
        </p:txBody>
      </p:sp>
    </p:spTree>
    <p:extLst>
      <p:ext uri="{BB962C8B-B14F-4D97-AF65-F5344CB8AC3E}">
        <p14:creationId xmlns:p14="http://schemas.microsoft.com/office/powerpoint/2010/main" val="17233616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8424ABD-CA33-3398-CEE7-4B64D0D04D4E}"/>
              </a:ext>
            </a:extLst>
          </p:cNvPr>
          <p:cNvSpPr/>
          <p:nvPr/>
        </p:nvSpPr>
        <p:spPr>
          <a:xfrm>
            <a:off x="159488" y="159488"/>
            <a:ext cx="6549656" cy="9587024"/>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TextBox 5">
            <a:extLst>
              <a:ext uri="{FF2B5EF4-FFF2-40B4-BE49-F238E27FC236}">
                <a16:creationId xmlns:a16="http://schemas.microsoft.com/office/drawing/2014/main" id="{92D8D349-86A1-E0AF-82A7-2493FEE9D2DA}"/>
              </a:ext>
            </a:extLst>
          </p:cNvPr>
          <p:cNvSpPr txBox="1"/>
          <p:nvPr/>
        </p:nvSpPr>
        <p:spPr>
          <a:xfrm>
            <a:off x="268817" y="1546178"/>
            <a:ext cx="6344633" cy="738664"/>
          </a:xfrm>
          <a:prstGeom prst="rect">
            <a:avLst/>
          </a:prstGeom>
          <a:noFill/>
        </p:spPr>
        <p:txBody>
          <a:bodyPr wrap="square" rtlCol="0">
            <a:spAutoFit/>
          </a:bodyPr>
          <a:lstStyle/>
          <a:p>
            <a:r>
              <a:rPr lang="en-GB" sz="1400" kern="1200" dirty="0">
                <a:solidFill>
                  <a:srgbClr val="0070C0"/>
                </a:solidFill>
                <a:effectLst/>
                <a:latin typeface="+mn-lt"/>
                <a:ea typeface="+mn-ea"/>
                <a:cs typeface="+mn-cs"/>
              </a:rPr>
              <a:t>Write everything that you know about the Brezhnev Doctrine impacted the power of the Soviet Union around the mind map (brain dump) that is centred in the middle of the page. </a:t>
            </a:r>
            <a:endParaRPr lang="en-GB" sz="1400" dirty="0">
              <a:solidFill>
                <a:srgbClr val="0070C0"/>
              </a:solidFill>
            </a:endParaRPr>
          </a:p>
        </p:txBody>
      </p:sp>
      <p:pic>
        <p:nvPicPr>
          <p:cNvPr id="8" name="Picture 7">
            <a:extLst>
              <a:ext uri="{FF2B5EF4-FFF2-40B4-BE49-F238E27FC236}">
                <a16:creationId xmlns:a16="http://schemas.microsoft.com/office/drawing/2014/main" id="{E9314246-D7BC-5061-B73F-42476443C5B2}"/>
              </a:ext>
            </a:extLst>
          </p:cNvPr>
          <p:cNvPicPr>
            <a:picLocks noChangeAspect="1"/>
          </p:cNvPicPr>
          <p:nvPr/>
        </p:nvPicPr>
        <p:blipFill rotWithShape="1">
          <a:blip r:embed="rId2"/>
          <a:srcRect b="13513"/>
          <a:stretch/>
        </p:blipFill>
        <p:spPr>
          <a:xfrm>
            <a:off x="2079945" y="4222753"/>
            <a:ext cx="2722378" cy="2354510"/>
          </a:xfrm>
          <a:prstGeom prst="rect">
            <a:avLst/>
          </a:prstGeom>
        </p:spPr>
      </p:pic>
      <p:sp>
        <p:nvSpPr>
          <p:cNvPr id="9" name="TextBox 8">
            <a:extLst>
              <a:ext uri="{FF2B5EF4-FFF2-40B4-BE49-F238E27FC236}">
                <a16:creationId xmlns:a16="http://schemas.microsoft.com/office/drawing/2014/main" id="{96480A99-A588-3922-38DB-A7F0E7BEABD0}"/>
              </a:ext>
            </a:extLst>
          </p:cNvPr>
          <p:cNvSpPr txBox="1"/>
          <p:nvPr/>
        </p:nvSpPr>
        <p:spPr>
          <a:xfrm>
            <a:off x="385011" y="2343432"/>
            <a:ext cx="2722378" cy="738664"/>
          </a:xfrm>
          <a:prstGeom prst="rect">
            <a:avLst/>
          </a:prstGeom>
          <a:noFill/>
          <a:ln>
            <a:solidFill>
              <a:schemeClr val="accent5">
                <a:lumMod val="20000"/>
                <a:lumOff val="80000"/>
              </a:schemeClr>
            </a:solidFill>
          </a:ln>
        </p:spPr>
        <p:txBody>
          <a:bodyPr wrap="square" rtlCol="0">
            <a:spAutoFit/>
          </a:bodyPr>
          <a:lstStyle/>
          <a:p>
            <a:r>
              <a:rPr lang="en-GB" sz="1400" dirty="0"/>
              <a:t>E.g. In August 1968, the Soviet Union sent tanks to Prague and Dubcek. </a:t>
            </a:r>
          </a:p>
        </p:txBody>
      </p:sp>
      <p:cxnSp>
        <p:nvCxnSpPr>
          <p:cNvPr id="11" name="Straight Arrow Connector 10">
            <a:extLst>
              <a:ext uri="{FF2B5EF4-FFF2-40B4-BE49-F238E27FC236}">
                <a16:creationId xmlns:a16="http://schemas.microsoft.com/office/drawing/2014/main" id="{EAF70BB8-4399-30AF-F314-21476CF0D114}"/>
              </a:ext>
            </a:extLst>
          </p:cNvPr>
          <p:cNvCxnSpPr/>
          <p:nvPr/>
        </p:nvCxnSpPr>
        <p:spPr>
          <a:xfrm flipH="1" flipV="1">
            <a:off x="2079945" y="2983832"/>
            <a:ext cx="1027444" cy="166837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4832D910-60F2-BF4C-C7FC-988B3066B3A1}"/>
              </a:ext>
            </a:extLst>
          </p:cNvPr>
          <p:cNvSpPr txBox="1"/>
          <p:nvPr/>
        </p:nvSpPr>
        <p:spPr>
          <a:xfrm>
            <a:off x="256683" y="292811"/>
            <a:ext cx="4641554" cy="954107"/>
          </a:xfrm>
          <a:prstGeom prst="rect">
            <a:avLst/>
          </a:prstGeom>
          <a:noFill/>
        </p:spPr>
        <p:txBody>
          <a:bodyPr wrap="square" rtlCol="0">
            <a:spAutoFit/>
          </a:bodyPr>
          <a:lstStyle/>
          <a:p>
            <a:pPr algn="ctr"/>
            <a:r>
              <a:rPr lang="en-GB" sz="2800" u="sng" dirty="0">
                <a:effectLst>
                  <a:outerShdw blurRad="38100" dist="38100" dir="2700000" algn="tl">
                    <a:srgbClr val="000000">
                      <a:alpha val="43137"/>
                    </a:srgbClr>
                  </a:outerShdw>
                </a:effectLst>
              </a:rPr>
              <a:t>Year 11 revision homework 1: Brain Dump</a:t>
            </a:r>
          </a:p>
        </p:txBody>
      </p:sp>
      <p:pic>
        <p:nvPicPr>
          <p:cNvPr id="7" name="Picture 2" descr="The Brezhnev Doctrine">
            <a:extLst>
              <a:ext uri="{FF2B5EF4-FFF2-40B4-BE49-F238E27FC236}">
                <a16:creationId xmlns:a16="http://schemas.microsoft.com/office/drawing/2014/main" id="{CB4F6F21-F5BA-68F7-B735-65E6670DD83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98237" y="257926"/>
            <a:ext cx="1703079" cy="12512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94947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44583AC4-4016-B888-3C29-C4B10A70EF2F}"/>
              </a:ext>
            </a:extLst>
          </p:cNvPr>
          <p:cNvSpPr/>
          <p:nvPr/>
        </p:nvSpPr>
        <p:spPr>
          <a:xfrm>
            <a:off x="159488" y="159488"/>
            <a:ext cx="6549656" cy="9587024"/>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TextBox 6">
            <a:extLst>
              <a:ext uri="{FF2B5EF4-FFF2-40B4-BE49-F238E27FC236}">
                <a16:creationId xmlns:a16="http://schemas.microsoft.com/office/drawing/2014/main" id="{498F0BFF-0F17-DC9F-4C54-25F517B7208F}"/>
              </a:ext>
            </a:extLst>
          </p:cNvPr>
          <p:cNvSpPr txBox="1"/>
          <p:nvPr/>
        </p:nvSpPr>
        <p:spPr>
          <a:xfrm>
            <a:off x="148856" y="159488"/>
            <a:ext cx="6709144" cy="523220"/>
          </a:xfrm>
          <a:prstGeom prst="rect">
            <a:avLst/>
          </a:prstGeom>
          <a:noFill/>
        </p:spPr>
        <p:txBody>
          <a:bodyPr wrap="square" rtlCol="0">
            <a:spAutoFit/>
          </a:bodyPr>
          <a:lstStyle/>
          <a:p>
            <a:r>
              <a:rPr lang="en-GB" sz="2800" u="sng" dirty="0">
                <a:effectLst>
                  <a:outerShdw blurRad="38100" dist="38100" dir="2700000" algn="tl">
                    <a:srgbClr val="000000">
                      <a:alpha val="43137"/>
                    </a:srgbClr>
                  </a:outerShdw>
                </a:effectLst>
              </a:rPr>
              <a:t>Year 11 revision homework 2: Revision Quilt </a:t>
            </a:r>
          </a:p>
        </p:txBody>
      </p:sp>
      <p:graphicFrame>
        <p:nvGraphicFramePr>
          <p:cNvPr id="8" name="Table 8">
            <a:extLst>
              <a:ext uri="{FF2B5EF4-FFF2-40B4-BE49-F238E27FC236}">
                <a16:creationId xmlns:a16="http://schemas.microsoft.com/office/drawing/2014/main" id="{24B7ADC0-76D7-B8CE-CF75-4DA4D7FB9121}"/>
              </a:ext>
            </a:extLst>
          </p:cNvPr>
          <p:cNvGraphicFramePr>
            <a:graphicFrameLocks noGrp="1"/>
          </p:cNvGraphicFramePr>
          <p:nvPr>
            <p:extLst>
              <p:ext uri="{D42A27DB-BD31-4B8C-83A1-F6EECF244321}">
                <p14:modId xmlns:p14="http://schemas.microsoft.com/office/powerpoint/2010/main" val="1765805001"/>
              </p:ext>
            </p:extLst>
          </p:nvPr>
        </p:nvGraphicFramePr>
        <p:xfrm>
          <a:off x="355600" y="1556906"/>
          <a:ext cx="6146799" cy="6640035"/>
        </p:xfrm>
        <a:graphic>
          <a:graphicData uri="http://schemas.openxmlformats.org/drawingml/2006/table">
            <a:tbl>
              <a:tblPr firstRow="1" bandRow="1">
                <a:tableStyleId>{5C22544A-7EE6-4342-B048-85BDC9FD1C3A}</a:tableStyleId>
              </a:tblPr>
              <a:tblGrid>
                <a:gridCol w="2048933">
                  <a:extLst>
                    <a:ext uri="{9D8B030D-6E8A-4147-A177-3AD203B41FA5}">
                      <a16:colId xmlns:a16="http://schemas.microsoft.com/office/drawing/2014/main" val="2539558824"/>
                    </a:ext>
                  </a:extLst>
                </a:gridCol>
                <a:gridCol w="2048933">
                  <a:extLst>
                    <a:ext uri="{9D8B030D-6E8A-4147-A177-3AD203B41FA5}">
                      <a16:colId xmlns:a16="http://schemas.microsoft.com/office/drawing/2014/main" val="4195517531"/>
                    </a:ext>
                  </a:extLst>
                </a:gridCol>
                <a:gridCol w="2048933">
                  <a:extLst>
                    <a:ext uri="{9D8B030D-6E8A-4147-A177-3AD203B41FA5}">
                      <a16:colId xmlns:a16="http://schemas.microsoft.com/office/drawing/2014/main" val="1673156136"/>
                    </a:ext>
                  </a:extLst>
                </a:gridCol>
              </a:tblGrid>
              <a:tr h="335487">
                <a:tc>
                  <a:txBody>
                    <a:bodyPr/>
                    <a:lstStyle/>
                    <a:p>
                      <a:pPr algn="ctr"/>
                      <a:r>
                        <a:rPr lang="en-GB" sz="1600" dirty="0">
                          <a:solidFill>
                            <a:schemeClr val="tx1"/>
                          </a:solidFill>
                        </a:rPr>
                        <a:t>1. Causes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lang="en-GB" sz="1600" dirty="0">
                          <a:solidFill>
                            <a:schemeClr val="tx1"/>
                          </a:solidFill>
                        </a:rPr>
                        <a:t>2. Events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lang="en-GB" sz="1600" dirty="0">
                          <a:solidFill>
                            <a:schemeClr val="tx1"/>
                          </a:solidFill>
                        </a:rPr>
                        <a:t>3. Consequences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4086170093"/>
                  </a:ext>
                </a:extLst>
              </a:tr>
              <a:tr h="1576137">
                <a:tc>
                  <a:txBody>
                    <a:bodyPr/>
                    <a:lstStyle/>
                    <a:p>
                      <a:r>
                        <a:rPr lang="en-GB" sz="1350" b="0" i="0" kern="1200" dirty="0">
                          <a:solidFill>
                            <a:schemeClr val="dk1"/>
                          </a:solidFill>
                          <a:effectLst/>
                          <a:latin typeface="+mn-lt"/>
                          <a:ea typeface="+mn-ea"/>
                          <a:cs typeface="+mn-cs"/>
                        </a:rPr>
                        <a:t>In April 1961, just after he was installed as President of the USA, John F Kennedy approved a plan to invade Cuba and overthrow communism. </a:t>
                      </a:r>
                      <a:endParaRPr lang="en-GB" sz="13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350" dirty="0"/>
                        <a:t>Cuba had a socialist revolution in in 1959. America had previously worked very closely with Cuba and refused to accept this new government.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350" b="0" i="0" kern="1200" dirty="0">
                          <a:solidFill>
                            <a:schemeClr val="dk1"/>
                          </a:solidFill>
                          <a:effectLst/>
                          <a:latin typeface="+mn-lt"/>
                          <a:ea typeface="+mn-ea"/>
                          <a:cs typeface="+mn-cs"/>
                        </a:rPr>
                        <a:t>The lack of air support meant the rebels were easily defeated when they were met by 20,000 heavily armed Cuban troops. All were captured or killed.</a:t>
                      </a:r>
                      <a:endParaRPr lang="en-GB" sz="13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3384189"/>
                  </a:ext>
                </a:extLst>
              </a:tr>
              <a:tr h="1576137">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350" i="0" dirty="0"/>
                        <a:t>This ended all chances of a friendly USA – Cuba relationship.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350" b="0" i="0" kern="1200" dirty="0">
                          <a:solidFill>
                            <a:schemeClr val="dk1"/>
                          </a:solidFill>
                          <a:effectLst/>
                          <a:latin typeface="+mn-lt"/>
                          <a:ea typeface="+mn-ea"/>
                          <a:cs typeface="+mn-cs"/>
                        </a:rPr>
                        <a:t>Kennedy now looked weak and aggressive at the same time. This makes him much less likely to back down in future.</a:t>
                      </a:r>
                      <a:endParaRPr lang="en-GB" sz="13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350" dirty="0"/>
                        <a:t>Cuba started to deal with the Soviet Union buying Soviet oil and selling Cuban sugar. The USA resented this alliance.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72116161"/>
                  </a:ext>
                </a:extLst>
              </a:tr>
              <a:tr h="1576137">
                <a:tc>
                  <a:txBody>
                    <a:bodyPr/>
                    <a:lstStyle/>
                    <a:p>
                      <a:r>
                        <a:rPr lang="en-GB" sz="1350" dirty="0"/>
                        <a:t>The CIA had tried to assassinate the new leader of Cuba, Fidel Castro, but had failed.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350" b="0" i="0" kern="1200" dirty="0">
                          <a:solidFill>
                            <a:schemeClr val="dk1"/>
                          </a:solidFill>
                          <a:effectLst/>
                          <a:latin typeface="+mn-lt"/>
                          <a:ea typeface="+mn-ea"/>
                          <a:cs typeface="+mn-cs"/>
                        </a:rPr>
                        <a:t>The CIA landed 1,400 Cuban exiles at the Bay of Pigs on the southern coast of Cuba with the aim of provoking an anti-communist uprising.</a:t>
                      </a:r>
                      <a:endParaRPr lang="en-GB" sz="1350" i="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350" dirty="0"/>
                        <a:t>Castro announced that he was a communist.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69019606"/>
                  </a:ext>
                </a:extLst>
              </a:tr>
              <a:tr h="1576137">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350" b="0" i="0" kern="1200" dirty="0">
                          <a:solidFill>
                            <a:schemeClr val="dk1"/>
                          </a:solidFill>
                          <a:effectLst/>
                          <a:latin typeface="+mn-lt"/>
                          <a:ea typeface="+mn-ea"/>
                          <a:cs typeface="+mn-cs"/>
                        </a:rPr>
                        <a:t>Almost at the last minute, Kennedy cancelled an order that had promised the Cuban resistance US Air Force support for their coup </a:t>
                      </a:r>
                      <a:r>
                        <a:rPr lang="en-GB" sz="1350" b="0" i="0" kern="1200" dirty="0" err="1">
                          <a:solidFill>
                            <a:schemeClr val="dk1"/>
                          </a:solidFill>
                          <a:effectLst/>
                          <a:latin typeface="+mn-lt"/>
                          <a:ea typeface="+mn-ea"/>
                          <a:cs typeface="+mn-cs"/>
                        </a:rPr>
                        <a:t>d’et</a:t>
                      </a:r>
                      <a:r>
                        <a:rPr lang="en-GB" sz="1350" b="0" i="0" kern="1200" dirty="0">
                          <a:solidFill>
                            <a:schemeClr val="dk1"/>
                          </a:solidFill>
                          <a:effectLst/>
                          <a:latin typeface="+mn-lt"/>
                          <a:ea typeface="+mn-ea"/>
                          <a:cs typeface="+mn-cs"/>
                        </a:rPr>
                        <a:t>. </a:t>
                      </a:r>
                      <a:endParaRPr lang="en-GB" sz="1350" i="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350" dirty="0"/>
                        <a:t>Cuba and the Soviet Union started building closer ties – including military defence for Cuba.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350" b="0" i="0" kern="1200" dirty="0">
                          <a:solidFill>
                            <a:schemeClr val="dk1"/>
                          </a:solidFill>
                          <a:effectLst/>
                          <a:latin typeface="+mn-lt"/>
                          <a:ea typeface="+mn-ea"/>
                          <a:cs typeface="+mn-cs"/>
                        </a:rPr>
                        <a:t>The US imposed a trade embargo on Cuban goods, depriving Cubans of a market for their sugar and tobacco and the income to import oil and other essential goods.</a:t>
                      </a:r>
                      <a:endParaRPr lang="en-GB" sz="13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51265465"/>
                  </a:ext>
                </a:extLst>
              </a:tr>
            </a:tbl>
          </a:graphicData>
        </a:graphic>
      </p:graphicFrame>
      <p:sp>
        <p:nvSpPr>
          <p:cNvPr id="9" name="TextBox 8">
            <a:extLst>
              <a:ext uri="{FF2B5EF4-FFF2-40B4-BE49-F238E27FC236}">
                <a16:creationId xmlns:a16="http://schemas.microsoft.com/office/drawing/2014/main" id="{86395536-61CF-1E1D-7AA9-BBAD0E198F40}"/>
              </a:ext>
            </a:extLst>
          </p:cNvPr>
          <p:cNvSpPr txBox="1"/>
          <p:nvPr/>
        </p:nvSpPr>
        <p:spPr>
          <a:xfrm>
            <a:off x="268818" y="682708"/>
            <a:ext cx="5486401" cy="523220"/>
          </a:xfrm>
          <a:prstGeom prst="rect">
            <a:avLst/>
          </a:prstGeom>
          <a:noFill/>
        </p:spPr>
        <p:txBody>
          <a:bodyPr wrap="square" rtlCol="0">
            <a:spAutoFit/>
          </a:bodyPr>
          <a:lstStyle/>
          <a:p>
            <a:r>
              <a:rPr lang="en-GB" sz="1400" dirty="0">
                <a:solidFill>
                  <a:srgbClr val="0070C0"/>
                </a:solidFill>
              </a:rPr>
              <a:t>Read through the information below about the Bay of Pigs incident. You should categorise each box under one of the following headings:  </a:t>
            </a:r>
          </a:p>
        </p:txBody>
      </p:sp>
      <p:pic>
        <p:nvPicPr>
          <p:cNvPr id="11" name="Picture 10">
            <a:extLst>
              <a:ext uri="{FF2B5EF4-FFF2-40B4-BE49-F238E27FC236}">
                <a16:creationId xmlns:a16="http://schemas.microsoft.com/office/drawing/2014/main" id="{203E7E07-542D-01E9-CB4E-31157C44F4ED}"/>
              </a:ext>
            </a:extLst>
          </p:cNvPr>
          <p:cNvPicPr>
            <a:picLocks noChangeAspect="1"/>
          </p:cNvPicPr>
          <p:nvPr/>
        </p:nvPicPr>
        <p:blipFill rotWithShape="1">
          <a:blip r:embed="rId2"/>
          <a:srcRect b="14879"/>
          <a:stretch/>
        </p:blipFill>
        <p:spPr>
          <a:xfrm>
            <a:off x="5808136" y="682708"/>
            <a:ext cx="867783" cy="738664"/>
          </a:xfrm>
          <a:prstGeom prst="rect">
            <a:avLst/>
          </a:prstGeom>
        </p:spPr>
      </p:pic>
      <p:sp>
        <p:nvSpPr>
          <p:cNvPr id="12" name="TextBox 11">
            <a:extLst>
              <a:ext uri="{FF2B5EF4-FFF2-40B4-BE49-F238E27FC236}">
                <a16:creationId xmlns:a16="http://schemas.microsoft.com/office/drawing/2014/main" id="{ECA0ED9B-1ED9-9D4B-A8C9-81E2DCDFC165}"/>
              </a:ext>
            </a:extLst>
          </p:cNvPr>
          <p:cNvSpPr txBox="1"/>
          <p:nvPr/>
        </p:nvSpPr>
        <p:spPr>
          <a:xfrm>
            <a:off x="355600" y="8448506"/>
            <a:ext cx="6146799" cy="523220"/>
          </a:xfrm>
          <a:prstGeom prst="rect">
            <a:avLst/>
          </a:prstGeom>
          <a:solidFill>
            <a:schemeClr val="accent6">
              <a:lumMod val="20000"/>
              <a:lumOff val="80000"/>
            </a:schemeClr>
          </a:solidFill>
          <a:ln>
            <a:solidFill>
              <a:schemeClr val="accent5">
                <a:lumMod val="75000"/>
              </a:schemeClr>
            </a:solidFill>
          </a:ln>
        </p:spPr>
        <p:txBody>
          <a:bodyPr wrap="square" rtlCol="0">
            <a:spAutoFit/>
          </a:bodyPr>
          <a:lstStyle/>
          <a:p>
            <a:r>
              <a:rPr lang="en-GB" sz="1400" b="1" dirty="0">
                <a:highlight>
                  <a:srgbClr val="FFFF00"/>
                </a:highlight>
              </a:rPr>
              <a:t>Task 2:</a:t>
            </a:r>
            <a:r>
              <a:rPr lang="en-GB" sz="1400" b="1" dirty="0"/>
              <a:t> Can you identify 2 consequences of the Bay of Pigs incident and explain why they are important in affected the relationship between Cuba and the USA. </a:t>
            </a:r>
          </a:p>
        </p:txBody>
      </p:sp>
    </p:spTree>
    <p:extLst>
      <p:ext uri="{BB962C8B-B14F-4D97-AF65-F5344CB8AC3E}">
        <p14:creationId xmlns:p14="http://schemas.microsoft.com/office/powerpoint/2010/main" val="39192734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DCBE73F-F993-5FEE-327F-4727255F1E6D}"/>
              </a:ext>
            </a:extLst>
          </p:cNvPr>
          <p:cNvSpPr txBox="1"/>
          <p:nvPr/>
        </p:nvSpPr>
        <p:spPr>
          <a:xfrm>
            <a:off x="268653" y="744680"/>
            <a:ext cx="4912810" cy="1585049"/>
          </a:xfrm>
          <a:prstGeom prst="rect">
            <a:avLst/>
          </a:prstGeom>
          <a:noFill/>
        </p:spPr>
        <p:txBody>
          <a:bodyPr wrap="square">
            <a:spAutoFit/>
          </a:bodyPr>
          <a:lstStyle/>
          <a:p>
            <a:r>
              <a:rPr lang="en-GB" b="0" dirty="0">
                <a:solidFill>
                  <a:srgbClr val="7030A0"/>
                </a:solidFill>
              </a:rPr>
              <a:t>Explain two consequences of the Détente in the 1970’s.  </a:t>
            </a:r>
            <a:endParaRPr lang="en-GB" dirty="0">
              <a:solidFill>
                <a:schemeClr val="bg1"/>
              </a:solidFill>
            </a:endParaRPr>
          </a:p>
          <a:p>
            <a:endParaRPr lang="en-GB" sz="700" b="0" dirty="0">
              <a:solidFill>
                <a:schemeClr val="bg1"/>
              </a:solidFill>
            </a:endParaRPr>
          </a:p>
          <a:p>
            <a:r>
              <a:rPr lang="en-GB" dirty="0">
                <a:solidFill>
                  <a:srgbClr val="7030A0"/>
                </a:solidFill>
              </a:rPr>
              <a:t>In your answer you may include:</a:t>
            </a:r>
          </a:p>
          <a:p>
            <a:r>
              <a:rPr lang="en-GB" b="0" dirty="0">
                <a:solidFill>
                  <a:srgbClr val="7030A0"/>
                </a:solidFill>
              </a:rPr>
              <a:t>- SALT 1</a:t>
            </a:r>
          </a:p>
          <a:p>
            <a:r>
              <a:rPr lang="en-GB" dirty="0">
                <a:solidFill>
                  <a:srgbClr val="7030A0"/>
                </a:solidFill>
              </a:rPr>
              <a:t>- 1975 Helsinki Conference </a:t>
            </a:r>
          </a:p>
        </p:txBody>
      </p:sp>
      <p:sp>
        <p:nvSpPr>
          <p:cNvPr id="6" name="Rectangle 5">
            <a:extLst>
              <a:ext uri="{FF2B5EF4-FFF2-40B4-BE49-F238E27FC236}">
                <a16:creationId xmlns:a16="http://schemas.microsoft.com/office/drawing/2014/main" id="{4BC0A246-1057-3DB5-D44F-9E4FED9A4172}"/>
              </a:ext>
            </a:extLst>
          </p:cNvPr>
          <p:cNvSpPr/>
          <p:nvPr/>
        </p:nvSpPr>
        <p:spPr>
          <a:xfrm>
            <a:off x="159488" y="159488"/>
            <a:ext cx="6549656" cy="9587024"/>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TextBox 6">
            <a:extLst>
              <a:ext uri="{FF2B5EF4-FFF2-40B4-BE49-F238E27FC236}">
                <a16:creationId xmlns:a16="http://schemas.microsoft.com/office/drawing/2014/main" id="{38824B73-3F9C-8B93-6E0A-49C015D8E844}"/>
              </a:ext>
            </a:extLst>
          </p:cNvPr>
          <p:cNvSpPr txBox="1"/>
          <p:nvPr/>
        </p:nvSpPr>
        <p:spPr>
          <a:xfrm>
            <a:off x="148856" y="185278"/>
            <a:ext cx="6539023" cy="523220"/>
          </a:xfrm>
          <a:prstGeom prst="rect">
            <a:avLst/>
          </a:prstGeom>
          <a:noFill/>
        </p:spPr>
        <p:txBody>
          <a:bodyPr wrap="square" rtlCol="0">
            <a:spAutoFit/>
          </a:bodyPr>
          <a:lstStyle/>
          <a:p>
            <a:pPr algn="ctr"/>
            <a:r>
              <a:rPr lang="en-GB" sz="2800" u="sng" dirty="0">
                <a:effectLst>
                  <a:outerShdw blurRad="38100" dist="38100" dir="2700000" algn="tl">
                    <a:srgbClr val="000000">
                      <a:alpha val="43137"/>
                    </a:srgbClr>
                  </a:outerShdw>
                </a:effectLst>
              </a:rPr>
              <a:t>Year 11 revision homework 2: Exam practise  </a:t>
            </a:r>
          </a:p>
        </p:txBody>
      </p:sp>
      <p:pic>
        <p:nvPicPr>
          <p:cNvPr id="3" name="Picture 2">
            <a:extLst>
              <a:ext uri="{FF2B5EF4-FFF2-40B4-BE49-F238E27FC236}">
                <a16:creationId xmlns:a16="http://schemas.microsoft.com/office/drawing/2014/main" id="{36C7D519-6DA2-6F42-21EB-67F64336E1D9}"/>
              </a:ext>
            </a:extLst>
          </p:cNvPr>
          <p:cNvPicPr>
            <a:picLocks noChangeAspect="1"/>
          </p:cNvPicPr>
          <p:nvPr/>
        </p:nvPicPr>
        <p:blipFill rotWithShape="1">
          <a:blip r:embed="rId2"/>
          <a:srcRect b="12844"/>
          <a:stretch/>
        </p:blipFill>
        <p:spPr>
          <a:xfrm>
            <a:off x="5290627" y="734288"/>
            <a:ext cx="1397252" cy="1217790"/>
          </a:xfrm>
          <a:prstGeom prst="rect">
            <a:avLst/>
          </a:prstGeom>
        </p:spPr>
      </p:pic>
      <p:sp>
        <p:nvSpPr>
          <p:cNvPr id="4" name="TextBox 3">
            <a:extLst>
              <a:ext uri="{FF2B5EF4-FFF2-40B4-BE49-F238E27FC236}">
                <a16:creationId xmlns:a16="http://schemas.microsoft.com/office/drawing/2014/main" id="{6B232EC3-38A6-C383-1E31-1351AC2B3B9D}"/>
              </a:ext>
            </a:extLst>
          </p:cNvPr>
          <p:cNvSpPr txBox="1"/>
          <p:nvPr/>
        </p:nvSpPr>
        <p:spPr>
          <a:xfrm>
            <a:off x="1630941" y="6206111"/>
            <a:ext cx="5006312" cy="3477875"/>
          </a:xfrm>
          <a:prstGeom prst="rect">
            <a:avLst/>
          </a:prstGeom>
          <a:noFill/>
        </p:spPr>
        <p:txBody>
          <a:bodyPr wrap="square">
            <a:spAutoFit/>
          </a:bodyPr>
          <a:lstStyle/>
          <a:p>
            <a:r>
              <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rPr>
              <a:t>A second consequence is</a:t>
            </a: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_____________________</a:t>
            </a:r>
            <a:endParaRPr lang="en-GB" sz="2000" dirty="0">
              <a:solidFill>
                <a:prstClr val="black"/>
              </a:solidFill>
              <a:latin typeface="Calibri" panose="020F0502020204030204"/>
            </a:endParaRPr>
          </a:p>
          <a:p>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_____________________________________ </a:t>
            </a:r>
            <a:r>
              <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rPr>
              <a:t>Prior to this </a:t>
            </a: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_____________________________ __________________________________________________________________________</a:t>
            </a:r>
            <a:r>
              <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rPr>
              <a:t>However,</a:t>
            </a: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_______________________________ __________________________________________________________________________ </a:t>
            </a:r>
            <a:r>
              <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rPr>
              <a:t>This is important because</a:t>
            </a: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____________________</a:t>
            </a:r>
            <a:r>
              <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_____________________________________ _____________________________________</a:t>
            </a:r>
          </a:p>
        </p:txBody>
      </p:sp>
      <p:sp>
        <p:nvSpPr>
          <p:cNvPr id="10" name="Rectangle: Rounded Corners 9">
            <a:extLst>
              <a:ext uri="{FF2B5EF4-FFF2-40B4-BE49-F238E27FC236}">
                <a16:creationId xmlns:a16="http://schemas.microsoft.com/office/drawing/2014/main" id="{8A499B43-A3AF-7DA3-5D54-9086FC4286C3}"/>
              </a:ext>
            </a:extLst>
          </p:cNvPr>
          <p:cNvSpPr/>
          <p:nvPr/>
        </p:nvSpPr>
        <p:spPr>
          <a:xfrm>
            <a:off x="347495" y="2867228"/>
            <a:ext cx="1211555" cy="70002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GB" sz="1400" dirty="0">
                <a:solidFill>
                  <a:schemeClr val="tx1"/>
                </a:solidFill>
              </a:rPr>
              <a:t>1. Identify the consequence</a:t>
            </a:r>
          </a:p>
        </p:txBody>
      </p:sp>
      <p:sp>
        <p:nvSpPr>
          <p:cNvPr id="11" name="Rectangle: Rounded Corners 10">
            <a:extLst>
              <a:ext uri="{FF2B5EF4-FFF2-40B4-BE49-F238E27FC236}">
                <a16:creationId xmlns:a16="http://schemas.microsoft.com/office/drawing/2014/main" id="{0A23492A-AF78-9647-9DD1-8D1D50C8A7F8}"/>
              </a:ext>
            </a:extLst>
          </p:cNvPr>
          <p:cNvSpPr/>
          <p:nvPr/>
        </p:nvSpPr>
        <p:spPr>
          <a:xfrm>
            <a:off x="379498" y="3698446"/>
            <a:ext cx="1179552" cy="70002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GB" sz="1400" dirty="0">
                <a:solidFill>
                  <a:schemeClr val="tx1"/>
                </a:solidFill>
              </a:rPr>
              <a:t>2. Say what it was like before. </a:t>
            </a:r>
          </a:p>
        </p:txBody>
      </p:sp>
      <p:sp>
        <p:nvSpPr>
          <p:cNvPr id="12" name="Rectangle: Rounded Corners 11">
            <a:extLst>
              <a:ext uri="{FF2B5EF4-FFF2-40B4-BE49-F238E27FC236}">
                <a16:creationId xmlns:a16="http://schemas.microsoft.com/office/drawing/2014/main" id="{A97D3408-9EEF-0A07-3827-8AA654200986}"/>
              </a:ext>
            </a:extLst>
          </p:cNvPr>
          <p:cNvSpPr/>
          <p:nvPr/>
        </p:nvSpPr>
        <p:spPr>
          <a:xfrm>
            <a:off x="347495" y="4538684"/>
            <a:ext cx="1211555" cy="70002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GB" sz="1400" dirty="0">
                <a:solidFill>
                  <a:schemeClr val="tx1"/>
                </a:solidFill>
              </a:rPr>
              <a:t>3. Describe the consequence</a:t>
            </a:r>
          </a:p>
        </p:txBody>
      </p:sp>
      <p:sp>
        <p:nvSpPr>
          <p:cNvPr id="13" name="Rectangle: Rounded Corners 12">
            <a:extLst>
              <a:ext uri="{FF2B5EF4-FFF2-40B4-BE49-F238E27FC236}">
                <a16:creationId xmlns:a16="http://schemas.microsoft.com/office/drawing/2014/main" id="{558FDF29-7178-C979-CF19-58563EE67362}"/>
              </a:ext>
            </a:extLst>
          </p:cNvPr>
          <p:cNvSpPr/>
          <p:nvPr/>
        </p:nvSpPr>
        <p:spPr>
          <a:xfrm>
            <a:off x="379498" y="5378921"/>
            <a:ext cx="1179552" cy="655067"/>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sz="1400" dirty="0">
                <a:solidFill>
                  <a:schemeClr val="tx1"/>
                </a:solidFill>
              </a:rPr>
              <a:t>4. Explain why this is important</a:t>
            </a:r>
          </a:p>
        </p:txBody>
      </p:sp>
      <p:sp>
        <p:nvSpPr>
          <p:cNvPr id="14" name="TextBox 13">
            <a:extLst>
              <a:ext uri="{FF2B5EF4-FFF2-40B4-BE49-F238E27FC236}">
                <a16:creationId xmlns:a16="http://schemas.microsoft.com/office/drawing/2014/main" id="{5F7476BD-2DFC-5466-E5F1-6C63F71B79D6}"/>
              </a:ext>
            </a:extLst>
          </p:cNvPr>
          <p:cNvSpPr txBox="1"/>
          <p:nvPr/>
        </p:nvSpPr>
        <p:spPr>
          <a:xfrm>
            <a:off x="1630941" y="2816823"/>
            <a:ext cx="5006312" cy="3293209"/>
          </a:xfrm>
          <a:prstGeom prst="rect">
            <a:avLst/>
          </a:prstGeom>
          <a:noFill/>
        </p:spPr>
        <p:txBody>
          <a:bodyPr wrap="square" rtlCol="0">
            <a:spAutoFit/>
          </a:bodyPr>
          <a:lstStyle/>
          <a:p>
            <a:r>
              <a:rPr lang="en-GB" sz="1600" dirty="0">
                <a:highlight>
                  <a:srgbClr val="00FFFF"/>
                </a:highlight>
              </a:rPr>
              <a:t>One consequence of the Détente superpowers agreed to limit the number of nuclear weapons they had. </a:t>
            </a:r>
            <a:r>
              <a:rPr lang="en-GB" sz="1600" dirty="0">
                <a:highlight>
                  <a:srgbClr val="FFFF00"/>
                </a:highlight>
              </a:rPr>
              <a:t>Prior to the Détente, superpowers such as the USA and the Soviet Union had been involved in an arms race, in which both countries had fought to produce nuclear weapons with bigger warheads and missile delivery systems. </a:t>
            </a:r>
            <a:r>
              <a:rPr lang="en-GB" sz="1600" dirty="0">
                <a:highlight>
                  <a:srgbClr val="00FF00"/>
                </a:highlight>
              </a:rPr>
              <a:t>However, during the Détente, major superpowers agreed to the Strategic Arms Limitation Treaty (1972). This meant that no new nuclear missile launchers could be produced, only replacements for old ones. </a:t>
            </a:r>
            <a:r>
              <a:rPr lang="en-GB" sz="1600" dirty="0">
                <a:highlight>
                  <a:srgbClr val="FF0000"/>
                </a:highlight>
              </a:rPr>
              <a:t>This is important as it slowed down the arms race between the USA and Soviet Union. It also ensured that neither side had a decisive advantage in nuclear weapons. </a:t>
            </a:r>
          </a:p>
        </p:txBody>
      </p:sp>
      <p:sp>
        <p:nvSpPr>
          <p:cNvPr id="15" name="TextBox 14">
            <a:extLst>
              <a:ext uri="{FF2B5EF4-FFF2-40B4-BE49-F238E27FC236}">
                <a16:creationId xmlns:a16="http://schemas.microsoft.com/office/drawing/2014/main" id="{F7B6A5D6-7936-8005-43A8-A0F17E43101F}"/>
              </a:ext>
            </a:extLst>
          </p:cNvPr>
          <p:cNvSpPr txBox="1"/>
          <p:nvPr/>
        </p:nvSpPr>
        <p:spPr>
          <a:xfrm>
            <a:off x="347495" y="2339770"/>
            <a:ext cx="5833849" cy="369332"/>
          </a:xfrm>
          <a:prstGeom prst="rect">
            <a:avLst/>
          </a:prstGeom>
          <a:solidFill>
            <a:schemeClr val="accent6">
              <a:lumMod val="20000"/>
              <a:lumOff val="80000"/>
            </a:schemeClr>
          </a:solidFill>
        </p:spPr>
        <p:txBody>
          <a:bodyPr wrap="square" rtlCol="0">
            <a:spAutoFit/>
          </a:bodyPr>
          <a:lstStyle/>
          <a:p>
            <a:r>
              <a:rPr lang="en-GB" sz="1600" dirty="0"/>
              <a:t>Read through the exam-le below to see what this could look like</a:t>
            </a:r>
            <a:r>
              <a:rPr lang="en-GB" dirty="0"/>
              <a:t>: </a:t>
            </a:r>
          </a:p>
        </p:txBody>
      </p:sp>
      <p:sp>
        <p:nvSpPr>
          <p:cNvPr id="16" name="Rectangle: Rounded Corners 15">
            <a:extLst>
              <a:ext uri="{FF2B5EF4-FFF2-40B4-BE49-F238E27FC236}">
                <a16:creationId xmlns:a16="http://schemas.microsoft.com/office/drawing/2014/main" id="{60FA0712-524B-0F06-3EA2-F18F3F232255}"/>
              </a:ext>
            </a:extLst>
          </p:cNvPr>
          <p:cNvSpPr/>
          <p:nvPr/>
        </p:nvSpPr>
        <p:spPr>
          <a:xfrm>
            <a:off x="347495" y="6273554"/>
            <a:ext cx="1211555" cy="70002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GB" sz="1400" dirty="0">
                <a:solidFill>
                  <a:schemeClr val="tx1"/>
                </a:solidFill>
              </a:rPr>
              <a:t>1. Identify the consequence</a:t>
            </a:r>
          </a:p>
        </p:txBody>
      </p:sp>
      <p:sp>
        <p:nvSpPr>
          <p:cNvPr id="17" name="Rectangle: Rounded Corners 16">
            <a:extLst>
              <a:ext uri="{FF2B5EF4-FFF2-40B4-BE49-F238E27FC236}">
                <a16:creationId xmlns:a16="http://schemas.microsoft.com/office/drawing/2014/main" id="{8C2E5C4B-6141-5508-8FE7-81A522F11CA5}"/>
              </a:ext>
            </a:extLst>
          </p:cNvPr>
          <p:cNvSpPr/>
          <p:nvPr/>
        </p:nvSpPr>
        <p:spPr>
          <a:xfrm>
            <a:off x="379498" y="7104772"/>
            <a:ext cx="1179552" cy="70002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GB" sz="1400" dirty="0">
                <a:solidFill>
                  <a:schemeClr val="tx1"/>
                </a:solidFill>
              </a:rPr>
              <a:t>2. Say what it was like before. </a:t>
            </a:r>
          </a:p>
        </p:txBody>
      </p:sp>
      <p:sp>
        <p:nvSpPr>
          <p:cNvPr id="18" name="Rectangle: Rounded Corners 17">
            <a:extLst>
              <a:ext uri="{FF2B5EF4-FFF2-40B4-BE49-F238E27FC236}">
                <a16:creationId xmlns:a16="http://schemas.microsoft.com/office/drawing/2014/main" id="{8E0C84EE-9357-410E-4FEA-CAF2E1C75C84}"/>
              </a:ext>
            </a:extLst>
          </p:cNvPr>
          <p:cNvSpPr/>
          <p:nvPr/>
        </p:nvSpPr>
        <p:spPr>
          <a:xfrm>
            <a:off x="347495" y="7945010"/>
            <a:ext cx="1211555" cy="70002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GB" sz="1400" dirty="0">
                <a:solidFill>
                  <a:schemeClr val="tx1"/>
                </a:solidFill>
              </a:rPr>
              <a:t>3. Describe the consequence</a:t>
            </a:r>
          </a:p>
        </p:txBody>
      </p:sp>
      <p:sp>
        <p:nvSpPr>
          <p:cNvPr id="19" name="Rectangle: Rounded Corners 18">
            <a:extLst>
              <a:ext uri="{FF2B5EF4-FFF2-40B4-BE49-F238E27FC236}">
                <a16:creationId xmlns:a16="http://schemas.microsoft.com/office/drawing/2014/main" id="{21937B45-021B-D105-03AC-B7009A3F31C2}"/>
              </a:ext>
            </a:extLst>
          </p:cNvPr>
          <p:cNvSpPr/>
          <p:nvPr/>
        </p:nvSpPr>
        <p:spPr>
          <a:xfrm>
            <a:off x="379498" y="8785247"/>
            <a:ext cx="1179552" cy="655067"/>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sz="1400" dirty="0">
                <a:solidFill>
                  <a:schemeClr val="tx1"/>
                </a:solidFill>
              </a:rPr>
              <a:t>4. Explain why this is important</a:t>
            </a:r>
          </a:p>
        </p:txBody>
      </p:sp>
    </p:spTree>
    <p:extLst>
      <p:ext uri="{BB962C8B-B14F-4D97-AF65-F5344CB8AC3E}">
        <p14:creationId xmlns:p14="http://schemas.microsoft.com/office/powerpoint/2010/main" val="31257786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203EF250-A089-06AC-E790-D558C47779E3}"/>
              </a:ext>
            </a:extLst>
          </p:cNvPr>
          <p:cNvPicPr>
            <a:picLocks noChangeAspect="1"/>
          </p:cNvPicPr>
          <p:nvPr/>
        </p:nvPicPr>
        <p:blipFill>
          <a:blip r:embed="rId2"/>
          <a:stretch>
            <a:fillRect/>
          </a:stretch>
        </p:blipFill>
        <p:spPr>
          <a:xfrm rot="16200000">
            <a:off x="-1152078" y="1947916"/>
            <a:ext cx="9162156" cy="6312767"/>
          </a:xfrm>
          <a:prstGeom prst="rect">
            <a:avLst/>
          </a:prstGeom>
        </p:spPr>
      </p:pic>
      <p:sp>
        <p:nvSpPr>
          <p:cNvPr id="6" name="TextBox 5">
            <a:extLst>
              <a:ext uri="{FF2B5EF4-FFF2-40B4-BE49-F238E27FC236}">
                <a16:creationId xmlns:a16="http://schemas.microsoft.com/office/drawing/2014/main" id="{8503EDB2-27E4-4413-9B1E-D210482C1A07}"/>
              </a:ext>
            </a:extLst>
          </p:cNvPr>
          <p:cNvSpPr txBox="1"/>
          <p:nvPr/>
        </p:nvSpPr>
        <p:spPr>
          <a:xfrm>
            <a:off x="0" y="0"/>
            <a:ext cx="6858000" cy="523220"/>
          </a:xfrm>
          <a:prstGeom prst="rect">
            <a:avLst/>
          </a:prstGeom>
          <a:noFill/>
        </p:spPr>
        <p:txBody>
          <a:bodyPr wrap="square" rtlCol="0">
            <a:spAutoFit/>
          </a:bodyPr>
          <a:lstStyle/>
          <a:p>
            <a:pPr algn="ctr"/>
            <a:r>
              <a:rPr lang="en-GB" sz="2800" u="sng" dirty="0">
                <a:effectLst>
                  <a:outerShdw blurRad="38100" dist="38100" dir="2700000" algn="tl">
                    <a:srgbClr val="000000">
                      <a:alpha val="43137"/>
                    </a:srgbClr>
                  </a:outerShdw>
                </a:effectLst>
              </a:rPr>
              <a:t>Year 11 revision homework 3: Revision clock</a:t>
            </a:r>
          </a:p>
        </p:txBody>
      </p:sp>
    </p:spTree>
    <p:extLst>
      <p:ext uri="{BB962C8B-B14F-4D97-AF65-F5344CB8AC3E}">
        <p14:creationId xmlns:p14="http://schemas.microsoft.com/office/powerpoint/2010/main" val="498590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Isosceles Triangle 25">
            <a:extLst>
              <a:ext uri="{FF2B5EF4-FFF2-40B4-BE49-F238E27FC236}">
                <a16:creationId xmlns:a16="http://schemas.microsoft.com/office/drawing/2014/main" id="{882E273A-FE86-A2C1-10F0-360C4D601ABC}"/>
              </a:ext>
            </a:extLst>
          </p:cNvPr>
          <p:cNvSpPr/>
          <p:nvPr/>
        </p:nvSpPr>
        <p:spPr>
          <a:xfrm>
            <a:off x="2205276" y="1468220"/>
            <a:ext cx="2530602" cy="2177733"/>
          </a:xfrm>
          <a:prstGeom prst="triangle">
            <a:avLst/>
          </a:prstGeom>
          <a:noFill/>
          <a:ln w="28575">
            <a:solidFill>
              <a:srgbClr val="0033C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TextBox 26">
            <a:extLst>
              <a:ext uri="{FF2B5EF4-FFF2-40B4-BE49-F238E27FC236}">
                <a16:creationId xmlns:a16="http://schemas.microsoft.com/office/drawing/2014/main" id="{97BF0091-C07C-23A5-1122-45F39F890240}"/>
              </a:ext>
            </a:extLst>
          </p:cNvPr>
          <p:cNvSpPr txBox="1"/>
          <p:nvPr/>
        </p:nvSpPr>
        <p:spPr>
          <a:xfrm>
            <a:off x="2855045" y="1882201"/>
            <a:ext cx="1197864" cy="276999"/>
          </a:xfrm>
          <a:prstGeom prst="rect">
            <a:avLst/>
          </a:prstGeom>
          <a:noFill/>
        </p:spPr>
        <p:txBody>
          <a:bodyPr wrap="square" rtlCol="0">
            <a:spAutoFit/>
          </a:bodyPr>
          <a:lstStyle/>
          <a:p>
            <a:pPr algn="ctr"/>
            <a:r>
              <a:rPr lang="en-GB" sz="1200" dirty="0">
                <a:effectLst>
                  <a:outerShdw blurRad="38100" dist="38100" dir="2700000" algn="tl">
                    <a:srgbClr val="000000">
                      <a:alpha val="43137"/>
                    </a:srgbClr>
                  </a:outerShdw>
                </a:effectLst>
              </a:rPr>
              <a:t>1. King</a:t>
            </a:r>
            <a:r>
              <a:rPr lang="en-GB" sz="1200" dirty="0">
                <a:latin typeface="Abadi" panose="020B0604020104020204" pitchFamily="34" charset="0"/>
              </a:rPr>
              <a:t> </a:t>
            </a:r>
          </a:p>
        </p:txBody>
      </p:sp>
      <p:sp>
        <p:nvSpPr>
          <p:cNvPr id="28" name="TextBox 27">
            <a:extLst>
              <a:ext uri="{FF2B5EF4-FFF2-40B4-BE49-F238E27FC236}">
                <a16:creationId xmlns:a16="http://schemas.microsoft.com/office/drawing/2014/main" id="{C0569D3F-B664-F374-30BA-133A4473E515}"/>
              </a:ext>
            </a:extLst>
          </p:cNvPr>
          <p:cNvSpPr txBox="1"/>
          <p:nvPr/>
        </p:nvSpPr>
        <p:spPr>
          <a:xfrm>
            <a:off x="1815513" y="3304549"/>
            <a:ext cx="3310128" cy="276999"/>
          </a:xfrm>
          <a:prstGeom prst="rect">
            <a:avLst/>
          </a:prstGeom>
          <a:noFill/>
        </p:spPr>
        <p:txBody>
          <a:bodyPr wrap="square" rtlCol="0">
            <a:spAutoFit/>
          </a:bodyPr>
          <a:lstStyle/>
          <a:p>
            <a:pPr algn="ctr"/>
            <a:r>
              <a:rPr lang="en-GB" sz="1200" dirty="0">
                <a:effectLst>
                  <a:outerShdw blurRad="38100" dist="38100" dir="2700000" algn="tl">
                    <a:srgbClr val="000000">
                      <a:alpha val="43137"/>
                    </a:srgbClr>
                  </a:outerShdw>
                </a:effectLst>
              </a:rPr>
              <a:t>5. Slaves </a:t>
            </a:r>
          </a:p>
        </p:txBody>
      </p:sp>
      <p:sp>
        <p:nvSpPr>
          <p:cNvPr id="29" name="TextBox 28">
            <a:extLst>
              <a:ext uri="{FF2B5EF4-FFF2-40B4-BE49-F238E27FC236}">
                <a16:creationId xmlns:a16="http://schemas.microsoft.com/office/drawing/2014/main" id="{9638047C-2CAE-B4B1-3C82-9D4806E0D2DA}"/>
              </a:ext>
            </a:extLst>
          </p:cNvPr>
          <p:cNvSpPr txBox="1"/>
          <p:nvPr/>
        </p:nvSpPr>
        <p:spPr>
          <a:xfrm>
            <a:off x="2085838" y="2985044"/>
            <a:ext cx="2834640" cy="276999"/>
          </a:xfrm>
          <a:prstGeom prst="rect">
            <a:avLst/>
          </a:prstGeom>
          <a:noFill/>
        </p:spPr>
        <p:txBody>
          <a:bodyPr wrap="square" rtlCol="0">
            <a:spAutoFit/>
          </a:bodyPr>
          <a:lstStyle/>
          <a:p>
            <a:pPr algn="ctr"/>
            <a:r>
              <a:rPr lang="en-GB" sz="1200" dirty="0">
                <a:effectLst>
                  <a:outerShdw blurRad="38100" dist="38100" dir="2700000" algn="tl">
                    <a:srgbClr val="000000">
                      <a:alpha val="43137"/>
                    </a:srgbClr>
                  </a:outerShdw>
                </a:effectLst>
              </a:rPr>
              <a:t>4. Peasant Farmers </a:t>
            </a:r>
          </a:p>
        </p:txBody>
      </p:sp>
      <p:sp>
        <p:nvSpPr>
          <p:cNvPr id="30" name="TextBox 29">
            <a:extLst>
              <a:ext uri="{FF2B5EF4-FFF2-40B4-BE49-F238E27FC236}">
                <a16:creationId xmlns:a16="http://schemas.microsoft.com/office/drawing/2014/main" id="{9C644865-B13D-AC24-7456-FA2EB0E52654}"/>
              </a:ext>
            </a:extLst>
          </p:cNvPr>
          <p:cNvSpPr txBox="1"/>
          <p:nvPr/>
        </p:nvSpPr>
        <p:spPr>
          <a:xfrm>
            <a:off x="2437882" y="2629466"/>
            <a:ext cx="2130552" cy="276999"/>
          </a:xfrm>
          <a:prstGeom prst="rect">
            <a:avLst/>
          </a:prstGeom>
          <a:noFill/>
        </p:spPr>
        <p:txBody>
          <a:bodyPr wrap="square" rtlCol="0">
            <a:spAutoFit/>
          </a:bodyPr>
          <a:lstStyle/>
          <a:p>
            <a:pPr algn="ctr"/>
            <a:r>
              <a:rPr lang="en-GB" sz="1200" dirty="0">
                <a:effectLst>
                  <a:outerShdw blurRad="38100" dist="38100" dir="2700000" algn="tl">
                    <a:srgbClr val="000000">
                      <a:alpha val="43137"/>
                    </a:srgbClr>
                  </a:outerShdw>
                </a:effectLst>
              </a:rPr>
              <a:t>3. Thegns </a:t>
            </a:r>
          </a:p>
        </p:txBody>
      </p:sp>
      <p:sp>
        <p:nvSpPr>
          <p:cNvPr id="31" name="TextBox 30">
            <a:extLst>
              <a:ext uri="{FF2B5EF4-FFF2-40B4-BE49-F238E27FC236}">
                <a16:creationId xmlns:a16="http://schemas.microsoft.com/office/drawing/2014/main" id="{9995377D-A588-6098-A19A-7DDBD0BBA66E}"/>
              </a:ext>
            </a:extLst>
          </p:cNvPr>
          <p:cNvSpPr txBox="1"/>
          <p:nvPr/>
        </p:nvSpPr>
        <p:spPr>
          <a:xfrm>
            <a:off x="2863485" y="2269955"/>
            <a:ext cx="1216152" cy="276999"/>
          </a:xfrm>
          <a:prstGeom prst="rect">
            <a:avLst/>
          </a:prstGeom>
          <a:noFill/>
        </p:spPr>
        <p:txBody>
          <a:bodyPr wrap="square" rtlCol="0">
            <a:spAutoFit/>
          </a:bodyPr>
          <a:lstStyle/>
          <a:p>
            <a:pPr algn="ctr"/>
            <a:r>
              <a:rPr lang="en-GB" sz="1200" dirty="0">
                <a:effectLst>
                  <a:outerShdw blurRad="38100" dist="38100" dir="2700000" algn="tl">
                    <a:srgbClr val="000000">
                      <a:alpha val="43137"/>
                    </a:srgbClr>
                  </a:outerShdw>
                </a:effectLst>
              </a:rPr>
              <a:t>2. Earls </a:t>
            </a:r>
            <a:r>
              <a:rPr lang="en-GB" sz="1200" dirty="0">
                <a:latin typeface="Abadi" panose="020B0604020104020204" pitchFamily="34" charset="0"/>
              </a:rPr>
              <a:t> </a:t>
            </a:r>
          </a:p>
        </p:txBody>
      </p:sp>
      <p:graphicFrame>
        <p:nvGraphicFramePr>
          <p:cNvPr id="37" name="Table 37">
            <a:extLst>
              <a:ext uri="{FF2B5EF4-FFF2-40B4-BE49-F238E27FC236}">
                <a16:creationId xmlns:a16="http://schemas.microsoft.com/office/drawing/2014/main" id="{7AA7E741-F1FA-C0E2-6FFC-D48DC71348A1}"/>
              </a:ext>
            </a:extLst>
          </p:cNvPr>
          <p:cNvGraphicFramePr>
            <a:graphicFrameLocks noGrp="1"/>
          </p:cNvGraphicFramePr>
          <p:nvPr>
            <p:extLst>
              <p:ext uri="{D42A27DB-BD31-4B8C-83A1-F6EECF244321}">
                <p14:modId xmlns:p14="http://schemas.microsoft.com/office/powerpoint/2010/main" val="154332320"/>
              </p:ext>
            </p:extLst>
          </p:nvPr>
        </p:nvGraphicFramePr>
        <p:xfrm>
          <a:off x="267934" y="3817243"/>
          <a:ext cx="6322131" cy="3200400"/>
        </p:xfrm>
        <a:graphic>
          <a:graphicData uri="http://schemas.openxmlformats.org/drawingml/2006/table">
            <a:tbl>
              <a:tblPr firstRow="1" bandRow="1">
                <a:tableStyleId>{BDBED569-4797-4DF1-A0F4-6AAB3CD982D8}</a:tableStyleId>
              </a:tblPr>
              <a:tblGrid>
                <a:gridCol w="362750">
                  <a:extLst>
                    <a:ext uri="{9D8B030D-6E8A-4147-A177-3AD203B41FA5}">
                      <a16:colId xmlns:a16="http://schemas.microsoft.com/office/drawing/2014/main" val="1461363914"/>
                    </a:ext>
                  </a:extLst>
                </a:gridCol>
                <a:gridCol w="5959381">
                  <a:extLst>
                    <a:ext uri="{9D8B030D-6E8A-4147-A177-3AD203B41FA5}">
                      <a16:colId xmlns:a16="http://schemas.microsoft.com/office/drawing/2014/main" val="875856238"/>
                    </a:ext>
                  </a:extLst>
                </a:gridCol>
              </a:tblGrid>
              <a:tr h="370840">
                <a:tc>
                  <a:txBody>
                    <a:bodyPr/>
                    <a:lstStyle/>
                    <a:p>
                      <a:endParaRPr lang="en-GB" sz="1400" b="1" dirty="0">
                        <a:solidFill>
                          <a:schemeClr val="tx1"/>
                        </a:solidFill>
                      </a:endParaRP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200" b="0" dirty="0">
                          <a:solidFill>
                            <a:schemeClr val="tx1"/>
                          </a:solidFill>
                        </a:rPr>
                        <a:t>This group were the most important men following the king. The relationship between this group and the king was based on loyalty. They completed to be the one the king trusted the most, in the hope that they would receive rewards and honour. Sometimes, they even challenged the king to get more power. </a:t>
                      </a:r>
                    </a:p>
                  </a:txBody>
                  <a:tcPr/>
                </a:tc>
                <a:extLst>
                  <a:ext uri="{0D108BD9-81ED-4DB2-BD59-A6C34878D82A}">
                    <a16:rowId xmlns:a16="http://schemas.microsoft.com/office/drawing/2014/main" val="531247749"/>
                  </a:ext>
                </a:extLst>
              </a:tr>
              <a:tr h="370840">
                <a:tc>
                  <a:txBody>
                    <a:bodyPr/>
                    <a:lstStyle/>
                    <a:p>
                      <a:endParaRPr lang="en-GB" sz="1400" b="1" dirty="0">
                        <a:solidFill>
                          <a:schemeClr val="tx1"/>
                        </a:solidFill>
                      </a:endParaRPr>
                    </a:p>
                  </a:txBody>
                  <a:tcPr/>
                </a:tc>
                <a:tc>
                  <a:txBody>
                    <a:bodyPr/>
                    <a:lstStyle/>
                    <a:p>
                      <a:r>
                        <a:rPr lang="en-GB" sz="1200" b="0" dirty="0">
                          <a:solidFill>
                            <a:schemeClr val="tx1"/>
                          </a:solidFill>
                        </a:rPr>
                        <a:t>This group are mainly peasant farmers, who rented small farms and worked for themselves. They also did a set amount of work for the local lord. They were not free. </a:t>
                      </a:r>
                    </a:p>
                  </a:txBody>
                  <a:tcPr/>
                </a:tc>
                <a:extLst>
                  <a:ext uri="{0D108BD9-81ED-4DB2-BD59-A6C34878D82A}">
                    <a16:rowId xmlns:a16="http://schemas.microsoft.com/office/drawing/2014/main" val="2417786289"/>
                  </a:ext>
                </a:extLst>
              </a:tr>
              <a:tr h="370840">
                <a:tc>
                  <a:txBody>
                    <a:bodyPr/>
                    <a:lstStyle/>
                    <a:p>
                      <a:endParaRPr lang="en-GB" sz="1400" b="1" dirty="0">
                        <a:solidFill>
                          <a:schemeClr val="tx1"/>
                        </a:solidFill>
                      </a:endParaRP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200" b="0" dirty="0">
                          <a:solidFill>
                            <a:schemeClr val="tx1"/>
                          </a:solidFill>
                        </a:rPr>
                        <a:t>This person's role was to protect his people from attack and give them laws to keep them safe. In return the people of England owed him service. Every boy swore an oath at the age of 12 to be faithful to the king. </a:t>
                      </a:r>
                    </a:p>
                  </a:txBody>
                  <a:tcPr/>
                </a:tc>
                <a:extLst>
                  <a:ext uri="{0D108BD9-81ED-4DB2-BD59-A6C34878D82A}">
                    <a16:rowId xmlns:a16="http://schemas.microsoft.com/office/drawing/2014/main" val="2803228532"/>
                  </a:ext>
                </a:extLst>
              </a:tr>
              <a:tr h="370840">
                <a:tc>
                  <a:txBody>
                    <a:bodyPr/>
                    <a:lstStyle/>
                    <a:p>
                      <a:endParaRPr lang="en-GB" sz="1400" b="1" dirty="0">
                        <a:solidFill>
                          <a:schemeClr val="tx1"/>
                        </a:solidFill>
                      </a:endParaRPr>
                    </a:p>
                  </a:txBody>
                  <a:tcPr/>
                </a:tc>
                <a:tc>
                  <a:txBody>
                    <a:bodyPr/>
                    <a:lstStyle/>
                    <a:p>
                      <a:r>
                        <a:rPr lang="en-GB" sz="1200" b="0" dirty="0">
                          <a:solidFill>
                            <a:schemeClr val="tx1"/>
                          </a:solidFill>
                        </a:rPr>
                        <a:t>This group made up 10 per cent of the population. They could be bought and sold. If they committed a crime, they were not punished as harshly because it might damage their ability to work. </a:t>
                      </a:r>
                    </a:p>
                  </a:txBody>
                  <a:tcPr/>
                </a:tc>
                <a:extLst>
                  <a:ext uri="{0D108BD9-81ED-4DB2-BD59-A6C34878D82A}">
                    <a16:rowId xmlns:a16="http://schemas.microsoft.com/office/drawing/2014/main" val="3763177090"/>
                  </a:ext>
                </a:extLst>
              </a:tr>
              <a:tr h="370840">
                <a:tc>
                  <a:txBody>
                    <a:bodyPr/>
                    <a:lstStyle/>
                    <a:p>
                      <a:endParaRPr lang="en-GB" sz="1400" b="1" dirty="0">
                        <a:solidFill>
                          <a:schemeClr val="tx1"/>
                        </a:solidFill>
                      </a:endParaRP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200" b="0" dirty="0">
                          <a:solidFill>
                            <a:schemeClr val="tx1"/>
                          </a:solidFill>
                        </a:rPr>
                        <a:t>This group are local lords (the aristocracy of the Anglo-Saxon period). There were around 4,000-5,000 people in this group. They held more than 5 hides of land and would live in a manor house with a tower and separate church. </a:t>
                      </a:r>
                    </a:p>
                  </a:txBody>
                  <a:tcPr/>
                </a:tc>
                <a:extLst>
                  <a:ext uri="{0D108BD9-81ED-4DB2-BD59-A6C34878D82A}">
                    <a16:rowId xmlns:a16="http://schemas.microsoft.com/office/drawing/2014/main" val="3197528874"/>
                  </a:ext>
                </a:extLst>
              </a:tr>
            </a:tbl>
          </a:graphicData>
        </a:graphic>
      </p:graphicFrame>
      <p:sp>
        <p:nvSpPr>
          <p:cNvPr id="38" name="TextBox 37">
            <a:extLst>
              <a:ext uri="{FF2B5EF4-FFF2-40B4-BE49-F238E27FC236}">
                <a16:creationId xmlns:a16="http://schemas.microsoft.com/office/drawing/2014/main" id="{2FD734AA-85C3-8FD9-E5A5-3357250C477B}"/>
              </a:ext>
            </a:extLst>
          </p:cNvPr>
          <p:cNvSpPr txBox="1"/>
          <p:nvPr/>
        </p:nvSpPr>
        <p:spPr>
          <a:xfrm>
            <a:off x="206916" y="7062105"/>
            <a:ext cx="5568696" cy="338554"/>
          </a:xfrm>
          <a:prstGeom prst="rect">
            <a:avLst/>
          </a:prstGeom>
          <a:noFill/>
        </p:spPr>
        <p:txBody>
          <a:bodyPr wrap="square" rtlCol="0">
            <a:spAutoFit/>
          </a:bodyPr>
          <a:lstStyle/>
          <a:p>
            <a:r>
              <a:rPr lang="en-GB" sz="1600" dirty="0">
                <a:effectLst>
                  <a:outerShdw blurRad="38100" dist="38100" dir="2700000" algn="tl">
                    <a:srgbClr val="000000">
                      <a:alpha val="43137"/>
                    </a:srgbClr>
                  </a:outerShdw>
                </a:effectLst>
                <a:highlight>
                  <a:srgbClr val="FFFF00"/>
                </a:highlight>
              </a:rPr>
              <a:t>Exam Q:</a:t>
            </a:r>
            <a:r>
              <a:rPr lang="en-GB" sz="1600" dirty="0">
                <a:effectLst>
                  <a:outerShdw blurRad="38100" dist="38100" dir="2700000" algn="tl">
                    <a:srgbClr val="000000">
                      <a:alpha val="43137"/>
                    </a:srgbClr>
                  </a:outerShdw>
                </a:effectLst>
              </a:rPr>
              <a:t> Describe 2 features of Anglo-Saxon society (4</a:t>
            </a:r>
            <a:r>
              <a:rPr lang="en-GB" sz="1400" dirty="0">
                <a:effectLst>
                  <a:outerShdw blurRad="38100" dist="38100" dir="2700000" algn="tl">
                    <a:srgbClr val="000000">
                      <a:alpha val="43137"/>
                    </a:srgbClr>
                  </a:outerShdw>
                </a:effectLst>
              </a:rPr>
              <a:t>)</a:t>
            </a:r>
          </a:p>
        </p:txBody>
      </p:sp>
      <p:sp>
        <p:nvSpPr>
          <p:cNvPr id="39" name="TextBox 38">
            <a:extLst>
              <a:ext uri="{FF2B5EF4-FFF2-40B4-BE49-F238E27FC236}">
                <a16:creationId xmlns:a16="http://schemas.microsoft.com/office/drawing/2014/main" id="{0819B9FC-21DA-342F-A400-C06A6DC0DDBF}"/>
              </a:ext>
            </a:extLst>
          </p:cNvPr>
          <p:cNvSpPr txBox="1"/>
          <p:nvPr/>
        </p:nvSpPr>
        <p:spPr>
          <a:xfrm>
            <a:off x="283077" y="1077824"/>
            <a:ext cx="6322131" cy="307777"/>
          </a:xfrm>
          <a:prstGeom prst="rect">
            <a:avLst/>
          </a:prstGeom>
          <a:noFill/>
        </p:spPr>
        <p:txBody>
          <a:bodyPr wrap="square" rtlCol="0">
            <a:spAutoFit/>
          </a:bodyPr>
          <a:lstStyle/>
          <a:p>
            <a:r>
              <a:rPr lang="en-GB" sz="1400" dirty="0">
                <a:solidFill>
                  <a:srgbClr val="0070C0"/>
                </a:solidFill>
              </a:rPr>
              <a:t>Task 1: Match the descriptions to the correct group on the social structure. </a:t>
            </a:r>
          </a:p>
        </p:txBody>
      </p:sp>
      <p:sp>
        <p:nvSpPr>
          <p:cNvPr id="40" name="TextBox 39">
            <a:extLst>
              <a:ext uri="{FF2B5EF4-FFF2-40B4-BE49-F238E27FC236}">
                <a16:creationId xmlns:a16="http://schemas.microsoft.com/office/drawing/2014/main" id="{AC6F85C7-82DA-D3AB-74A1-6089EE471000}"/>
              </a:ext>
            </a:extLst>
          </p:cNvPr>
          <p:cNvSpPr txBox="1"/>
          <p:nvPr/>
        </p:nvSpPr>
        <p:spPr>
          <a:xfrm>
            <a:off x="306553" y="7363539"/>
            <a:ext cx="6294848" cy="2354491"/>
          </a:xfrm>
          <a:prstGeom prst="rect">
            <a:avLst/>
          </a:prstGeom>
          <a:noFill/>
        </p:spPr>
        <p:txBody>
          <a:bodyPr wrap="square">
            <a:spAutoFit/>
          </a:bodyPr>
          <a:lstStyle/>
          <a:p>
            <a:r>
              <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rPr>
              <a:t>Feature 1: </a:t>
            </a:r>
            <a:r>
              <a:rPr kumimoji="0" lang="en-GB" b="0" i="0" u="none" strike="noStrike" kern="1200" cap="none" spc="0" normalizeH="0" baseline="0" noProof="0" dirty="0">
                <a:ln>
                  <a:noFill/>
                </a:ln>
                <a:solidFill>
                  <a:prstClr val="black"/>
                </a:solidFill>
                <a:effectLst/>
                <a:uLnTx/>
                <a:uFillTx/>
                <a:latin typeface="Calibri" panose="020F0502020204030204"/>
                <a:ea typeface="+mn-ea"/>
                <a:cs typeface="+mn-cs"/>
              </a:rPr>
              <a:t>______________________________________________ _______________________________________________________________________________________________________________________________________________________________</a:t>
            </a:r>
          </a:p>
          <a:p>
            <a:endParaRPr kumimoji="0" lang="en-GB" sz="300" b="0" i="0" u="none" strike="noStrike" kern="1200" cap="none" spc="0" normalizeH="0" baseline="0" noProof="0" dirty="0">
              <a:ln>
                <a:noFill/>
              </a:ln>
              <a:solidFill>
                <a:prstClr val="black"/>
              </a:solidFill>
              <a:effectLst/>
              <a:uLnTx/>
              <a:uFillTx/>
              <a:latin typeface="Calibri" panose="020F0502020204030204"/>
              <a:ea typeface="+mn-ea"/>
              <a:cs typeface="+mn-cs"/>
            </a:endParaRPr>
          </a:p>
          <a:p>
            <a:r>
              <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rPr>
              <a:t>Feature 2: </a:t>
            </a:r>
            <a:r>
              <a:rPr kumimoji="0" lang="en-GB" b="0" i="0" u="none" strike="noStrike" kern="1200" cap="none" spc="0" normalizeH="0" baseline="0" noProof="0" dirty="0">
                <a:ln>
                  <a:noFill/>
                </a:ln>
                <a:solidFill>
                  <a:prstClr val="black"/>
                </a:solidFill>
                <a:effectLst/>
                <a:uLnTx/>
                <a:uFillTx/>
                <a:latin typeface="Calibri" panose="020F0502020204030204"/>
                <a:ea typeface="+mn-ea"/>
                <a:cs typeface="+mn-cs"/>
              </a:rPr>
              <a:t>______________________________________________ _______________________________________________________________________________________________________________________________________________________________</a:t>
            </a:r>
            <a:endParaRPr lang="en-GB" dirty="0"/>
          </a:p>
        </p:txBody>
      </p:sp>
      <p:sp>
        <p:nvSpPr>
          <p:cNvPr id="41" name="TextBox 40">
            <a:extLst>
              <a:ext uri="{FF2B5EF4-FFF2-40B4-BE49-F238E27FC236}">
                <a16:creationId xmlns:a16="http://schemas.microsoft.com/office/drawing/2014/main" id="{DB32E9BD-26F2-AF64-E66A-9431520F09EE}"/>
              </a:ext>
            </a:extLst>
          </p:cNvPr>
          <p:cNvSpPr txBox="1"/>
          <p:nvPr/>
        </p:nvSpPr>
        <p:spPr>
          <a:xfrm>
            <a:off x="4212397" y="1625226"/>
            <a:ext cx="2245020" cy="461665"/>
          </a:xfrm>
          <a:custGeom>
            <a:avLst/>
            <a:gdLst>
              <a:gd name="connsiteX0" fmla="*/ 0 w 2245020"/>
              <a:gd name="connsiteY0" fmla="*/ 0 h 461665"/>
              <a:gd name="connsiteX1" fmla="*/ 606155 w 2245020"/>
              <a:gd name="connsiteY1" fmla="*/ 0 h 461665"/>
              <a:gd name="connsiteX2" fmla="*/ 1144960 w 2245020"/>
              <a:gd name="connsiteY2" fmla="*/ 0 h 461665"/>
              <a:gd name="connsiteX3" fmla="*/ 1683765 w 2245020"/>
              <a:gd name="connsiteY3" fmla="*/ 0 h 461665"/>
              <a:gd name="connsiteX4" fmla="*/ 2245020 w 2245020"/>
              <a:gd name="connsiteY4" fmla="*/ 0 h 461665"/>
              <a:gd name="connsiteX5" fmla="*/ 2245020 w 2245020"/>
              <a:gd name="connsiteY5" fmla="*/ 461665 h 461665"/>
              <a:gd name="connsiteX6" fmla="*/ 1728665 w 2245020"/>
              <a:gd name="connsiteY6" fmla="*/ 461665 h 461665"/>
              <a:gd name="connsiteX7" fmla="*/ 1212311 w 2245020"/>
              <a:gd name="connsiteY7" fmla="*/ 461665 h 461665"/>
              <a:gd name="connsiteX8" fmla="*/ 673506 w 2245020"/>
              <a:gd name="connsiteY8" fmla="*/ 461665 h 461665"/>
              <a:gd name="connsiteX9" fmla="*/ 0 w 2245020"/>
              <a:gd name="connsiteY9" fmla="*/ 461665 h 461665"/>
              <a:gd name="connsiteX10" fmla="*/ 0 w 2245020"/>
              <a:gd name="connsiteY10" fmla="*/ 0 h 4616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245020" h="461665" fill="none" extrusionOk="0">
                <a:moveTo>
                  <a:pt x="0" y="0"/>
                </a:moveTo>
                <a:cubicBezTo>
                  <a:pt x="221491" y="-7410"/>
                  <a:pt x="360657" y="-4693"/>
                  <a:pt x="606155" y="0"/>
                </a:cubicBezTo>
                <a:cubicBezTo>
                  <a:pt x="851653" y="4693"/>
                  <a:pt x="937851" y="-25875"/>
                  <a:pt x="1144960" y="0"/>
                </a:cubicBezTo>
                <a:cubicBezTo>
                  <a:pt x="1352070" y="25875"/>
                  <a:pt x="1460213" y="-6252"/>
                  <a:pt x="1683765" y="0"/>
                </a:cubicBezTo>
                <a:cubicBezTo>
                  <a:pt x="1907318" y="6252"/>
                  <a:pt x="2123591" y="-1818"/>
                  <a:pt x="2245020" y="0"/>
                </a:cubicBezTo>
                <a:cubicBezTo>
                  <a:pt x="2264480" y="150120"/>
                  <a:pt x="2233018" y="302579"/>
                  <a:pt x="2245020" y="461665"/>
                </a:cubicBezTo>
                <a:cubicBezTo>
                  <a:pt x="2054041" y="483128"/>
                  <a:pt x="1953895" y="444667"/>
                  <a:pt x="1728665" y="461665"/>
                </a:cubicBezTo>
                <a:cubicBezTo>
                  <a:pt x="1503436" y="478663"/>
                  <a:pt x="1462320" y="476967"/>
                  <a:pt x="1212311" y="461665"/>
                </a:cubicBezTo>
                <a:cubicBezTo>
                  <a:pt x="962302" y="446363"/>
                  <a:pt x="923142" y="458501"/>
                  <a:pt x="673506" y="461665"/>
                </a:cubicBezTo>
                <a:cubicBezTo>
                  <a:pt x="423870" y="464829"/>
                  <a:pt x="275090" y="469294"/>
                  <a:pt x="0" y="461665"/>
                </a:cubicBezTo>
                <a:cubicBezTo>
                  <a:pt x="16414" y="329188"/>
                  <a:pt x="7304" y="146217"/>
                  <a:pt x="0" y="0"/>
                </a:cubicBezTo>
                <a:close/>
              </a:path>
              <a:path w="2245020" h="461665" stroke="0" extrusionOk="0">
                <a:moveTo>
                  <a:pt x="0" y="0"/>
                </a:moveTo>
                <a:cubicBezTo>
                  <a:pt x="149411" y="-1980"/>
                  <a:pt x="369418" y="-5553"/>
                  <a:pt x="561255" y="0"/>
                </a:cubicBezTo>
                <a:cubicBezTo>
                  <a:pt x="753092" y="5553"/>
                  <a:pt x="968834" y="12087"/>
                  <a:pt x="1100060" y="0"/>
                </a:cubicBezTo>
                <a:cubicBezTo>
                  <a:pt x="1231287" y="-12087"/>
                  <a:pt x="1452607" y="14115"/>
                  <a:pt x="1683765" y="0"/>
                </a:cubicBezTo>
                <a:cubicBezTo>
                  <a:pt x="1914923" y="-14115"/>
                  <a:pt x="1978618" y="14964"/>
                  <a:pt x="2245020" y="0"/>
                </a:cubicBezTo>
                <a:cubicBezTo>
                  <a:pt x="2260951" y="218756"/>
                  <a:pt x="2226730" y="276079"/>
                  <a:pt x="2245020" y="461665"/>
                </a:cubicBezTo>
                <a:cubicBezTo>
                  <a:pt x="2011576" y="439389"/>
                  <a:pt x="1933884" y="477768"/>
                  <a:pt x="1751116" y="461665"/>
                </a:cubicBezTo>
                <a:cubicBezTo>
                  <a:pt x="1568348" y="445562"/>
                  <a:pt x="1376750" y="448274"/>
                  <a:pt x="1257211" y="461665"/>
                </a:cubicBezTo>
                <a:cubicBezTo>
                  <a:pt x="1137673" y="475056"/>
                  <a:pt x="970592" y="457660"/>
                  <a:pt x="740857" y="461665"/>
                </a:cubicBezTo>
                <a:cubicBezTo>
                  <a:pt x="511122" y="465670"/>
                  <a:pt x="306330" y="436376"/>
                  <a:pt x="0" y="461665"/>
                </a:cubicBezTo>
                <a:cubicBezTo>
                  <a:pt x="16071" y="318012"/>
                  <a:pt x="-15590" y="228375"/>
                  <a:pt x="0" y="0"/>
                </a:cubicBezTo>
                <a:close/>
              </a:path>
            </a:pathLst>
          </a:custGeom>
          <a:solidFill>
            <a:schemeClr val="accent2">
              <a:lumMod val="20000"/>
              <a:lumOff val="80000"/>
            </a:schemeClr>
          </a:solidFill>
          <a:ln>
            <a:solidFill>
              <a:schemeClr val="tx1"/>
            </a:solidFill>
            <a:extLst>
              <a:ext uri="{C807C97D-BFC1-408E-A445-0C87EB9F89A2}">
                <ask:lineSketchStyleProps xmlns:ask="http://schemas.microsoft.com/office/drawing/2018/sketchyshapes" sd="1617499634">
                  <a:prstGeom prst="rect">
                    <a:avLst/>
                  </a:prstGeom>
                  <ask:type>
                    <ask:lineSketchFreehand/>
                  </ask:type>
                </ask:lineSketchStyleProps>
              </a:ext>
            </a:extLst>
          </a:ln>
        </p:spPr>
        <p:txBody>
          <a:bodyPr wrap="square" rtlCol="0">
            <a:spAutoFit/>
          </a:bodyPr>
          <a:lstStyle/>
          <a:p>
            <a:r>
              <a:rPr lang="en-GB" sz="1200" dirty="0"/>
              <a:t>Anyone could change their social standing in Anglo-Saxon England!</a:t>
            </a:r>
          </a:p>
        </p:txBody>
      </p:sp>
      <p:pic>
        <p:nvPicPr>
          <p:cNvPr id="45" name="Picture 44">
            <a:extLst>
              <a:ext uri="{FF2B5EF4-FFF2-40B4-BE49-F238E27FC236}">
                <a16:creationId xmlns:a16="http://schemas.microsoft.com/office/drawing/2014/main" id="{C3A62E11-D1D7-76BA-9DA9-B96FB1BA9511}"/>
              </a:ext>
            </a:extLst>
          </p:cNvPr>
          <p:cNvPicPr>
            <a:picLocks noChangeAspect="1"/>
          </p:cNvPicPr>
          <p:nvPr/>
        </p:nvPicPr>
        <p:blipFill rotWithShape="1">
          <a:blip r:embed="rId2"/>
          <a:srcRect b="16579"/>
          <a:stretch/>
        </p:blipFill>
        <p:spPr>
          <a:xfrm>
            <a:off x="410578" y="2603259"/>
            <a:ext cx="1404935" cy="1172008"/>
          </a:xfrm>
          <a:prstGeom prst="rect">
            <a:avLst/>
          </a:prstGeom>
        </p:spPr>
      </p:pic>
      <p:pic>
        <p:nvPicPr>
          <p:cNvPr id="47" name="Picture 46">
            <a:extLst>
              <a:ext uri="{FF2B5EF4-FFF2-40B4-BE49-F238E27FC236}">
                <a16:creationId xmlns:a16="http://schemas.microsoft.com/office/drawing/2014/main" id="{7F1BF62D-CC49-1EA2-CDE0-F593221AC615}"/>
              </a:ext>
            </a:extLst>
          </p:cNvPr>
          <p:cNvPicPr>
            <a:picLocks noChangeAspect="1"/>
          </p:cNvPicPr>
          <p:nvPr/>
        </p:nvPicPr>
        <p:blipFill rotWithShape="1">
          <a:blip r:embed="rId3"/>
          <a:srcRect b="13396"/>
          <a:stretch/>
        </p:blipFill>
        <p:spPr>
          <a:xfrm>
            <a:off x="5073145" y="2531181"/>
            <a:ext cx="1404935" cy="1216724"/>
          </a:xfrm>
          <a:prstGeom prst="rect">
            <a:avLst/>
          </a:prstGeom>
        </p:spPr>
      </p:pic>
      <p:sp>
        <p:nvSpPr>
          <p:cNvPr id="2" name="Rectangle 1">
            <a:extLst>
              <a:ext uri="{FF2B5EF4-FFF2-40B4-BE49-F238E27FC236}">
                <a16:creationId xmlns:a16="http://schemas.microsoft.com/office/drawing/2014/main" id="{D194252A-B119-16B4-62C0-6F1DA7FF7BF1}"/>
              </a:ext>
            </a:extLst>
          </p:cNvPr>
          <p:cNvSpPr/>
          <p:nvPr/>
        </p:nvSpPr>
        <p:spPr>
          <a:xfrm>
            <a:off x="159488" y="159488"/>
            <a:ext cx="6549656" cy="9587024"/>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 name="TextBox 2">
            <a:extLst>
              <a:ext uri="{FF2B5EF4-FFF2-40B4-BE49-F238E27FC236}">
                <a16:creationId xmlns:a16="http://schemas.microsoft.com/office/drawing/2014/main" id="{6BD73D63-5F8F-79D9-894E-133F7CE261EB}"/>
              </a:ext>
            </a:extLst>
          </p:cNvPr>
          <p:cNvSpPr txBox="1"/>
          <p:nvPr/>
        </p:nvSpPr>
        <p:spPr>
          <a:xfrm>
            <a:off x="0" y="124528"/>
            <a:ext cx="6858000" cy="954107"/>
          </a:xfrm>
          <a:prstGeom prst="rect">
            <a:avLst/>
          </a:prstGeom>
          <a:noFill/>
        </p:spPr>
        <p:txBody>
          <a:bodyPr wrap="square" rtlCol="0">
            <a:spAutoFit/>
          </a:bodyPr>
          <a:lstStyle/>
          <a:p>
            <a:pPr algn="ctr"/>
            <a:r>
              <a:rPr lang="en-GB" sz="2800" u="sng" dirty="0">
                <a:effectLst>
                  <a:outerShdw blurRad="38100" dist="38100" dir="2700000" algn="tl">
                    <a:srgbClr val="000000">
                      <a:alpha val="43137"/>
                    </a:srgbClr>
                  </a:outerShdw>
                </a:effectLst>
              </a:rPr>
              <a:t>Year 11 revision homework 4: Revision and exam question</a:t>
            </a:r>
          </a:p>
        </p:txBody>
      </p:sp>
    </p:spTree>
    <p:extLst>
      <p:ext uri="{BB962C8B-B14F-4D97-AF65-F5344CB8AC3E}">
        <p14:creationId xmlns:p14="http://schemas.microsoft.com/office/powerpoint/2010/main" val="37389283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59AC6D2-ADBD-7569-4B45-4FAE05128FFE}"/>
              </a:ext>
            </a:extLst>
          </p:cNvPr>
          <p:cNvSpPr txBox="1"/>
          <p:nvPr/>
        </p:nvSpPr>
        <p:spPr>
          <a:xfrm>
            <a:off x="105361" y="-66089"/>
            <a:ext cx="6539023" cy="461665"/>
          </a:xfrm>
          <a:prstGeom prst="rect">
            <a:avLst/>
          </a:prstGeom>
          <a:noFill/>
        </p:spPr>
        <p:txBody>
          <a:bodyPr wrap="square" rtlCol="0">
            <a:spAutoFit/>
          </a:bodyPr>
          <a:lstStyle/>
          <a:p>
            <a:r>
              <a:rPr lang="en-GB" sz="2400" u="sng" dirty="0">
                <a:effectLst>
                  <a:outerShdw blurRad="38100" dist="38100" dir="2700000" algn="tl">
                    <a:srgbClr val="000000">
                      <a:alpha val="43137"/>
                    </a:srgbClr>
                  </a:outerShdw>
                </a:effectLst>
              </a:rPr>
              <a:t>Year 11 revision homework 4: 12-mark plan  </a:t>
            </a:r>
          </a:p>
        </p:txBody>
      </p:sp>
      <p:graphicFrame>
        <p:nvGraphicFramePr>
          <p:cNvPr id="6" name="Table 6">
            <a:extLst>
              <a:ext uri="{FF2B5EF4-FFF2-40B4-BE49-F238E27FC236}">
                <a16:creationId xmlns:a16="http://schemas.microsoft.com/office/drawing/2014/main" id="{359B3747-B591-5D56-C349-C08BFF55DE59}"/>
              </a:ext>
            </a:extLst>
          </p:cNvPr>
          <p:cNvGraphicFramePr>
            <a:graphicFrameLocks noGrp="1"/>
          </p:cNvGraphicFramePr>
          <p:nvPr>
            <p:extLst>
              <p:ext uri="{D42A27DB-BD31-4B8C-83A1-F6EECF244321}">
                <p14:modId xmlns:p14="http://schemas.microsoft.com/office/powerpoint/2010/main" val="4163708756"/>
              </p:ext>
            </p:extLst>
          </p:nvPr>
        </p:nvGraphicFramePr>
        <p:xfrm>
          <a:off x="105361" y="925668"/>
          <a:ext cx="6647277" cy="8923561"/>
        </p:xfrm>
        <a:graphic>
          <a:graphicData uri="http://schemas.openxmlformats.org/drawingml/2006/table">
            <a:tbl>
              <a:tblPr firstRow="1" bandRow="1">
                <a:tableStyleId>{5C22544A-7EE6-4342-B048-85BDC9FD1C3A}</a:tableStyleId>
              </a:tblPr>
              <a:tblGrid>
                <a:gridCol w="6647277">
                  <a:extLst>
                    <a:ext uri="{9D8B030D-6E8A-4147-A177-3AD203B41FA5}">
                      <a16:colId xmlns:a16="http://schemas.microsoft.com/office/drawing/2014/main" val="822169867"/>
                    </a:ext>
                  </a:extLst>
                </a:gridCol>
              </a:tblGrid>
              <a:tr h="281881">
                <a:tc>
                  <a:txBody>
                    <a:bodyPr/>
                    <a:lstStyle/>
                    <a:p>
                      <a:r>
                        <a:rPr lang="en-GB" sz="1200" b="1" dirty="0">
                          <a:solidFill>
                            <a:schemeClr val="tx1"/>
                          </a:solidFill>
                          <a:highlight>
                            <a:srgbClr val="FFFF00"/>
                          </a:highlight>
                        </a:rPr>
                        <a:t>Point</a:t>
                      </a:r>
                      <a:r>
                        <a:rPr lang="en-GB" sz="1200" b="1" dirty="0">
                          <a:solidFill>
                            <a:schemeClr val="tx1"/>
                          </a:solidFill>
                        </a:rPr>
                        <a:t> – </a:t>
                      </a:r>
                      <a:r>
                        <a:rPr lang="en-GB" sz="1200" b="0" dirty="0">
                          <a:solidFill>
                            <a:schemeClr val="tx1"/>
                          </a:solidFill>
                        </a:rPr>
                        <a:t>State one reason why there was a succession crisis e.g. William of Normandy had made a claim to the throne.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806781772"/>
                  </a:ext>
                </a:extLst>
              </a:tr>
              <a:tr h="281881">
                <a:tc>
                  <a:txBody>
                    <a:bodyPr/>
                    <a:lstStyle/>
                    <a:p>
                      <a:r>
                        <a:rPr lang="en-GB" sz="1200" dirty="0">
                          <a:solidFill>
                            <a:schemeClr val="tx1"/>
                          </a:solidFill>
                        </a:rPr>
                        <a:t>Reason: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32263236"/>
                  </a:ext>
                </a:extLst>
              </a:tr>
              <a:tr h="281881">
                <a:tc>
                  <a:txBody>
                    <a:bodyPr/>
                    <a:lstStyle/>
                    <a:p>
                      <a:r>
                        <a:rPr lang="en-GB" sz="1200" b="1" dirty="0">
                          <a:solidFill>
                            <a:schemeClr val="tx1"/>
                          </a:solidFill>
                          <a:highlight>
                            <a:srgbClr val="FFFF00"/>
                          </a:highlight>
                        </a:rPr>
                        <a:t>Evidence</a:t>
                      </a:r>
                      <a:r>
                        <a:rPr lang="en-GB" sz="1200" b="1" dirty="0">
                          <a:solidFill>
                            <a:schemeClr val="tx1"/>
                          </a:solidFill>
                        </a:rPr>
                        <a:t>- </a:t>
                      </a:r>
                      <a:r>
                        <a:rPr lang="en-GB" sz="1200" b="0" dirty="0">
                          <a:solidFill>
                            <a:schemeClr val="tx1"/>
                          </a:solidFill>
                        </a:rPr>
                        <a:t>Add 3 pieces of evidence to support your point: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456882623"/>
                  </a:ext>
                </a:extLst>
              </a:tr>
              <a:tr h="381061">
                <a:tc>
                  <a:txBody>
                    <a:bodyPr/>
                    <a:lstStyle/>
                    <a:p>
                      <a:r>
                        <a:rPr lang="en-GB" sz="1200"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41956407"/>
                  </a:ext>
                </a:extLst>
              </a:tr>
              <a:tr h="381061">
                <a:tc>
                  <a:txBody>
                    <a:bodyPr/>
                    <a:lstStyle/>
                    <a:p>
                      <a:r>
                        <a:rPr lang="en-GB" sz="1200"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95960146"/>
                  </a:ext>
                </a:extLst>
              </a:tr>
              <a:tr h="349224">
                <a:tc>
                  <a:txBody>
                    <a:bodyPr/>
                    <a:lstStyle/>
                    <a:p>
                      <a:r>
                        <a:rPr lang="en-GB" sz="1200" dirty="0">
                          <a:solidFill>
                            <a:schemeClr val="tx1"/>
                          </a:solidFill>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73746793"/>
                  </a:ext>
                </a:extLst>
              </a:tr>
              <a:tr h="281881">
                <a:tc>
                  <a:txBody>
                    <a:bodyPr/>
                    <a:lstStyle/>
                    <a:p>
                      <a:r>
                        <a:rPr lang="en-GB" sz="1200" b="1" dirty="0">
                          <a:solidFill>
                            <a:schemeClr val="tx1"/>
                          </a:solidFill>
                          <a:highlight>
                            <a:srgbClr val="FFFF00"/>
                          </a:highlight>
                        </a:rPr>
                        <a:t>Analyse</a:t>
                      </a:r>
                      <a:r>
                        <a:rPr lang="en-GB" sz="1200" b="1" dirty="0">
                          <a:solidFill>
                            <a:schemeClr val="tx1"/>
                          </a:solidFill>
                        </a:rPr>
                        <a:t>- </a:t>
                      </a:r>
                      <a:r>
                        <a:rPr lang="en-GB" sz="1200" b="0" dirty="0">
                          <a:solidFill>
                            <a:schemeClr val="tx1"/>
                          </a:solidFill>
                        </a:rPr>
                        <a:t>Explain why this led to a succession crisis.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238179903"/>
                  </a:ext>
                </a:extLst>
              </a:tr>
              <a:tr h="657722">
                <a:tc>
                  <a:txBody>
                    <a:bodyPr/>
                    <a:lstStyle/>
                    <a:p>
                      <a:r>
                        <a:rPr lang="en-GB" sz="1200" dirty="0">
                          <a:solidFill>
                            <a:schemeClr val="tx1"/>
                          </a:solidFill>
                        </a:rPr>
                        <a:t>This led to a succession crisis because…</a:t>
                      </a:r>
                    </a:p>
                    <a:p>
                      <a:endParaRPr lang="en-GB" sz="1200" dirty="0">
                        <a:solidFill>
                          <a:schemeClr val="tx1"/>
                        </a:solidFill>
                      </a:endParaRPr>
                    </a:p>
                    <a:p>
                      <a:endParaRPr lang="en-GB"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03922749"/>
                  </a:ext>
                </a:extLst>
              </a:tr>
              <a:tr h="279277">
                <a:tc>
                  <a:txBody>
                    <a:bodyPr/>
                    <a:lstStyle/>
                    <a:p>
                      <a:r>
                        <a:rPr lang="en-GB" sz="1200" b="1" dirty="0">
                          <a:solidFill>
                            <a:schemeClr val="tx1"/>
                          </a:solidFill>
                          <a:highlight>
                            <a:srgbClr val="FFFF00"/>
                          </a:highlight>
                        </a:rPr>
                        <a:t>Point</a:t>
                      </a:r>
                      <a:r>
                        <a:rPr lang="en-GB" sz="1200" b="1" dirty="0">
                          <a:solidFill>
                            <a:schemeClr val="tx1"/>
                          </a:solidFill>
                        </a:rPr>
                        <a:t> – </a:t>
                      </a:r>
                      <a:r>
                        <a:rPr lang="en-GB" sz="1200" b="0" dirty="0">
                          <a:solidFill>
                            <a:schemeClr val="tx1"/>
                          </a:solidFill>
                        </a:rPr>
                        <a:t>State a second reason why there was a succession crisis.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670399179"/>
                  </a:ext>
                </a:extLst>
              </a:tr>
              <a:tr h="281881">
                <a:tc>
                  <a:txBody>
                    <a:bodyPr/>
                    <a:lstStyle/>
                    <a:p>
                      <a:r>
                        <a:rPr lang="en-GB" sz="1200" dirty="0">
                          <a:solidFill>
                            <a:schemeClr val="tx1"/>
                          </a:solidFill>
                        </a:rPr>
                        <a:t>Reason: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69827688"/>
                  </a:ext>
                </a:extLst>
              </a:tr>
              <a:tr h="279277">
                <a:tc>
                  <a:txBody>
                    <a:bodyPr/>
                    <a:lstStyle/>
                    <a:p>
                      <a:r>
                        <a:rPr lang="en-GB" sz="1200" b="1" dirty="0">
                          <a:solidFill>
                            <a:schemeClr val="tx1"/>
                          </a:solidFill>
                          <a:highlight>
                            <a:srgbClr val="FFFF00"/>
                          </a:highlight>
                        </a:rPr>
                        <a:t>Evidence</a:t>
                      </a:r>
                      <a:r>
                        <a:rPr lang="en-GB" sz="1200" b="1" dirty="0">
                          <a:solidFill>
                            <a:schemeClr val="tx1"/>
                          </a:solidFill>
                        </a:rPr>
                        <a:t>- </a:t>
                      </a:r>
                      <a:r>
                        <a:rPr lang="en-GB" sz="1200" b="0" dirty="0">
                          <a:solidFill>
                            <a:schemeClr val="tx1"/>
                          </a:solidFill>
                        </a:rPr>
                        <a:t>Add 3 pieces of evidence to support your point: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680270222"/>
                  </a:ext>
                </a:extLst>
              </a:tr>
              <a:tr h="381061">
                <a:tc>
                  <a:txBody>
                    <a:bodyPr/>
                    <a:lstStyle/>
                    <a:p>
                      <a:r>
                        <a:rPr lang="en-GB" sz="1200"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48661881"/>
                  </a:ext>
                </a:extLst>
              </a:tr>
              <a:tr h="381061">
                <a:tc>
                  <a:txBody>
                    <a:bodyPr/>
                    <a:lstStyle/>
                    <a:p>
                      <a:r>
                        <a:rPr lang="en-GB" sz="1200"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64659614"/>
                  </a:ext>
                </a:extLst>
              </a:tr>
              <a:tr h="381061">
                <a:tc>
                  <a:txBody>
                    <a:bodyPr/>
                    <a:lstStyle/>
                    <a:p>
                      <a:r>
                        <a:rPr lang="en-GB" sz="1200" dirty="0">
                          <a:solidFill>
                            <a:schemeClr val="tx1"/>
                          </a:solidFill>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3053435"/>
                  </a:ext>
                </a:extLst>
              </a:tr>
              <a:tr h="281881">
                <a:tc>
                  <a:txBody>
                    <a:bodyPr/>
                    <a:lstStyle/>
                    <a:p>
                      <a:r>
                        <a:rPr lang="en-GB" sz="1200" b="1" dirty="0">
                          <a:solidFill>
                            <a:schemeClr val="tx1"/>
                          </a:solidFill>
                          <a:highlight>
                            <a:srgbClr val="FFFF00"/>
                          </a:highlight>
                        </a:rPr>
                        <a:t>Analyse</a:t>
                      </a:r>
                      <a:r>
                        <a:rPr lang="en-GB" sz="1200" b="1" dirty="0">
                          <a:solidFill>
                            <a:schemeClr val="tx1"/>
                          </a:solidFill>
                        </a:rPr>
                        <a:t>- </a:t>
                      </a:r>
                      <a:r>
                        <a:rPr lang="en-GB" sz="1200" b="0" dirty="0">
                          <a:solidFill>
                            <a:schemeClr val="tx1"/>
                          </a:solidFill>
                        </a:rPr>
                        <a:t>Explain why this led to a succession crisis.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489731410"/>
                  </a:ext>
                </a:extLst>
              </a:tr>
              <a:tr h="657722">
                <a:tc>
                  <a:txBody>
                    <a:bodyPr/>
                    <a:lstStyle/>
                    <a:p>
                      <a:r>
                        <a:rPr lang="en-GB" sz="1200" dirty="0">
                          <a:solidFill>
                            <a:schemeClr val="tx1"/>
                          </a:solidFill>
                        </a:rPr>
                        <a:t>This led to a succession crisis because…</a:t>
                      </a:r>
                    </a:p>
                    <a:p>
                      <a:endParaRPr lang="en-GB" sz="1200" dirty="0">
                        <a:solidFill>
                          <a:schemeClr val="tx1"/>
                        </a:solidFill>
                      </a:endParaRPr>
                    </a:p>
                    <a:p>
                      <a:endParaRPr lang="en-GB"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34586187"/>
                  </a:ext>
                </a:extLst>
              </a:tr>
              <a:tr h="281881">
                <a:tc>
                  <a:txBody>
                    <a:bodyPr/>
                    <a:lstStyle/>
                    <a:p>
                      <a:r>
                        <a:rPr lang="en-GB" sz="1200" b="1" dirty="0">
                          <a:solidFill>
                            <a:schemeClr val="tx1"/>
                          </a:solidFill>
                          <a:highlight>
                            <a:srgbClr val="FFFF00"/>
                          </a:highlight>
                        </a:rPr>
                        <a:t>Point</a:t>
                      </a:r>
                      <a:r>
                        <a:rPr lang="en-GB" sz="1200" b="1" dirty="0">
                          <a:solidFill>
                            <a:schemeClr val="tx1"/>
                          </a:solidFill>
                        </a:rPr>
                        <a:t> – </a:t>
                      </a:r>
                      <a:r>
                        <a:rPr lang="en-GB" sz="1200" b="0" dirty="0">
                          <a:solidFill>
                            <a:schemeClr val="tx1"/>
                          </a:solidFill>
                        </a:rPr>
                        <a:t>State a final why there was a succession crisis.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548436712"/>
                  </a:ext>
                </a:extLst>
              </a:tr>
              <a:tr h="281881">
                <a:tc>
                  <a:txBody>
                    <a:bodyPr/>
                    <a:lstStyle/>
                    <a:p>
                      <a:r>
                        <a:rPr lang="en-GB" sz="1200" dirty="0">
                          <a:solidFill>
                            <a:schemeClr val="tx1"/>
                          </a:solidFill>
                        </a:rPr>
                        <a:t>Reason: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22191918"/>
                  </a:ext>
                </a:extLst>
              </a:tr>
              <a:tr h="281881">
                <a:tc>
                  <a:txBody>
                    <a:bodyPr/>
                    <a:lstStyle/>
                    <a:p>
                      <a:r>
                        <a:rPr lang="en-GB" sz="1200" b="1" dirty="0">
                          <a:solidFill>
                            <a:schemeClr val="tx1"/>
                          </a:solidFill>
                          <a:highlight>
                            <a:srgbClr val="FFFF00"/>
                          </a:highlight>
                        </a:rPr>
                        <a:t>Evidence</a:t>
                      </a:r>
                      <a:r>
                        <a:rPr lang="en-GB" sz="1200" b="1" dirty="0">
                          <a:solidFill>
                            <a:schemeClr val="tx1"/>
                          </a:solidFill>
                        </a:rPr>
                        <a:t>- </a:t>
                      </a:r>
                      <a:r>
                        <a:rPr lang="en-GB" sz="1200" b="0" dirty="0">
                          <a:solidFill>
                            <a:schemeClr val="tx1"/>
                          </a:solidFill>
                        </a:rPr>
                        <a:t>Add 3 pieces of evidence to support your point: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974873761"/>
                  </a:ext>
                </a:extLst>
              </a:tr>
              <a:tr h="381061">
                <a:tc>
                  <a:txBody>
                    <a:bodyPr/>
                    <a:lstStyle/>
                    <a:p>
                      <a:r>
                        <a:rPr lang="en-GB" sz="1200">
                          <a:solidFill>
                            <a:schemeClr val="tx1"/>
                          </a:solidFill>
                        </a:rPr>
                        <a:t>1)</a:t>
                      </a:r>
                      <a:endParaRPr lang="en-GB"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92428599"/>
                  </a:ext>
                </a:extLst>
              </a:tr>
              <a:tr h="381061">
                <a:tc>
                  <a:txBody>
                    <a:bodyPr/>
                    <a:lstStyle/>
                    <a:p>
                      <a:r>
                        <a:rPr lang="en-GB" sz="1200">
                          <a:solidFill>
                            <a:schemeClr val="tx1"/>
                          </a:solidFill>
                        </a:rPr>
                        <a:t>2)</a:t>
                      </a:r>
                      <a:endParaRPr lang="en-GB"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32475034"/>
                  </a:ext>
                </a:extLst>
              </a:tr>
              <a:tr h="381061">
                <a:tc>
                  <a:txBody>
                    <a:bodyPr/>
                    <a:lstStyle/>
                    <a:p>
                      <a:r>
                        <a:rPr lang="en-GB" sz="1200">
                          <a:solidFill>
                            <a:schemeClr val="tx1"/>
                          </a:solidFill>
                        </a:rPr>
                        <a:t>3)</a:t>
                      </a:r>
                      <a:endParaRPr lang="en-GB"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88798893"/>
                  </a:ext>
                </a:extLst>
              </a:tr>
              <a:tr h="281881">
                <a:tc>
                  <a:txBody>
                    <a:bodyPr/>
                    <a:lstStyle/>
                    <a:p>
                      <a:r>
                        <a:rPr lang="en-GB" sz="1200" b="1" dirty="0">
                          <a:solidFill>
                            <a:schemeClr val="tx1"/>
                          </a:solidFill>
                          <a:highlight>
                            <a:srgbClr val="FFFF00"/>
                          </a:highlight>
                        </a:rPr>
                        <a:t>Analyse</a:t>
                      </a:r>
                      <a:r>
                        <a:rPr lang="en-GB" sz="1200" b="1" dirty="0">
                          <a:solidFill>
                            <a:schemeClr val="tx1"/>
                          </a:solidFill>
                        </a:rPr>
                        <a:t>- </a:t>
                      </a:r>
                      <a:r>
                        <a:rPr lang="en-GB" sz="1200" b="0" dirty="0">
                          <a:solidFill>
                            <a:schemeClr val="tx1"/>
                          </a:solidFill>
                        </a:rPr>
                        <a:t>Explain why this led to a succession crisis.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810802121"/>
                  </a:ext>
                </a:extLst>
              </a:tr>
              <a:tr h="657722">
                <a:tc>
                  <a:txBody>
                    <a:bodyPr/>
                    <a:lstStyle/>
                    <a:p>
                      <a:r>
                        <a:rPr lang="en-GB" sz="1200" dirty="0">
                          <a:solidFill>
                            <a:schemeClr val="tx1"/>
                          </a:solidFill>
                        </a:rPr>
                        <a:t>This led to a succession crisis because…</a:t>
                      </a:r>
                    </a:p>
                    <a:p>
                      <a:endParaRPr lang="en-GB" sz="1200" dirty="0">
                        <a:solidFill>
                          <a:schemeClr val="tx1"/>
                        </a:solidFill>
                      </a:endParaRPr>
                    </a:p>
                    <a:p>
                      <a:endParaRPr lang="en-GB"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08352722"/>
                  </a:ext>
                </a:extLst>
              </a:tr>
            </a:tbl>
          </a:graphicData>
        </a:graphic>
      </p:graphicFrame>
      <p:sp>
        <p:nvSpPr>
          <p:cNvPr id="8" name="TextBox 7">
            <a:extLst>
              <a:ext uri="{FF2B5EF4-FFF2-40B4-BE49-F238E27FC236}">
                <a16:creationId xmlns:a16="http://schemas.microsoft.com/office/drawing/2014/main" id="{2FACEBA6-0723-8A28-1C9F-269321103E7C}"/>
              </a:ext>
            </a:extLst>
          </p:cNvPr>
          <p:cNvSpPr txBox="1"/>
          <p:nvPr/>
        </p:nvSpPr>
        <p:spPr>
          <a:xfrm>
            <a:off x="105361" y="279337"/>
            <a:ext cx="5862548" cy="646331"/>
          </a:xfrm>
          <a:prstGeom prst="rect">
            <a:avLst/>
          </a:prstGeom>
          <a:noFill/>
        </p:spPr>
        <p:txBody>
          <a:bodyPr wrap="square">
            <a:spAutoFit/>
          </a:bodyPr>
          <a:lstStyle/>
          <a:p>
            <a:r>
              <a:rPr lang="en-GB" b="0" dirty="0">
                <a:solidFill>
                  <a:srgbClr val="7030A0"/>
                </a:solidFill>
              </a:rPr>
              <a:t>Explain why there was a succession crisis in 1066.</a:t>
            </a:r>
          </a:p>
          <a:p>
            <a:r>
              <a:rPr lang="en-GB" b="0" dirty="0">
                <a:solidFill>
                  <a:srgbClr val="7030A0"/>
                </a:solidFill>
              </a:rPr>
              <a:t>[12 marks]</a:t>
            </a:r>
            <a:endParaRPr lang="en-GB" dirty="0"/>
          </a:p>
        </p:txBody>
      </p:sp>
      <p:pic>
        <p:nvPicPr>
          <p:cNvPr id="5122" name="Picture 2" descr="plan icon">
            <a:extLst>
              <a:ext uri="{FF2B5EF4-FFF2-40B4-BE49-F238E27FC236}">
                <a16:creationId xmlns:a16="http://schemas.microsoft.com/office/drawing/2014/main" id="{7B29865A-F001-C642-384A-E5536961826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37202" y="86097"/>
            <a:ext cx="763613" cy="7636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0921401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3918</TotalTime>
  <Words>2528</Words>
  <Application>Microsoft Office PowerPoint</Application>
  <PresentationFormat>A4 Paper (210x297 mm)</PresentationFormat>
  <Paragraphs>223</Paragraphs>
  <Slides>12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Abadi</vt:lpstr>
      <vt:lpstr>Arial</vt:lpstr>
      <vt:lpstr>Calibri</vt:lpstr>
      <vt:lpstr>Calibri Light</vt:lpstr>
      <vt:lpstr>Segoe Script</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Jennifer Parsons</dc:creator>
  <cp:lastModifiedBy>Jennifer Parsons</cp:lastModifiedBy>
  <cp:revision>3</cp:revision>
  <dcterms:created xsi:type="dcterms:W3CDTF">2023-09-18T16:44:56Z</dcterms:created>
  <dcterms:modified xsi:type="dcterms:W3CDTF">2024-12-20T08:34:23Z</dcterms:modified>
</cp:coreProperties>
</file>