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58"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091"/>
    <a:srgbClr val="FDBC26"/>
    <a:srgbClr val="0D004C"/>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63" d="100"/>
          <a:sy n="63" d="100"/>
        </p:scale>
        <p:origin x="78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1ED4-943C-1640-9B68-EDBFA884C4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85AD60-AA1F-D94D-A357-715D37B0D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065E1C-DC1E-1A44-99E8-53B217790803}"/>
              </a:ext>
            </a:extLst>
          </p:cNvPr>
          <p:cNvSpPr>
            <a:spLocks noGrp="1"/>
          </p:cNvSpPr>
          <p:nvPr>
            <p:ph type="dt" sz="half" idx="10"/>
          </p:nvPr>
        </p:nvSpPr>
        <p:spPr/>
        <p:txBody>
          <a:bodyPr/>
          <a:lstStyle/>
          <a:p>
            <a:fld id="{DFFAD6C1-ADFD-4B4E-B888-6D151E350F29}" type="datetimeFigureOut">
              <a:rPr lang="en-US" smtClean="0"/>
              <a:t>10/4/2023</a:t>
            </a:fld>
            <a:endParaRPr lang="en-US"/>
          </a:p>
        </p:txBody>
      </p:sp>
      <p:sp>
        <p:nvSpPr>
          <p:cNvPr id="5" name="Footer Placeholder 4">
            <a:extLst>
              <a:ext uri="{FF2B5EF4-FFF2-40B4-BE49-F238E27FC236}">
                <a16:creationId xmlns:a16="http://schemas.microsoft.com/office/drawing/2014/main" id="{1F464875-2499-6447-9570-9E5E72BFB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9B92D-8F3F-A24D-9517-247CF814706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88072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25AB-D3F1-4445-844B-6E7902BD355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2B96A4-2C61-1D4C-80C5-C93A0CC275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22248F-1451-EE4E-AE6A-8534EEEDD898}"/>
              </a:ext>
            </a:extLst>
          </p:cNvPr>
          <p:cNvSpPr>
            <a:spLocks noGrp="1"/>
          </p:cNvSpPr>
          <p:nvPr>
            <p:ph type="dt" sz="half" idx="10"/>
          </p:nvPr>
        </p:nvSpPr>
        <p:spPr/>
        <p:txBody>
          <a:bodyPr/>
          <a:lstStyle/>
          <a:p>
            <a:fld id="{DFFAD6C1-ADFD-4B4E-B888-6D151E350F29}" type="datetimeFigureOut">
              <a:rPr lang="en-US" smtClean="0"/>
              <a:t>10/4/2023</a:t>
            </a:fld>
            <a:endParaRPr lang="en-US"/>
          </a:p>
        </p:txBody>
      </p:sp>
      <p:sp>
        <p:nvSpPr>
          <p:cNvPr id="5" name="Footer Placeholder 4">
            <a:extLst>
              <a:ext uri="{FF2B5EF4-FFF2-40B4-BE49-F238E27FC236}">
                <a16:creationId xmlns:a16="http://schemas.microsoft.com/office/drawing/2014/main" id="{3604032C-472B-A74B-A651-E22CB6D2F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8E489-7FD9-D54A-B776-26CBE2156C3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94832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8C730-86BC-D84C-850F-D517CE93FB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2FFA1F-3EB1-CC4C-9587-AD4F3874790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7854F2-CC4F-8046-BFEB-77D49713AC70}"/>
              </a:ext>
            </a:extLst>
          </p:cNvPr>
          <p:cNvSpPr>
            <a:spLocks noGrp="1"/>
          </p:cNvSpPr>
          <p:nvPr>
            <p:ph type="dt" sz="half" idx="10"/>
          </p:nvPr>
        </p:nvSpPr>
        <p:spPr/>
        <p:txBody>
          <a:bodyPr/>
          <a:lstStyle/>
          <a:p>
            <a:fld id="{DFFAD6C1-ADFD-4B4E-B888-6D151E350F29}" type="datetimeFigureOut">
              <a:rPr lang="en-US" smtClean="0"/>
              <a:t>10/4/2023</a:t>
            </a:fld>
            <a:endParaRPr lang="en-US"/>
          </a:p>
        </p:txBody>
      </p:sp>
      <p:sp>
        <p:nvSpPr>
          <p:cNvPr id="5" name="Footer Placeholder 4">
            <a:extLst>
              <a:ext uri="{FF2B5EF4-FFF2-40B4-BE49-F238E27FC236}">
                <a16:creationId xmlns:a16="http://schemas.microsoft.com/office/drawing/2014/main" id="{C47D0209-3D81-7E41-93D0-92F99B1E0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BE556-B998-0746-9165-64FD700E0951}"/>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07670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490B-BC47-FA4A-B6F4-D165D70F38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9B564A-248D-5340-8C31-F553682027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5C0FDA-E1C5-5C40-95EB-EC67BC78D435}"/>
              </a:ext>
            </a:extLst>
          </p:cNvPr>
          <p:cNvSpPr>
            <a:spLocks noGrp="1"/>
          </p:cNvSpPr>
          <p:nvPr>
            <p:ph type="dt" sz="half" idx="10"/>
          </p:nvPr>
        </p:nvSpPr>
        <p:spPr/>
        <p:txBody>
          <a:bodyPr/>
          <a:lstStyle/>
          <a:p>
            <a:fld id="{DFFAD6C1-ADFD-4B4E-B888-6D151E350F29}" type="datetimeFigureOut">
              <a:rPr lang="en-US" smtClean="0"/>
              <a:t>10/4/2023</a:t>
            </a:fld>
            <a:endParaRPr lang="en-US"/>
          </a:p>
        </p:txBody>
      </p:sp>
      <p:sp>
        <p:nvSpPr>
          <p:cNvPr id="5" name="Footer Placeholder 4">
            <a:extLst>
              <a:ext uri="{FF2B5EF4-FFF2-40B4-BE49-F238E27FC236}">
                <a16:creationId xmlns:a16="http://schemas.microsoft.com/office/drawing/2014/main" id="{4EF40404-958F-DC48-B23D-355984CC0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574B0-AB33-FA45-B1C2-F0DAA27D03C1}"/>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79685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6D9B-165C-794A-AF42-9499A01FA3B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5174392-083F-4A48-A394-D5C23F4393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60DE99-FA57-1347-A526-9AD6283ECF24}"/>
              </a:ext>
            </a:extLst>
          </p:cNvPr>
          <p:cNvSpPr>
            <a:spLocks noGrp="1"/>
          </p:cNvSpPr>
          <p:nvPr>
            <p:ph type="dt" sz="half" idx="10"/>
          </p:nvPr>
        </p:nvSpPr>
        <p:spPr/>
        <p:txBody>
          <a:bodyPr/>
          <a:lstStyle/>
          <a:p>
            <a:fld id="{DFFAD6C1-ADFD-4B4E-B888-6D151E350F29}" type="datetimeFigureOut">
              <a:rPr lang="en-US" smtClean="0"/>
              <a:t>10/4/2023</a:t>
            </a:fld>
            <a:endParaRPr lang="en-US"/>
          </a:p>
        </p:txBody>
      </p:sp>
      <p:sp>
        <p:nvSpPr>
          <p:cNvPr id="5" name="Footer Placeholder 4">
            <a:extLst>
              <a:ext uri="{FF2B5EF4-FFF2-40B4-BE49-F238E27FC236}">
                <a16:creationId xmlns:a16="http://schemas.microsoft.com/office/drawing/2014/main" id="{FECF0008-A576-6E48-9095-943C591FC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9300F-5737-2745-B1CD-A20E4B10CCAA}"/>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36926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68C3-5B4C-3A4A-9B59-6181FA516E9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21E6D8-789A-2B4B-8CD7-977270D11E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C9975D-DEF3-7946-B83A-6B62F5A347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CC48C26-E968-404F-BE5D-CB79E32D4DD7}"/>
              </a:ext>
            </a:extLst>
          </p:cNvPr>
          <p:cNvSpPr>
            <a:spLocks noGrp="1"/>
          </p:cNvSpPr>
          <p:nvPr>
            <p:ph type="dt" sz="half" idx="10"/>
          </p:nvPr>
        </p:nvSpPr>
        <p:spPr/>
        <p:txBody>
          <a:bodyPr/>
          <a:lstStyle/>
          <a:p>
            <a:fld id="{DFFAD6C1-ADFD-4B4E-B888-6D151E350F29}" type="datetimeFigureOut">
              <a:rPr lang="en-US" smtClean="0"/>
              <a:t>10/4/2023</a:t>
            </a:fld>
            <a:endParaRPr lang="en-US"/>
          </a:p>
        </p:txBody>
      </p:sp>
      <p:sp>
        <p:nvSpPr>
          <p:cNvPr id="6" name="Footer Placeholder 5">
            <a:extLst>
              <a:ext uri="{FF2B5EF4-FFF2-40B4-BE49-F238E27FC236}">
                <a16:creationId xmlns:a16="http://schemas.microsoft.com/office/drawing/2014/main" id="{DCC26E52-CC0D-134B-B7E0-E67993F8D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2674F-4E0E-E243-9035-9F3F7A27639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414028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9645-F181-D247-A550-441225AAEF4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EA9BBCB-3695-7047-8BE1-939B3F739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41E575-D14F-6841-B682-58DBB01CA3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964698-F4A9-2940-A823-4E32CF084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2F63D1-47B6-DF46-8D03-39956DC565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A5C6E17-8AD2-6944-926E-50E6C2BB7CC1}"/>
              </a:ext>
            </a:extLst>
          </p:cNvPr>
          <p:cNvSpPr>
            <a:spLocks noGrp="1"/>
          </p:cNvSpPr>
          <p:nvPr>
            <p:ph type="dt" sz="half" idx="10"/>
          </p:nvPr>
        </p:nvSpPr>
        <p:spPr/>
        <p:txBody>
          <a:bodyPr/>
          <a:lstStyle/>
          <a:p>
            <a:fld id="{DFFAD6C1-ADFD-4B4E-B888-6D151E350F29}" type="datetimeFigureOut">
              <a:rPr lang="en-US" smtClean="0"/>
              <a:t>10/4/2023</a:t>
            </a:fld>
            <a:endParaRPr lang="en-US"/>
          </a:p>
        </p:txBody>
      </p:sp>
      <p:sp>
        <p:nvSpPr>
          <p:cNvPr id="8" name="Footer Placeholder 7">
            <a:extLst>
              <a:ext uri="{FF2B5EF4-FFF2-40B4-BE49-F238E27FC236}">
                <a16:creationId xmlns:a16="http://schemas.microsoft.com/office/drawing/2014/main" id="{F25B62E5-3892-9343-BB85-64AD2FDE24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C6D236-2C01-384A-8929-997F266F27F4}"/>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25047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4EFB-3610-1B48-AD33-3FCEDD45605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02644D5-3289-1C41-8683-FFD2E75A5CCA}"/>
              </a:ext>
            </a:extLst>
          </p:cNvPr>
          <p:cNvSpPr>
            <a:spLocks noGrp="1"/>
          </p:cNvSpPr>
          <p:nvPr>
            <p:ph type="dt" sz="half" idx="10"/>
          </p:nvPr>
        </p:nvSpPr>
        <p:spPr/>
        <p:txBody>
          <a:bodyPr/>
          <a:lstStyle/>
          <a:p>
            <a:fld id="{DFFAD6C1-ADFD-4B4E-B888-6D151E350F29}" type="datetimeFigureOut">
              <a:rPr lang="en-US" smtClean="0"/>
              <a:t>10/4/2023</a:t>
            </a:fld>
            <a:endParaRPr lang="en-US"/>
          </a:p>
        </p:txBody>
      </p:sp>
      <p:sp>
        <p:nvSpPr>
          <p:cNvPr id="4" name="Footer Placeholder 3">
            <a:extLst>
              <a:ext uri="{FF2B5EF4-FFF2-40B4-BE49-F238E27FC236}">
                <a16:creationId xmlns:a16="http://schemas.microsoft.com/office/drawing/2014/main" id="{E8A806D4-4E0E-F742-B7B6-EF0FEA43C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3AE8BF-646D-4242-9690-21BB4567A542}"/>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12389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69D94-D048-0941-B517-B1368A6141C2}"/>
              </a:ext>
            </a:extLst>
          </p:cNvPr>
          <p:cNvSpPr>
            <a:spLocks noGrp="1"/>
          </p:cNvSpPr>
          <p:nvPr>
            <p:ph type="dt" sz="half" idx="10"/>
          </p:nvPr>
        </p:nvSpPr>
        <p:spPr/>
        <p:txBody>
          <a:bodyPr/>
          <a:lstStyle/>
          <a:p>
            <a:fld id="{DFFAD6C1-ADFD-4B4E-B888-6D151E350F29}" type="datetimeFigureOut">
              <a:rPr lang="en-US" smtClean="0"/>
              <a:t>10/4/2023</a:t>
            </a:fld>
            <a:endParaRPr lang="en-US"/>
          </a:p>
        </p:txBody>
      </p:sp>
      <p:sp>
        <p:nvSpPr>
          <p:cNvPr id="3" name="Footer Placeholder 2">
            <a:extLst>
              <a:ext uri="{FF2B5EF4-FFF2-40B4-BE49-F238E27FC236}">
                <a16:creationId xmlns:a16="http://schemas.microsoft.com/office/drawing/2014/main" id="{F8F4954E-65DB-0F43-B9E4-C0A1B074CF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803A41-1879-8340-A031-4F94DC660639}"/>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269551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AB4D-87AA-184A-9698-87DF7D2ABB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4B964E6-5972-C041-9FF7-23C20752B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78194B-123A-5C46-B71C-98A32C05F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397671-E8CB-3A44-97F9-BC2034CA5C66}"/>
              </a:ext>
            </a:extLst>
          </p:cNvPr>
          <p:cNvSpPr>
            <a:spLocks noGrp="1"/>
          </p:cNvSpPr>
          <p:nvPr>
            <p:ph type="dt" sz="half" idx="10"/>
          </p:nvPr>
        </p:nvSpPr>
        <p:spPr/>
        <p:txBody>
          <a:bodyPr/>
          <a:lstStyle/>
          <a:p>
            <a:fld id="{DFFAD6C1-ADFD-4B4E-B888-6D151E350F29}" type="datetimeFigureOut">
              <a:rPr lang="en-US" smtClean="0"/>
              <a:t>10/4/2023</a:t>
            </a:fld>
            <a:endParaRPr lang="en-US"/>
          </a:p>
        </p:txBody>
      </p:sp>
      <p:sp>
        <p:nvSpPr>
          <p:cNvPr id="6" name="Footer Placeholder 5">
            <a:extLst>
              <a:ext uri="{FF2B5EF4-FFF2-40B4-BE49-F238E27FC236}">
                <a16:creationId xmlns:a16="http://schemas.microsoft.com/office/drawing/2014/main" id="{D2E20150-644E-D848-B5F7-373872EE9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FDE34-FC4A-7042-9E9B-A529D08E5B77}"/>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343452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3213-CB3D-5E48-ABEC-E8EF233532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8E18D5E-CD9E-7348-B139-54CF9ED98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9B8083-3913-C84B-80AD-7510F57EF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9ACADB-1AA2-FD44-A5FD-15DA235F79AF}"/>
              </a:ext>
            </a:extLst>
          </p:cNvPr>
          <p:cNvSpPr>
            <a:spLocks noGrp="1"/>
          </p:cNvSpPr>
          <p:nvPr>
            <p:ph type="dt" sz="half" idx="10"/>
          </p:nvPr>
        </p:nvSpPr>
        <p:spPr/>
        <p:txBody>
          <a:bodyPr/>
          <a:lstStyle/>
          <a:p>
            <a:fld id="{DFFAD6C1-ADFD-4B4E-B888-6D151E350F29}" type="datetimeFigureOut">
              <a:rPr lang="en-US" smtClean="0"/>
              <a:t>10/4/2023</a:t>
            </a:fld>
            <a:endParaRPr lang="en-US"/>
          </a:p>
        </p:txBody>
      </p:sp>
      <p:sp>
        <p:nvSpPr>
          <p:cNvPr id="6" name="Footer Placeholder 5">
            <a:extLst>
              <a:ext uri="{FF2B5EF4-FFF2-40B4-BE49-F238E27FC236}">
                <a16:creationId xmlns:a16="http://schemas.microsoft.com/office/drawing/2014/main" id="{E773EB32-B05E-704D-A0CD-C5778E75D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D44A6-F7D9-654F-8F4F-05694ECE5D04}"/>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363739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EBCC2-7A03-384D-AB94-70E90B80F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14C9D2-1DCC-9C4A-8017-E250C5A7C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DB5300-5490-7942-98C9-DBCFE406F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AD6C1-ADFD-4B4E-B888-6D151E350F29}" type="datetimeFigureOut">
              <a:rPr lang="en-US" smtClean="0"/>
              <a:t>10/4/2023</a:t>
            </a:fld>
            <a:endParaRPr lang="en-US"/>
          </a:p>
        </p:txBody>
      </p:sp>
      <p:sp>
        <p:nvSpPr>
          <p:cNvPr id="5" name="Footer Placeholder 4">
            <a:extLst>
              <a:ext uri="{FF2B5EF4-FFF2-40B4-BE49-F238E27FC236}">
                <a16:creationId xmlns:a16="http://schemas.microsoft.com/office/drawing/2014/main" id="{F18B6D62-6A8D-294C-B997-55576CCB7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6A4AD-9B3C-CC4A-A011-5CD148BEE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D3760-CE2A-2040-97B1-B268620E2972}" type="slidenum">
              <a:rPr lang="en-US" smtClean="0"/>
              <a:t>‹#›</a:t>
            </a:fld>
            <a:endParaRPr lang="en-US"/>
          </a:p>
        </p:txBody>
      </p:sp>
    </p:spTree>
    <p:extLst>
      <p:ext uri="{BB962C8B-B14F-4D97-AF65-F5344CB8AC3E}">
        <p14:creationId xmlns:p14="http://schemas.microsoft.com/office/powerpoint/2010/main" val="297023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ruthmiskin.com/en/parents/"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www.oxfordowl.co.uk/Reading/" TargetMode="External"/><Relationship Id="rId4" Type="http://schemas.openxmlformats.org/officeDocument/2006/relationships/hyperlink" Target="https://www.facebook.com/miskin.educ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F1419A-F57A-244B-8EB5-5D12F34FF34D}"/>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2176778" y="2902465"/>
            <a:ext cx="7325710" cy="2387600"/>
          </a:xfrm>
        </p:spPr>
        <p:txBody>
          <a:bodyPr>
            <a:normAutofit/>
          </a:bodyPr>
          <a:lstStyle/>
          <a:p>
            <a:r>
              <a:rPr lang="en-US" sz="2800" spc="300" dirty="0">
                <a:solidFill>
                  <a:schemeClr val="bg1"/>
                </a:solidFill>
                <a:latin typeface="Barmeno Medium"/>
              </a:rPr>
              <a:t>Year 1 Reading and Phonics</a:t>
            </a:r>
            <a:endParaRPr lang="en-US" sz="2800" spc="300" dirty="0">
              <a:solidFill>
                <a:schemeClr val="bg1"/>
              </a:solidFill>
              <a:latin typeface="Barmeno Medium" pitchFamily="2" charset="0"/>
            </a:endParaRPr>
          </a:p>
        </p:txBody>
      </p:sp>
      <p:pic>
        <p:nvPicPr>
          <p:cNvPr id="7" name="Picture 6">
            <a:extLst>
              <a:ext uri="{FF2B5EF4-FFF2-40B4-BE49-F238E27FC236}">
                <a16:creationId xmlns:a16="http://schemas.microsoft.com/office/drawing/2014/main" id="{998F18B0-29C6-EF4B-9F2F-6398B8B3FE29}"/>
              </a:ext>
            </a:extLst>
          </p:cNvPr>
          <p:cNvPicPr>
            <a:picLocks noChangeAspect="1"/>
          </p:cNvPicPr>
          <p:nvPr/>
        </p:nvPicPr>
        <p:blipFill>
          <a:blip r:embed="rId3"/>
          <a:stretch>
            <a:fillRect/>
          </a:stretch>
        </p:blipFill>
        <p:spPr>
          <a:xfrm>
            <a:off x="2689512" y="4667765"/>
            <a:ext cx="622300" cy="622300"/>
          </a:xfrm>
          <a:prstGeom prst="rect">
            <a:avLst/>
          </a:prstGeom>
        </p:spPr>
      </p:pic>
      <p:pic>
        <p:nvPicPr>
          <p:cNvPr id="8" name="Picture 7">
            <a:extLst>
              <a:ext uri="{FF2B5EF4-FFF2-40B4-BE49-F238E27FC236}">
                <a16:creationId xmlns:a16="http://schemas.microsoft.com/office/drawing/2014/main" id="{05796E35-C6A6-D94A-9A7D-438189F87B14}"/>
              </a:ext>
            </a:extLst>
          </p:cNvPr>
          <p:cNvPicPr>
            <a:picLocks noChangeAspect="1"/>
          </p:cNvPicPr>
          <p:nvPr/>
        </p:nvPicPr>
        <p:blipFill>
          <a:blip r:embed="rId3"/>
          <a:stretch>
            <a:fillRect/>
          </a:stretch>
        </p:blipFill>
        <p:spPr>
          <a:xfrm>
            <a:off x="8315756" y="4667765"/>
            <a:ext cx="622300" cy="622300"/>
          </a:xfrm>
          <a:prstGeom prst="rect">
            <a:avLst/>
          </a:prstGeom>
        </p:spPr>
      </p:pic>
    </p:spTree>
    <p:extLst>
      <p:ext uri="{BB962C8B-B14F-4D97-AF65-F5344CB8AC3E}">
        <p14:creationId xmlns:p14="http://schemas.microsoft.com/office/powerpoint/2010/main" val="394716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FA66B-30BE-C84A-872F-08B16A22DBE1}"/>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3" y="-998058"/>
            <a:ext cx="7315200" cy="2387600"/>
          </a:xfrm>
        </p:spPr>
        <p:txBody>
          <a:bodyPr>
            <a:normAutofit/>
          </a:bodyPr>
          <a:lstStyle/>
          <a:p>
            <a:pPr algn="l"/>
            <a:r>
              <a:rPr lang="en-US" sz="5000" b="1" dirty="0">
                <a:solidFill>
                  <a:srgbClr val="FDBC26"/>
                </a:solidFill>
                <a:latin typeface="Barmeno" pitchFamily="2" charset="0"/>
              </a:rPr>
              <a:t>Set 2 and Set 3 Sounds</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4938857" cy="3631763"/>
          </a:xfrm>
          <a:prstGeom prst="rect">
            <a:avLst/>
          </a:prstGeom>
          <a:noFill/>
        </p:spPr>
        <p:txBody>
          <a:bodyPr wrap="square" rtlCol="0">
            <a:spAutoFit/>
          </a:bodyPr>
          <a:lstStyle/>
          <a:p>
            <a:pPr marL="0" indent="0">
              <a:buNone/>
            </a:pPr>
            <a:r>
              <a:rPr lang="en-GB" sz="2400" dirty="0"/>
              <a:t>We teach set 2 sounds first, then set 3.</a:t>
            </a:r>
          </a:p>
          <a:p>
            <a:pPr marL="0" indent="0">
              <a:buNone/>
            </a:pPr>
            <a:r>
              <a:rPr lang="en-GB" sz="2400" dirty="0"/>
              <a:t>There are many letter combinations in set 3 that make the same sounds and some taught in set 2…</a:t>
            </a:r>
          </a:p>
          <a:p>
            <a:pPr marL="0" indent="0">
              <a:buNone/>
            </a:pPr>
            <a:r>
              <a:rPr lang="en-GB" sz="2400" dirty="0"/>
              <a:t>ay, ai and a-e</a:t>
            </a:r>
          </a:p>
          <a:p>
            <a:pPr marL="0" indent="0">
              <a:buNone/>
            </a:pPr>
            <a:r>
              <a:rPr lang="en-GB" sz="2400" dirty="0"/>
              <a:t>oy and oi</a:t>
            </a:r>
          </a:p>
          <a:p>
            <a:pPr marL="0" indent="0">
              <a:buNone/>
            </a:pPr>
            <a:r>
              <a:rPr lang="en-GB" sz="2400" dirty="0" err="1"/>
              <a:t>ee</a:t>
            </a:r>
            <a:r>
              <a:rPr lang="en-GB" sz="2400" dirty="0"/>
              <a:t> and </a:t>
            </a:r>
            <a:r>
              <a:rPr lang="en-GB" sz="2400" dirty="0" err="1"/>
              <a:t>ea</a:t>
            </a:r>
            <a:endParaRPr lang="en-GB" sz="2400" dirty="0"/>
          </a:p>
          <a:p>
            <a:pPr marL="0" indent="0">
              <a:buNone/>
            </a:pPr>
            <a:r>
              <a:rPr lang="en-GB" sz="2400" dirty="0"/>
              <a:t>ow and </a:t>
            </a:r>
            <a:r>
              <a:rPr lang="en-GB" sz="2400" dirty="0" err="1"/>
              <a:t>oa</a:t>
            </a:r>
            <a:endParaRPr lang="en-GB" sz="2400" dirty="0"/>
          </a:p>
          <a:p>
            <a:endParaRPr lang="en-US" sz="1400" dirty="0">
              <a:latin typeface="Barmeno" pitchFamily="2" charset="0"/>
            </a:endParaRPr>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pic>
        <p:nvPicPr>
          <p:cNvPr id="3" name="Picture 2">
            <a:extLst>
              <a:ext uri="{FF2B5EF4-FFF2-40B4-BE49-F238E27FC236}">
                <a16:creationId xmlns:a16="http://schemas.microsoft.com/office/drawing/2014/main" id="{B73A5CFE-9976-2CE6-9052-6EE3AC2E2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577107"/>
            <a:ext cx="3785460" cy="269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87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2A5755-0BF3-BD40-B64B-AE8C6FAE9C43}"/>
              </a:ext>
            </a:extLst>
          </p:cNvPr>
          <p:cNvPicPr>
            <a:picLocks noGrp="1" noRot="1" noChangeAspect="1" noMove="1" noResize="1" noEditPoints="1" noAdjustHandles="1" noChangeArrowheads="1" noChangeShapeType="1" noCrop="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2" y="-1643218"/>
            <a:ext cx="9995677" cy="2613498"/>
          </a:xfrm>
        </p:spPr>
        <p:txBody>
          <a:bodyPr>
            <a:normAutofit/>
          </a:bodyPr>
          <a:lstStyle/>
          <a:p>
            <a:pPr algn="l"/>
            <a:r>
              <a:rPr lang="en-US" sz="5000" b="1" dirty="0">
                <a:solidFill>
                  <a:srgbClr val="FDBC26"/>
                </a:solidFill>
                <a:latin typeface="Barmeno" pitchFamily="2" charset="0"/>
              </a:rPr>
              <a:t>Year 1 and Year 2 Phonics Lesson</a:t>
            </a:r>
            <a:endParaRPr lang="en-US" sz="5000" dirty="0">
              <a:solidFill>
                <a:srgbClr val="FDBC26"/>
              </a:solidFill>
              <a:latin typeface="Trebuchet MS" panose="020B0703020202090204" pitchFamily="34" charset="0"/>
            </a:endParaRPr>
          </a:p>
        </p:txBody>
      </p:sp>
      <p:sp>
        <p:nvSpPr>
          <p:cNvPr id="11" name="TextBox 10">
            <a:extLst>
              <a:ext uri="{FF2B5EF4-FFF2-40B4-BE49-F238E27FC236}">
                <a16:creationId xmlns:a16="http://schemas.microsoft.com/office/drawing/2014/main" id="{286D3388-742E-6149-8727-2CF543FBE5BE}"/>
              </a:ext>
            </a:extLst>
          </p:cNvPr>
          <p:cNvSpPr txBox="1"/>
          <p:nvPr/>
        </p:nvSpPr>
        <p:spPr>
          <a:xfrm>
            <a:off x="6651940" y="1120676"/>
            <a:ext cx="5270842" cy="3139321"/>
          </a:xfrm>
          <a:prstGeom prst="rect">
            <a:avLst/>
          </a:prstGeom>
          <a:noFill/>
        </p:spPr>
        <p:txBody>
          <a:bodyPr wrap="square" rtlCol="0">
            <a:spAutoFit/>
          </a:bodyPr>
          <a:lstStyle/>
          <a:p>
            <a:pPr marL="342900" indent="-342900">
              <a:buAutoNum type="arabicPeriod" startAt="4"/>
            </a:pPr>
            <a:r>
              <a:rPr lang="en-GB" dirty="0"/>
              <a:t>We show our ‘green words’. These are green cards    with phonetically decodable words on them, including our</a:t>
            </a:r>
          </a:p>
          <a:p>
            <a:pPr marL="342900" indent="-342900">
              <a:buAutoNum type="arabicPeriod" startAt="4"/>
            </a:pPr>
            <a:r>
              <a:rPr lang="en-GB" dirty="0"/>
              <a:t> new sound. We use Fred Talk to sound out the word and then read it as a whole.</a:t>
            </a:r>
          </a:p>
          <a:p>
            <a:pPr marL="342900" indent="-342900">
              <a:buAutoNum type="arabicPeriod" startAt="4"/>
            </a:pPr>
            <a:r>
              <a:rPr lang="en-GB" dirty="0"/>
              <a:t>We recap sounds we already know by reading them in other words.</a:t>
            </a:r>
          </a:p>
          <a:p>
            <a:pPr marL="342900" indent="-342900">
              <a:buAutoNum type="arabicPeriod" startAt="4"/>
            </a:pPr>
            <a:r>
              <a:rPr lang="en-GB" dirty="0"/>
              <a:t>We read a few ‘nonsense’ words. These are words that include the sounds we know, but they are not real words.</a:t>
            </a:r>
          </a:p>
          <a:p>
            <a:pPr marL="342900" indent="-342900">
              <a:buAutoNum type="arabicPeriod" startAt="4"/>
            </a:pPr>
            <a:r>
              <a:rPr lang="en-GB" dirty="0"/>
              <a:t> We spell a few words on the board.</a:t>
            </a:r>
          </a:p>
        </p:txBody>
      </p:sp>
      <p:pic>
        <p:nvPicPr>
          <p:cNvPr id="4" name="Picture 2">
            <a:extLst>
              <a:ext uri="{FF2B5EF4-FFF2-40B4-BE49-F238E27FC236}">
                <a16:creationId xmlns:a16="http://schemas.microsoft.com/office/drawing/2014/main" id="{FA613727-B690-A46E-95BA-C2B5F90D1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8" y="4259998"/>
            <a:ext cx="7553982" cy="124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BD72DACE-EA99-ED4A-12F1-D233F3188F58}"/>
              </a:ext>
            </a:extLst>
          </p:cNvPr>
          <p:cNvSpPr txBox="1"/>
          <p:nvPr/>
        </p:nvSpPr>
        <p:spPr>
          <a:xfrm>
            <a:off x="269218" y="1140858"/>
            <a:ext cx="6197600" cy="2031325"/>
          </a:xfrm>
          <a:prstGeom prst="rect">
            <a:avLst/>
          </a:prstGeom>
          <a:noFill/>
        </p:spPr>
        <p:txBody>
          <a:bodyPr wrap="square">
            <a:spAutoFit/>
          </a:bodyPr>
          <a:lstStyle/>
          <a:p>
            <a:pPr marL="342900" indent="-342900">
              <a:buAutoNum type="arabicPeriod"/>
            </a:pPr>
            <a:r>
              <a:rPr lang="en-GB" sz="1800" dirty="0"/>
              <a:t>We introduce the new sound and it’s rhyme, using 3 to 4 words with the sound in as examples.</a:t>
            </a:r>
          </a:p>
          <a:p>
            <a:pPr marL="342900" indent="-342900">
              <a:buAutoNum type="arabicPeriod"/>
            </a:pPr>
            <a:r>
              <a:rPr lang="en-GB" sz="1800" dirty="0"/>
              <a:t>We show both sides of our phonics card, the sound side and the picture-rhyme side. We talk about what is happening in the picture.</a:t>
            </a:r>
          </a:p>
          <a:p>
            <a:pPr marL="342900" indent="-342900">
              <a:buAutoNum type="arabicPeriod"/>
            </a:pPr>
            <a:r>
              <a:rPr lang="en-GB" sz="1800" dirty="0"/>
              <a:t>We add our new sound card to the pack we already know and spot it as we read our sound speedily.</a:t>
            </a:r>
          </a:p>
        </p:txBody>
      </p:sp>
    </p:spTree>
    <p:extLst>
      <p:ext uri="{BB962C8B-B14F-4D97-AF65-F5344CB8AC3E}">
        <p14:creationId xmlns:p14="http://schemas.microsoft.com/office/powerpoint/2010/main" val="15556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FA66B-30BE-C84A-872F-08B16A22DBE1}"/>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3" y="-998058"/>
            <a:ext cx="7315200" cy="2387600"/>
          </a:xfrm>
        </p:spPr>
        <p:txBody>
          <a:bodyPr>
            <a:normAutofit/>
          </a:bodyPr>
          <a:lstStyle/>
          <a:p>
            <a:pPr algn="l"/>
            <a:r>
              <a:rPr lang="en-US" sz="5000" b="1" dirty="0">
                <a:solidFill>
                  <a:srgbClr val="FDBC26"/>
                </a:solidFill>
                <a:latin typeface="Barmeno" pitchFamily="2" charset="0"/>
              </a:rPr>
              <a:t>Reading Sessions</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1085658" cy="4185761"/>
          </a:xfrm>
          <a:prstGeom prst="rect">
            <a:avLst/>
          </a:prstGeom>
          <a:noFill/>
        </p:spPr>
        <p:txBody>
          <a:bodyPr wrap="square" rtlCol="0">
            <a:spAutoFit/>
          </a:bodyPr>
          <a:lstStyle/>
          <a:p>
            <a:pPr marL="0" indent="0">
              <a:buNone/>
            </a:pPr>
            <a:r>
              <a:rPr lang="en-GB" dirty="0"/>
              <a:t>Reading sessions happen every day. So, it is important to have their reading diaries and books in book bags every day.</a:t>
            </a:r>
            <a:endParaRPr lang="en-GB" u="sng" dirty="0"/>
          </a:p>
          <a:p>
            <a:pPr>
              <a:buAutoNum type="arabicPeriod"/>
            </a:pPr>
            <a:endParaRPr lang="en-GB" dirty="0"/>
          </a:p>
          <a:p>
            <a:pPr>
              <a:buAutoNum type="arabicPeriod"/>
            </a:pPr>
            <a:r>
              <a:rPr lang="en-GB" dirty="0"/>
              <a:t>We recap and teach the sounds used in the story book.</a:t>
            </a:r>
          </a:p>
          <a:p>
            <a:pPr>
              <a:buAutoNum type="arabicPeriod"/>
            </a:pPr>
            <a:endParaRPr lang="en-GB" dirty="0"/>
          </a:p>
          <a:p>
            <a:pPr>
              <a:buAutoNum type="arabicPeriod"/>
            </a:pPr>
            <a:r>
              <a:rPr lang="en-GB" dirty="0"/>
              <a:t>We show the green words from the story. These are the words that can be phonetically decoded and include our focus sounds. We have a go at these until we can read them speedily!</a:t>
            </a:r>
          </a:p>
          <a:p>
            <a:pPr>
              <a:buAutoNum type="arabicPeriod"/>
            </a:pPr>
            <a:endParaRPr lang="en-GB" dirty="0"/>
          </a:p>
          <a:p>
            <a:pPr>
              <a:buAutoNum type="arabicPeriod"/>
            </a:pPr>
            <a:r>
              <a:rPr lang="en-GB" dirty="0"/>
              <a:t>We read the red words from the story. These are the tricky words that can not be phonetically decoded.</a:t>
            </a:r>
          </a:p>
          <a:p>
            <a:pPr>
              <a:buAutoNum type="arabicPeriod"/>
            </a:pPr>
            <a:endParaRPr lang="en-GB" dirty="0"/>
          </a:p>
          <a:p>
            <a:pPr>
              <a:buAutoNum type="arabicPeriod"/>
            </a:pPr>
            <a:r>
              <a:rPr lang="en-GB" dirty="0"/>
              <a:t>Partner practice – green and red words.</a:t>
            </a:r>
          </a:p>
          <a:p>
            <a:pPr>
              <a:buAutoNum type="arabicPeriod"/>
            </a:pPr>
            <a:endParaRPr lang="en-GB" dirty="0"/>
          </a:p>
          <a:p>
            <a:pPr>
              <a:buAutoNum type="arabicPeriod"/>
            </a:pPr>
            <a:r>
              <a:rPr lang="en-GB" dirty="0"/>
              <a:t>The teacher introduces the story.</a:t>
            </a:r>
          </a:p>
          <a:p>
            <a:pPr>
              <a:buAutoNum type="arabicPeriod"/>
            </a:pPr>
            <a:endParaRPr lang="en-GB" dirty="0"/>
          </a:p>
          <a:p>
            <a:pPr>
              <a:buAutoNum type="arabicPeriod"/>
            </a:pPr>
            <a:r>
              <a:rPr lang="en-GB" dirty="0"/>
              <a:t>The children read the story while the teacher listens in.</a:t>
            </a:r>
          </a:p>
          <a:p>
            <a:endParaRPr lang="en-US" sz="1400" dirty="0">
              <a:latin typeface="Barmeno" pitchFamily="2" charset="0"/>
            </a:endParaRPr>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spTree>
    <p:extLst>
      <p:ext uri="{BB962C8B-B14F-4D97-AF65-F5344CB8AC3E}">
        <p14:creationId xmlns:p14="http://schemas.microsoft.com/office/powerpoint/2010/main" val="409808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2A5755-0BF3-BD40-B64B-AE8C6FAE9C43}"/>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3" y="-998058"/>
            <a:ext cx="7315200" cy="2387600"/>
          </a:xfrm>
        </p:spPr>
        <p:txBody>
          <a:bodyPr>
            <a:normAutofit/>
          </a:bodyPr>
          <a:lstStyle/>
          <a:p>
            <a:pPr algn="l"/>
            <a:r>
              <a:rPr lang="en-US" sz="5000" b="1" dirty="0">
                <a:solidFill>
                  <a:srgbClr val="FDBC26"/>
                </a:solidFill>
                <a:latin typeface="Barmeno" pitchFamily="2" charset="0"/>
              </a:rPr>
              <a:t>Reading Books</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0882457" cy="4247317"/>
          </a:xfrm>
          <a:prstGeom prst="rect">
            <a:avLst/>
          </a:prstGeom>
          <a:noFill/>
        </p:spPr>
        <p:txBody>
          <a:bodyPr wrap="square" rtlCol="0">
            <a:spAutoFit/>
          </a:bodyPr>
          <a:lstStyle/>
          <a:p>
            <a:pPr marL="0" indent="0">
              <a:buNone/>
            </a:pPr>
            <a:r>
              <a:rPr lang="en-GB" sz="3200" dirty="0"/>
              <a:t>We have spent a large amount of money on purchasing new reading books for Reception and Key Stage One, as well as purchasing an e-library. </a:t>
            </a:r>
          </a:p>
          <a:p>
            <a:pPr marL="0" indent="0">
              <a:buNone/>
            </a:pPr>
            <a:endParaRPr lang="en-GB" sz="3200" dirty="0"/>
          </a:p>
          <a:p>
            <a:pPr marL="0" indent="0">
              <a:buNone/>
            </a:pPr>
            <a:r>
              <a:rPr lang="en-GB" sz="3200" dirty="0"/>
              <a:t>Each week, your child will come home with:</a:t>
            </a:r>
          </a:p>
          <a:p>
            <a:pPr marL="0" indent="0">
              <a:buNone/>
            </a:pPr>
            <a:r>
              <a:rPr lang="en-GB" sz="3200" b="1" dirty="0"/>
              <a:t>One </a:t>
            </a:r>
            <a:r>
              <a:rPr lang="en-GB" sz="3200" dirty="0"/>
              <a:t>new reading book</a:t>
            </a:r>
          </a:p>
          <a:p>
            <a:pPr marL="0" indent="0">
              <a:buNone/>
            </a:pPr>
            <a:r>
              <a:rPr lang="en-GB" sz="3200" b="1" dirty="0"/>
              <a:t>One </a:t>
            </a:r>
            <a:r>
              <a:rPr lang="en-GB" sz="3200" dirty="0"/>
              <a:t>set e-library book or reading quiz!</a:t>
            </a:r>
          </a:p>
          <a:p>
            <a:pPr marL="0" indent="0">
              <a:buNone/>
            </a:pPr>
            <a:r>
              <a:rPr lang="en-GB" sz="3200" b="1" dirty="0"/>
              <a:t>One</a:t>
            </a:r>
            <a:r>
              <a:rPr lang="en-GB" sz="3200" dirty="0"/>
              <a:t> published story book (bedtime story)</a:t>
            </a:r>
            <a:endParaRPr lang="en-GB" sz="3200" b="1" dirty="0"/>
          </a:p>
          <a:p>
            <a:endParaRPr lang="en-US" sz="1400" dirty="0">
              <a:latin typeface="Barmeno" pitchFamily="2" charset="0"/>
            </a:endParaRPr>
          </a:p>
        </p:txBody>
      </p:sp>
    </p:spTree>
    <p:extLst>
      <p:ext uri="{BB962C8B-B14F-4D97-AF65-F5344CB8AC3E}">
        <p14:creationId xmlns:p14="http://schemas.microsoft.com/office/powerpoint/2010/main" val="193661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2A5755-0BF3-BD40-B64B-AE8C6FAE9C43}"/>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3" y="-998058"/>
            <a:ext cx="7315200" cy="2387600"/>
          </a:xfrm>
        </p:spPr>
        <p:txBody>
          <a:bodyPr>
            <a:normAutofit/>
          </a:bodyPr>
          <a:lstStyle/>
          <a:p>
            <a:pPr algn="l"/>
            <a:r>
              <a:rPr lang="en-US" sz="5000" b="1" dirty="0">
                <a:solidFill>
                  <a:srgbClr val="FDBC26"/>
                </a:solidFill>
                <a:latin typeface="Barmeno" pitchFamily="2" charset="0"/>
              </a:rPr>
              <a:t>Phonics Screening Check</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0882457" cy="4370427"/>
          </a:xfrm>
          <a:prstGeom prst="rect">
            <a:avLst/>
          </a:prstGeom>
          <a:noFill/>
        </p:spPr>
        <p:txBody>
          <a:bodyPr wrap="square" rtlCol="0">
            <a:spAutoFit/>
          </a:bodyPr>
          <a:lstStyle/>
          <a:p>
            <a:pPr marL="285750" indent="-285750">
              <a:buFont typeface="Arial" panose="020B0604020202020204" pitchFamily="34" charset="0"/>
              <a:buChar char="•"/>
            </a:pPr>
            <a:r>
              <a:rPr lang="en-US" sz="2400" b="0" i="0" dirty="0">
                <a:solidFill>
                  <a:srgbClr val="000000"/>
                </a:solidFill>
                <a:effectLst/>
                <a:latin typeface="+mj-lt"/>
              </a:rPr>
              <a:t>The test contain 40 words</a:t>
            </a:r>
          </a:p>
          <a:p>
            <a:pPr marL="285750" indent="-285750">
              <a:buFont typeface="Arial" panose="020B0604020202020204" pitchFamily="34" charset="0"/>
              <a:buChar char="•"/>
            </a:pPr>
            <a:r>
              <a:rPr lang="en-US" sz="2400" b="0" i="0" dirty="0">
                <a:solidFill>
                  <a:srgbClr val="000000"/>
                </a:solidFill>
                <a:effectLst/>
                <a:latin typeface="+mj-lt"/>
              </a:rPr>
              <a:t> Each child sits one to one and reads each word aloud to their teacher. </a:t>
            </a:r>
          </a:p>
          <a:p>
            <a:pPr marL="285750" indent="-285750">
              <a:buFont typeface="Arial" panose="020B0604020202020204" pitchFamily="34" charset="0"/>
              <a:buChar char="•"/>
            </a:pPr>
            <a:r>
              <a:rPr lang="en-US" sz="2400" b="0" i="0" dirty="0">
                <a:solidFill>
                  <a:srgbClr val="000000"/>
                </a:solidFill>
                <a:effectLst/>
                <a:latin typeface="+mj-lt"/>
              </a:rPr>
              <a:t>The test will take approximately 10 minutes per child, although all children are different and will complete the check at their own pace. </a:t>
            </a:r>
          </a:p>
          <a:p>
            <a:pPr marL="285750" indent="-285750">
              <a:buFont typeface="Arial" panose="020B0604020202020204" pitchFamily="34" charset="0"/>
              <a:buChar char="•"/>
            </a:pPr>
            <a:r>
              <a:rPr lang="en-US" sz="2400" b="0" i="0" dirty="0">
                <a:solidFill>
                  <a:srgbClr val="000000"/>
                </a:solidFill>
                <a:effectLst/>
                <a:latin typeface="+mj-lt"/>
              </a:rPr>
              <a:t>The list of words the children read is a combination of 20 real words and 20 pseudo words (nonsense words).</a:t>
            </a:r>
          </a:p>
          <a:p>
            <a:pPr marL="285750" indent="-285750">
              <a:buFont typeface="Arial" panose="020B0604020202020204" pitchFamily="34" charset="0"/>
              <a:buChar char="•"/>
            </a:pPr>
            <a:r>
              <a:rPr lang="en-US" sz="2400" b="0" i="0" dirty="0">
                <a:solidFill>
                  <a:srgbClr val="000000"/>
                </a:solidFill>
                <a:effectLst/>
                <a:latin typeface="+mj-lt"/>
              </a:rPr>
              <a:t>The pseudo words will be shown to your child with a picture of an alien. This provides the children with a context for the pseudo word which is independent from any existing vocabulary they may have. </a:t>
            </a:r>
          </a:p>
          <a:p>
            <a:pPr marL="285750" indent="-285750">
              <a:buFont typeface="Arial" panose="020B0604020202020204" pitchFamily="34" charset="0"/>
              <a:buChar char="•"/>
            </a:pPr>
            <a:r>
              <a:rPr lang="en-US" sz="2400" b="0" i="0" dirty="0">
                <a:solidFill>
                  <a:srgbClr val="000000"/>
                </a:solidFill>
                <a:effectLst/>
                <a:latin typeface="+mj-lt"/>
              </a:rPr>
              <a:t>Pseudo words are included because they will be new to all pupils; they do not </a:t>
            </a:r>
            <a:r>
              <a:rPr lang="en-US" sz="2400" b="0" i="0" dirty="0" err="1">
                <a:solidFill>
                  <a:srgbClr val="000000"/>
                </a:solidFill>
                <a:effectLst/>
                <a:latin typeface="+mj-lt"/>
              </a:rPr>
              <a:t>favour</a:t>
            </a:r>
            <a:r>
              <a:rPr lang="en-US" sz="2400" b="0" i="0" dirty="0">
                <a:solidFill>
                  <a:srgbClr val="000000"/>
                </a:solidFill>
                <a:effectLst/>
                <a:latin typeface="+mj-lt"/>
              </a:rPr>
              <a:t> children with a good vocabulary knowledge or visual memory of words.</a:t>
            </a:r>
            <a:endParaRPr lang="en-GB" sz="2400" dirty="0">
              <a:latin typeface="+mj-lt"/>
            </a:endParaRPr>
          </a:p>
          <a:p>
            <a:endParaRPr lang="en-US" sz="1400" dirty="0">
              <a:latin typeface="Barmeno" pitchFamily="2" charset="0"/>
            </a:endParaRPr>
          </a:p>
        </p:txBody>
      </p:sp>
    </p:spTree>
    <p:extLst>
      <p:ext uri="{BB962C8B-B14F-4D97-AF65-F5344CB8AC3E}">
        <p14:creationId xmlns:p14="http://schemas.microsoft.com/office/powerpoint/2010/main" val="1314678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FA66B-30BE-C84A-872F-08B16A22DBE1}"/>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3" y="-998058"/>
            <a:ext cx="7315200" cy="2387600"/>
          </a:xfrm>
        </p:spPr>
        <p:txBody>
          <a:bodyPr>
            <a:normAutofit/>
          </a:bodyPr>
          <a:lstStyle/>
          <a:p>
            <a:pPr algn="l"/>
            <a:r>
              <a:rPr lang="en-US" sz="5000" b="1" dirty="0">
                <a:solidFill>
                  <a:srgbClr val="FDBC26"/>
                </a:solidFill>
                <a:latin typeface="Barmeno" pitchFamily="2" charset="0"/>
              </a:rPr>
              <a:t>Online Resources Available</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1085658" cy="4031873"/>
          </a:xfrm>
          <a:prstGeom prst="rect">
            <a:avLst/>
          </a:prstGeom>
          <a:noFill/>
        </p:spPr>
        <p:txBody>
          <a:bodyPr wrap="square" rtlCol="0">
            <a:spAutoFit/>
          </a:bodyPr>
          <a:lstStyle/>
          <a:p>
            <a:r>
              <a:rPr lang="en-US" sz="3200" dirty="0"/>
              <a:t>Ruth Miskin Parents’ Page:</a:t>
            </a:r>
          </a:p>
          <a:p>
            <a:r>
              <a:rPr lang="en-US" sz="3200" dirty="0">
                <a:hlinkClick r:id="rId3"/>
              </a:rPr>
              <a:t>http://www.ruthmiskin.com/en/parents/</a:t>
            </a:r>
            <a:endParaRPr lang="en-US" sz="3200" dirty="0"/>
          </a:p>
          <a:p>
            <a:endParaRPr lang="en-US" sz="3200" dirty="0"/>
          </a:p>
          <a:p>
            <a:r>
              <a:rPr lang="en-US" sz="3200" dirty="0"/>
              <a:t>Ruth Miskin Facebook:</a:t>
            </a:r>
          </a:p>
          <a:p>
            <a:r>
              <a:rPr lang="en-US" sz="3200" dirty="0">
                <a:hlinkClick r:id="rId4"/>
              </a:rPr>
              <a:t>https://www.facebook.com/miskin.education</a:t>
            </a:r>
            <a:endParaRPr lang="en-US" sz="3200" dirty="0"/>
          </a:p>
          <a:p>
            <a:endParaRPr lang="en-US" sz="3200" dirty="0"/>
          </a:p>
          <a:p>
            <a:r>
              <a:rPr lang="en-US" sz="3200" dirty="0"/>
              <a:t>Free e-books for home reading:</a:t>
            </a:r>
          </a:p>
          <a:p>
            <a:r>
              <a:rPr lang="en-US" sz="3200" dirty="0">
                <a:hlinkClick r:id="rId5"/>
              </a:rPr>
              <a:t>http://www.oxfordowl.co.uk/Reading/</a:t>
            </a:r>
            <a:endParaRPr lang="en-US" sz="3200" dirty="0"/>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spTree>
    <p:extLst>
      <p:ext uri="{BB962C8B-B14F-4D97-AF65-F5344CB8AC3E}">
        <p14:creationId xmlns:p14="http://schemas.microsoft.com/office/powerpoint/2010/main" val="74718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FA66B-30BE-C84A-872F-08B16A22DBE1}"/>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2" y="-998058"/>
            <a:ext cx="10971037" cy="2387600"/>
          </a:xfrm>
        </p:spPr>
        <p:txBody>
          <a:bodyPr>
            <a:normAutofit/>
          </a:bodyPr>
          <a:lstStyle/>
          <a:p>
            <a:r>
              <a:rPr lang="en-US" sz="5000" dirty="0">
                <a:solidFill>
                  <a:srgbClr val="FDBC26"/>
                </a:solidFill>
                <a:latin typeface="Trebuchet MS" panose="020B0703020202090204" pitchFamily="34" charset="0"/>
              </a:rPr>
              <a:t>Frequently Asked Questions</a:t>
            </a:r>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pic>
        <p:nvPicPr>
          <p:cNvPr id="3" name="Picture 6" descr="2,539 Frequently Asked Questions Cliparts, Stock Vector and Royalty Free Frequently  Asked Questions Illustrations">
            <a:extLst>
              <a:ext uri="{FF2B5EF4-FFF2-40B4-BE49-F238E27FC236}">
                <a16:creationId xmlns:a16="http://schemas.microsoft.com/office/drawing/2014/main" id="{BB2D6031-F384-F3CA-E223-892BDC77D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472" y="2042200"/>
            <a:ext cx="5184576" cy="341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53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FA66B-30BE-C84A-872F-08B16A22DBE1}"/>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2" y="-998058"/>
            <a:ext cx="10412237" cy="2643978"/>
          </a:xfrm>
        </p:spPr>
        <p:txBody>
          <a:bodyPr>
            <a:normAutofit/>
          </a:bodyPr>
          <a:lstStyle/>
          <a:p>
            <a:r>
              <a:rPr lang="en-US" sz="5000" b="1" dirty="0">
                <a:solidFill>
                  <a:srgbClr val="FDBC26"/>
                </a:solidFill>
                <a:latin typeface="Barmeno" pitchFamily="2" charset="0"/>
              </a:rPr>
              <a:t>Why do we only have one reading book?</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1085658" cy="4278094"/>
          </a:xfrm>
          <a:prstGeom prst="rect">
            <a:avLst/>
          </a:prstGeom>
          <a:noFill/>
        </p:spPr>
        <p:txBody>
          <a:bodyPr wrap="square" rtlCol="0">
            <a:spAutoFit/>
          </a:bodyPr>
          <a:lstStyle/>
          <a:p>
            <a:pPr marL="0" indent="0">
              <a:buNone/>
            </a:pPr>
            <a:r>
              <a:rPr lang="en-GB" sz="2400" dirty="0"/>
              <a:t>The reading book will be sent on your child’s reading day.</a:t>
            </a:r>
          </a:p>
          <a:p>
            <a:pPr marL="0" indent="0">
              <a:buNone/>
            </a:pPr>
            <a:endParaRPr lang="en-GB" sz="2400" dirty="0"/>
          </a:p>
          <a:p>
            <a:pPr marL="0" indent="0">
              <a:buNone/>
            </a:pPr>
            <a:r>
              <a:rPr lang="en-GB" sz="2400" dirty="0"/>
              <a:t>This is fantastic, as it allows children to build their confidence with reading, as they are already familiar with the text. </a:t>
            </a:r>
          </a:p>
          <a:p>
            <a:pPr marL="0" indent="0">
              <a:buNone/>
            </a:pPr>
            <a:endParaRPr lang="en-GB" sz="2400" dirty="0"/>
          </a:p>
          <a:p>
            <a:pPr marL="0" indent="0">
              <a:buNone/>
            </a:pPr>
            <a:r>
              <a:rPr lang="en-GB" sz="2400" dirty="0"/>
              <a:t>There is no point in a child trying to read a book with sounds they don’t know. It can become very disheartening and can cause children to become reluctant readers. </a:t>
            </a:r>
          </a:p>
          <a:p>
            <a:pPr marL="0" indent="0">
              <a:buNone/>
            </a:pPr>
            <a:endParaRPr lang="en-GB" sz="2400" dirty="0"/>
          </a:p>
          <a:p>
            <a:pPr marL="0" indent="0">
              <a:buNone/>
            </a:pPr>
            <a:r>
              <a:rPr lang="en-GB" sz="2400" dirty="0"/>
              <a:t>We want children to come home excited to read to their parents, to show you how good they are at reading that specific book. </a:t>
            </a:r>
          </a:p>
          <a:p>
            <a:endParaRPr lang="en-US" sz="3200" dirty="0"/>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spTree>
    <p:extLst>
      <p:ext uri="{BB962C8B-B14F-4D97-AF65-F5344CB8AC3E}">
        <p14:creationId xmlns:p14="http://schemas.microsoft.com/office/powerpoint/2010/main" val="44886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FA66B-30BE-C84A-872F-08B16A22DBE1}"/>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2" y="-998058"/>
            <a:ext cx="10412237" cy="2643978"/>
          </a:xfrm>
        </p:spPr>
        <p:txBody>
          <a:bodyPr>
            <a:normAutofit/>
          </a:bodyPr>
          <a:lstStyle/>
          <a:p>
            <a:r>
              <a:rPr lang="en-US" sz="5000" b="1" dirty="0">
                <a:solidFill>
                  <a:srgbClr val="FDBC26"/>
                </a:solidFill>
                <a:latin typeface="Barmeno" pitchFamily="2" charset="0"/>
              </a:rPr>
              <a:t>What is the e-library?</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1085658" cy="4278094"/>
          </a:xfrm>
          <a:prstGeom prst="rect">
            <a:avLst/>
          </a:prstGeom>
          <a:noFill/>
        </p:spPr>
        <p:txBody>
          <a:bodyPr wrap="square" rtlCol="0">
            <a:spAutoFit/>
          </a:bodyPr>
          <a:lstStyle/>
          <a:p>
            <a:pPr marL="0" indent="0">
              <a:buNone/>
            </a:pPr>
            <a:r>
              <a:rPr lang="en-GB" sz="2400" dirty="0"/>
              <a:t>All children will be set up with an account to access the Oxford Owl E-Library. </a:t>
            </a:r>
          </a:p>
          <a:p>
            <a:pPr marL="0" indent="0">
              <a:buNone/>
            </a:pPr>
            <a:endParaRPr lang="en-GB" sz="2400" dirty="0"/>
          </a:p>
          <a:p>
            <a:pPr marL="0" indent="0">
              <a:buNone/>
            </a:pPr>
            <a:r>
              <a:rPr lang="en-GB" sz="2400" dirty="0"/>
              <a:t>Log in details will be stuck in your child’s reading record.</a:t>
            </a:r>
          </a:p>
          <a:p>
            <a:pPr marL="0" indent="0">
              <a:buNone/>
            </a:pPr>
            <a:endParaRPr lang="en-GB" sz="2400" dirty="0"/>
          </a:p>
          <a:p>
            <a:pPr marL="0" indent="0">
              <a:buNone/>
            </a:pPr>
            <a:r>
              <a:rPr lang="en-GB" sz="2400" dirty="0"/>
              <a:t>Teachers can set weekly e-books for children to read.</a:t>
            </a:r>
          </a:p>
          <a:p>
            <a:pPr marL="0" indent="0">
              <a:buNone/>
            </a:pPr>
            <a:endParaRPr lang="en-GB" sz="2400" dirty="0"/>
          </a:p>
          <a:p>
            <a:pPr marL="0" indent="0">
              <a:buNone/>
            </a:pPr>
            <a:r>
              <a:rPr lang="en-GB" sz="2400" dirty="0"/>
              <a:t>We will be setting one a week.</a:t>
            </a:r>
          </a:p>
          <a:p>
            <a:pPr marL="0" indent="0">
              <a:buNone/>
            </a:pPr>
            <a:endParaRPr lang="en-GB" sz="2400" dirty="0"/>
          </a:p>
          <a:p>
            <a:pPr marL="0" indent="0">
              <a:buNone/>
            </a:pPr>
            <a:r>
              <a:rPr lang="en-GB" sz="2400" dirty="0"/>
              <a:t>Again, these stories will only include sounds your child has learnt and will include the focus sound/s they have learnt that week.</a:t>
            </a:r>
          </a:p>
          <a:p>
            <a:endParaRPr lang="en-US" sz="3200" dirty="0"/>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spTree>
    <p:extLst>
      <p:ext uri="{BB962C8B-B14F-4D97-AF65-F5344CB8AC3E}">
        <p14:creationId xmlns:p14="http://schemas.microsoft.com/office/powerpoint/2010/main" val="254460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2A5755-0BF3-BD40-B64B-AE8C6FAE9C43}"/>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2" y="-998058"/>
            <a:ext cx="10666237" cy="2387600"/>
          </a:xfrm>
        </p:spPr>
        <p:txBody>
          <a:bodyPr>
            <a:normAutofit/>
          </a:bodyPr>
          <a:lstStyle/>
          <a:p>
            <a:pPr algn="l"/>
            <a:r>
              <a:rPr lang="en-US" sz="5000" dirty="0">
                <a:solidFill>
                  <a:srgbClr val="FDBC26"/>
                </a:solidFill>
                <a:latin typeface="Trebuchet MS" panose="020B0703020202090204" pitchFamily="34" charset="0"/>
              </a:rPr>
              <a:t>What are the bedtime stories?</a:t>
            </a: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0882457" cy="3631763"/>
          </a:xfrm>
          <a:prstGeom prst="rect">
            <a:avLst/>
          </a:prstGeom>
          <a:noFill/>
        </p:spPr>
        <p:txBody>
          <a:bodyPr wrap="square" rtlCol="0">
            <a:spAutoFit/>
          </a:bodyPr>
          <a:lstStyle/>
          <a:p>
            <a:pPr marL="0" indent="0">
              <a:buNone/>
            </a:pPr>
            <a:r>
              <a:rPr lang="en-GB" sz="2400" dirty="0"/>
              <a:t>Our classrooms are full of fantastic stories, that the children really enjoy sharing with one another.</a:t>
            </a:r>
          </a:p>
          <a:p>
            <a:pPr marL="0" indent="0">
              <a:buNone/>
            </a:pPr>
            <a:endParaRPr lang="en-GB" sz="2400" dirty="0"/>
          </a:p>
          <a:p>
            <a:pPr marL="0" indent="0">
              <a:buNone/>
            </a:pPr>
            <a:r>
              <a:rPr lang="en-GB" sz="2400" dirty="0"/>
              <a:t>Each week, we will allow the children to choose a story from our class selection to read at home. </a:t>
            </a:r>
          </a:p>
          <a:p>
            <a:pPr marL="0" indent="0">
              <a:buNone/>
            </a:pPr>
            <a:endParaRPr lang="en-GB" sz="2400" dirty="0"/>
          </a:p>
          <a:p>
            <a:pPr marL="0" indent="0">
              <a:buNone/>
            </a:pPr>
            <a:r>
              <a:rPr lang="en-GB" sz="2400" dirty="0"/>
              <a:t>This book can be shared with and read by parents. </a:t>
            </a:r>
          </a:p>
          <a:p>
            <a:pPr marL="0" indent="0">
              <a:buNone/>
            </a:pPr>
            <a:endParaRPr lang="en-GB" sz="2400" dirty="0"/>
          </a:p>
          <a:p>
            <a:pPr marL="0" indent="0">
              <a:buNone/>
            </a:pPr>
            <a:r>
              <a:rPr lang="en-GB" sz="2400" dirty="0"/>
              <a:t>Of course you can read your own stories too!</a:t>
            </a:r>
          </a:p>
          <a:p>
            <a:endParaRPr lang="en-US" sz="1400" dirty="0">
              <a:latin typeface="Barmeno" pitchFamily="2" charset="0"/>
            </a:endParaRPr>
          </a:p>
        </p:txBody>
      </p:sp>
    </p:spTree>
    <p:extLst>
      <p:ext uri="{BB962C8B-B14F-4D97-AF65-F5344CB8AC3E}">
        <p14:creationId xmlns:p14="http://schemas.microsoft.com/office/powerpoint/2010/main" val="116330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0"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4142922" y="522160"/>
            <a:ext cx="7315200" cy="1371600"/>
          </a:xfrm>
        </p:spPr>
        <p:txBody>
          <a:bodyPr>
            <a:normAutofit/>
          </a:bodyPr>
          <a:lstStyle/>
          <a:p>
            <a:pPr algn="l"/>
            <a:r>
              <a:rPr lang="en-US" sz="5000" b="1" dirty="0">
                <a:solidFill>
                  <a:srgbClr val="594091"/>
                </a:solidFill>
                <a:latin typeface="Barmeno" pitchFamily="2" charset="0"/>
              </a:rPr>
              <a:t>The importance of Reading</a:t>
            </a:r>
          </a:p>
        </p:txBody>
      </p:sp>
      <p:sp>
        <p:nvSpPr>
          <p:cNvPr id="7" name="TextBox 6">
            <a:extLst>
              <a:ext uri="{FF2B5EF4-FFF2-40B4-BE49-F238E27FC236}">
                <a16:creationId xmlns:a16="http://schemas.microsoft.com/office/drawing/2014/main" id="{358A36BE-3EAC-9044-B3BF-4E4A3983C9C4}"/>
              </a:ext>
            </a:extLst>
          </p:cNvPr>
          <p:cNvSpPr txBox="1"/>
          <p:nvPr/>
        </p:nvSpPr>
        <p:spPr>
          <a:xfrm>
            <a:off x="4254842" y="1799969"/>
            <a:ext cx="7315199" cy="3785652"/>
          </a:xfrm>
          <a:prstGeom prst="rect">
            <a:avLst/>
          </a:prstGeom>
          <a:noFill/>
        </p:spPr>
        <p:txBody>
          <a:bodyPr wrap="square" rtlCol="0">
            <a:spAutoFit/>
          </a:bodyPr>
          <a:lstStyle/>
          <a:p>
            <a:pPr marL="0" indent="0" algn="ctr">
              <a:buNone/>
            </a:pPr>
            <a:r>
              <a:rPr lang="en-GB" sz="2400" dirty="0"/>
              <a:t>Learning to read is the most important thing your child will learn at our school. Everything else depends on it, so we put as much energy as we possibly can into making sure that every single child learns to read as quickly as possible.</a:t>
            </a:r>
          </a:p>
          <a:p>
            <a:pPr marL="0" indent="0" algn="ctr">
              <a:buNone/>
            </a:pPr>
            <a:endParaRPr lang="en-GB" sz="2400" dirty="0"/>
          </a:p>
          <a:p>
            <a:pPr marL="0" indent="0" algn="ctr">
              <a:buNone/>
            </a:pPr>
            <a:r>
              <a:rPr lang="en-GB" sz="2400" dirty="0"/>
              <a:t>We want your child to love reading – and to want to read for themselves. This is why we put our efforts into making sure they develop a love of books as well as simply learning to read. </a:t>
            </a:r>
          </a:p>
        </p:txBody>
      </p:sp>
    </p:spTree>
    <p:extLst>
      <p:ext uri="{BB962C8B-B14F-4D97-AF65-F5344CB8AC3E}">
        <p14:creationId xmlns:p14="http://schemas.microsoft.com/office/powerpoint/2010/main" val="2648721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2A5755-0BF3-BD40-B64B-AE8C6FAE9C43}"/>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2" y="-998058"/>
            <a:ext cx="10666237" cy="2387600"/>
          </a:xfrm>
        </p:spPr>
        <p:txBody>
          <a:bodyPr>
            <a:normAutofit/>
          </a:bodyPr>
          <a:lstStyle/>
          <a:p>
            <a:pPr algn="l"/>
            <a:r>
              <a:rPr lang="en-US" sz="5000" dirty="0">
                <a:solidFill>
                  <a:srgbClr val="FDBC26"/>
                </a:solidFill>
                <a:latin typeface="Trebuchet MS" panose="020B0703020202090204" pitchFamily="34" charset="0"/>
              </a:rPr>
              <a:t>How will I know how my child is getting on?</a:t>
            </a: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0882457" cy="3754874"/>
          </a:xfrm>
          <a:prstGeom prst="rect">
            <a:avLst/>
          </a:prstGeom>
          <a:noFill/>
        </p:spPr>
        <p:txBody>
          <a:bodyPr wrap="square" rtlCol="0">
            <a:spAutoFit/>
          </a:bodyPr>
          <a:lstStyle/>
          <a:p>
            <a:pPr marL="0" indent="0">
              <a:buNone/>
            </a:pPr>
            <a:r>
              <a:rPr lang="en-GB" sz="1600" dirty="0"/>
              <a:t>We will always let you know how well your child is doing. </a:t>
            </a:r>
          </a:p>
          <a:p>
            <a:pPr marL="0" indent="0">
              <a:buNone/>
            </a:pPr>
            <a:endParaRPr lang="en-GB" sz="1600" dirty="0"/>
          </a:p>
          <a:p>
            <a:pPr marL="0" indent="0">
              <a:buNone/>
            </a:pPr>
            <a:r>
              <a:rPr lang="en-GB" sz="1600" dirty="0"/>
              <a:t>We use various ways to find out how the children are getting on in reading. </a:t>
            </a:r>
          </a:p>
          <a:p>
            <a:pPr marL="0" indent="0">
              <a:buNone/>
            </a:pPr>
            <a:endParaRPr lang="en-GB" sz="1600" dirty="0"/>
          </a:p>
          <a:p>
            <a:pPr marL="0" indent="0">
              <a:buNone/>
            </a:pPr>
            <a:r>
              <a:rPr lang="en-GB" sz="1600" dirty="0"/>
              <a:t>We use our assessments to decide which phonics and reading group they should be in. Your child will work with children who are at the same reading level as him or her. </a:t>
            </a:r>
          </a:p>
          <a:p>
            <a:pPr marL="0" indent="0">
              <a:buNone/>
            </a:pPr>
            <a:endParaRPr lang="en-GB" sz="1600" dirty="0"/>
          </a:p>
          <a:p>
            <a:pPr marL="0" indent="0">
              <a:buNone/>
            </a:pPr>
            <a:r>
              <a:rPr lang="en-GB" sz="1600" dirty="0"/>
              <a:t>Children will move to a different group if they are making faster progress than the others. Your child will have one-to-one support if we think he or she needs some extra help to keep up.  </a:t>
            </a:r>
          </a:p>
          <a:p>
            <a:pPr marL="0" indent="0">
              <a:buNone/>
            </a:pPr>
            <a:endParaRPr lang="en-GB" sz="1600" dirty="0"/>
          </a:p>
          <a:p>
            <a:pPr marL="0" indent="0">
              <a:buNone/>
            </a:pPr>
            <a:r>
              <a:rPr lang="en-GB" sz="1600" dirty="0"/>
              <a:t>Our phonics and reading assessment makes sure that all our children are at the level that they should be for their age.</a:t>
            </a:r>
          </a:p>
          <a:p>
            <a:pPr marL="0" indent="0">
              <a:buNone/>
            </a:pPr>
            <a:endParaRPr lang="en-GB" sz="1600" dirty="0"/>
          </a:p>
          <a:p>
            <a:pPr marL="0" indent="0">
              <a:buNone/>
            </a:pPr>
            <a:r>
              <a:rPr lang="en-GB" sz="1600" dirty="0"/>
              <a:t>In the summer term, the government asks us to do a phonics check of all the Year 1 children. That gives us extra information about their progress. We will talk to you about how well your child has done, and especially if we have any worries at all.</a:t>
            </a:r>
          </a:p>
          <a:p>
            <a:endParaRPr lang="en-US" sz="1400" dirty="0">
              <a:latin typeface="Barmeno" pitchFamily="2" charset="0"/>
            </a:endParaRPr>
          </a:p>
        </p:txBody>
      </p:sp>
    </p:spTree>
    <p:extLst>
      <p:ext uri="{BB962C8B-B14F-4D97-AF65-F5344CB8AC3E}">
        <p14:creationId xmlns:p14="http://schemas.microsoft.com/office/powerpoint/2010/main" val="139527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FA66B-30BE-C84A-872F-08B16A22DBE1}"/>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2" y="-998058"/>
            <a:ext cx="10412237" cy="2643978"/>
          </a:xfrm>
        </p:spPr>
        <p:txBody>
          <a:bodyPr>
            <a:normAutofit/>
          </a:bodyPr>
          <a:lstStyle/>
          <a:p>
            <a:r>
              <a:rPr lang="en-US" sz="5000" b="1" dirty="0">
                <a:solidFill>
                  <a:srgbClr val="FDBC26"/>
                </a:solidFill>
                <a:latin typeface="Barmeno" pitchFamily="2" charset="0"/>
              </a:rPr>
              <a:t>How long will it take for my child to learn how to read?</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1085658" cy="4524315"/>
          </a:xfrm>
          <a:prstGeom prst="rect">
            <a:avLst/>
          </a:prstGeom>
          <a:noFill/>
        </p:spPr>
        <p:txBody>
          <a:bodyPr wrap="square" rtlCol="0">
            <a:spAutoFit/>
          </a:bodyPr>
          <a:lstStyle/>
          <a:p>
            <a:pPr marL="0" indent="0">
              <a:buNone/>
            </a:pPr>
            <a:r>
              <a:rPr lang="en-US" sz="3200" dirty="0"/>
              <a:t>By the end of Year 2, your child should be able to read aloud books that are at the right level for his or her age and engage in a conversation about the text. </a:t>
            </a:r>
          </a:p>
          <a:p>
            <a:pPr marL="0" indent="0">
              <a:buNone/>
            </a:pPr>
            <a:endParaRPr lang="en-US" sz="3200" dirty="0"/>
          </a:p>
          <a:p>
            <a:pPr marL="0" indent="0">
              <a:buNone/>
            </a:pPr>
            <a:r>
              <a:rPr lang="en-US" sz="3200" dirty="0"/>
              <a:t>In Year 3 they continue to concentrate on understanding what they are reading, although this work begins very early on. This happens when the teacher reads to the children and also when the children read their own story book. </a:t>
            </a:r>
            <a:endParaRPr lang="en-GB" sz="3200" dirty="0"/>
          </a:p>
          <a:p>
            <a:endParaRPr lang="en-US" sz="3200" dirty="0"/>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spTree>
    <p:extLst>
      <p:ext uri="{BB962C8B-B14F-4D97-AF65-F5344CB8AC3E}">
        <p14:creationId xmlns:p14="http://schemas.microsoft.com/office/powerpoint/2010/main" val="252827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FA66B-30BE-C84A-872F-08B16A22DBE1}"/>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2" y="-998058"/>
            <a:ext cx="10412237" cy="2643978"/>
          </a:xfrm>
        </p:spPr>
        <p:txBody>
          <a:bodyPr>
            <a:normAutofit/>
          </a:bodyPr>
          <a:lstStyle/>
          <a:p>
            <a:r>
              <a:rPr lang="en-US" sz="5000" b="1" dirty="0">
                <a:solidFill>
                  <a:srgbClr val="FDBC26"/>
                </a:solidFill>
                <a:latin typeface="Barmeno" pitchFamily="2" charset="0"/>
              </a:rPr>
              <a:t>What can I do to help?</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1085658" cy="4124206"/>
          </a:xfrm>
          <a:prstGeom prst="rect">
            <a:avLst/>
          </a:prstGeom>
          <a:noFill/>
        </p:spPr>
        <p:txBody>
          <a:bodyPr wrap="square" rtlCol="0">
            <a:spAutoFit/>
          </a:bodyPr>
          <a:lstStyle/>
          <a:p>
            <a:pPr marL="0" indent="0">
              <a:buNone/>
            </a:pPr>
            <a:endParaRPr lang="en-GB" sz="3200" dirty="0"/>
          </a:p>
          <a:p>
            <a:pPr marL="0" indent="0">
              <a:buNone/>
            </a:pPr>
            <a:r>
              <a:rPr lang="en-GB" dirty="0"/>
              <a:t>Please trust your child’s teacher to choose the book/s that will help them the most.</a:t>
            </a:r>
          </a:p>
          <a:p>
            <a:pPr marL="457200" indent="-457200">
              <a:buFont typeface="Arial" panose="020B0604020202020204" pitchFamily="34" charset="0"/>
              <a:buChar char="•"/>
            </a:pPr>
            <a:r>
              <a:rPr lang="en-US" dirty="0"/>
              <a:t>Listen to your child read the same Storybook again and again </a:t>
            </a:r>
          </a:p>
          <a:p>
            <a:pPr marL="457200" indent="-457200">
              <a:buFont typeface="Arial" panose="020B0604020202020204" pitchFamily="34" charset="0"/>
              <a:buChar char="•"/>
            </a:pPr>
            <a:r>
              <a:rPr lang="en-US" dirty="0"/>
              <a:t>Encourage them to use ’Special Friends’, ‘Fred Talk’, ‘read the word’</a:t>
            </a:r>
          </a:p>
          <a:p>
            <a:pPr marL="457200" indent="-457200">
              <a:buFont typeface="Arial" panose="020B0604020202020204" pitchFamily="34" charset="0"/>
              <a:buChar char="•"/>
            </a:pPr>
            <a:r>
              <a:rPr lang="en-US" dirty="0"/>
              <a:t>Discuss the story and encourage their storyteller voice.</a:t>
            </a:r>
            <a:r>
              <a:rPr lang="en-GB" dirty="0"/>
              <a:t> </a:t>
            </a:r>
          </a:p>
          <a:p>
            <a:pPr marL="0" indent="0">
              <a:buNone/>
            </a:pPr>
            <a:endParaRPr lang="en-GB" dirty="0"/>
          </a:p>
          <a:p>
            <a:pPr marL="0" indent="0">
              <a:buNone/>
            </a:pPr>
            <a:r>
              <a:rPr lang="en-GB" dirty="0"/>
              <a:t>Please don’t say ‘this is too easy’ when you see the book your child is reading. They are supposed to be able to read it fluently and confidently. It shouldn’t be a struggle and children shouldn’t be getting stuck on every other word.</a:t>
            </a:r>
          </a:p>
          <a:p>
            <a:pPr marL="0" indent="0">
              <a:buNone/>
            </a:pPr>
            <a:endParaRPr lang="en-GB" dirty="0"/>
          </a:p>
          <a:p>
            <a:pPr marL="0" indent="0">
              <a:buNone/>
            </a:pPr>
            <a:r>
              <a:rPr lang="en-GB" dirty="0"/>
              <a:t>We know parents are very busy people! If you can find time to read to and with your child as much as possible, it really helps them to love reading. In school, we teach children to read, but we also need them to continue and practice at home. Please read 5 times per week and write a comment in your child’s diary.</a:t>
            </a:r>
          </a:p>
          <a:p>
            <a:endParaRPr lang="en-US" sz="3200" dirty="0"/>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spTree>
    <p:extLst>
      <p:ext uri="{BB962C8B-B14F-4D97-AF65-F5344CB8AC3E}">
        <p14:creationId xmlns:p14="http://schemas.microsoft.com/office/powerpoint/2010/main" val="3164144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2A5755-0BF3-BD40-B64B-AE8C6FAE9C43}"/>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2" y="-998058"/>
            <a:ext cx="10666237" cy="2387600"/>
          </a:xfrm>
        </p:spPr>
        <p:txBody>
          <a:bodyPr>
            <a:normAutofit/>
          </a:bodyPr>
          <a:lstStyle/>
          <a:p>
            <a:pPr algn="l"/>
            <a:r>
              <a:rPr lang="en-US" sz="5000" dirty="0">
                <a:solidFill>
                  <a:srgbClr val="FDBC26"/>
                </a:solidFill>
                <a:latin typeface="Trebuchet MS" panose="020B0703020202090204" pitchFamily="34" charset="0"/>
              </a:rPr>
              <a:t>What if my child finds learning to read difficult?</a:t>
            </a: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0882457" cy="307777"/>
          </a:xfrm>
          <a:prstGeom prst="rect">
            <a:avLst/>
          </a:prstGeom>
          <a:noFill/>
        </p:spPr>
        <p:txBody>
          <a:bodyPr wrap="square" rtlCol="0">
            <a:spAutoFit/>
          </a:bodyPr>
          <a:lstStyle/>
          <a:p>
            <a:endParaRPr lang="en-US" sz="1400" dirty="0">
              <a:latin typeface="Barmeno" pitchFamily="2" charset="0"/>
            </a:endParaRPr>
          </a:p>
        </p:txBody>
      </p:sp>
      <p:sp>
        <p:nvSpPr>
          <p:cNvPr id="4" name="TextBox 3">
            <a:extLst>
              <a:ext uri="{FF2B5EF4-FFF2-40B4-BE49-F238E27FC236}">
                <a16:creationId xmlns:a16="http://schemas.microsoft.com/office/drawing/2014/main" id="{983E31C3-4F1B-E924-7347-4A2BBC6C23A4}"/>
              </a:ext>
            </a:extLst>
          </p:cNvPr>
          <p:cNvSpPr txBox="1"/>
          <p:nvPr/>
        </p:nvSpPr>
        <p:spPr>
          <a:xfrm>
            <a:off x="832022" y="1412300"/>
            <a:ext cx="9724218" cy="3416320"/>
          </a:xfrm>
          <a:prstGeom prst="rect">
            <a:avLst/>
          </a:prstGeom>
          <a:noFill/>
        </p:spPr>
        <p:txBody>
          <a:bodyPr wrap="square">
            <a:spAutoFit/>
          </a:bodyPr>
          <a:lstStyle/>
          <a:p>
            <a:pPr marL="0" indent="0">
              <a:buNone/>
            </a:pPr>
            <a:r>
              <a:rPr lang="en-GB" sz="2400" dirty="0"/>
              <a:t>We want children to learn to read, however long it takes us to teach them. We will find out very quickly if your child is finding reading difficult. </a:t>
            </a:r>
          </a:p>
          <a:p>
            <a:pPr marL="0" indent="0">
              <a:buNone/>
            </a:pPr>
            <a:endParaRPr lang="en-GB" sz="2400" dirty="0"/>
          </a:p>
          <a:p>
            <a:pPr marL="0" indent="0">
              <a:buNone/>
            </a:pPr>
            <a:r>
              <a:rPr lang="en-GB" sz="2400" dirty="0"/>
              <a:t>First, we move children to a different group, so that we can make sure that they have learnt what they need to know. If they still struggle, we give them extra time with an adult, on their own.</a:t>
            </a:r>
          </a:p>
          <a:p>
            <a:pPr marL="0" indent="0">
              <a:buNone/>
            </a:pPr>
            <a:endParaRPr lang="en-GB" sz="2400" dirty="0"/>
          </a:p>
          <a:p>
            <a:pPr marL="0" indent="0">
              <a:buNone/>
            </a:pPr>
            <a:r>
              <a:rPr lang="en-GB" sz="2400" dirty="0"/>
              <a:t>Your child will still be in the same group with the other children and won’t miss out on any of the class lessons. </a:t>
            </a:r>
          </a:p>
        </p:txBody>
      </p:sp>
    </p:spTree>
    <p:extLst>
      <p:ext uri="{BB962C8B-B14F-4D97-AF65-F5344CB8AC3E}">
        <p14:creationId xmlns:p14="http://schemas.microsoft.com/office/powerpoint/2010/main" val="37222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2A5755-0BF3-BD40-B64B-AE8C6FAE9C43}"/>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2" y="-998058"/>
            <a:ext cx="10666237" cy="2387600"/>
          </a:xfrm>
        </p:spPr>
        <p:txBody>
          <a:bodyPr>
            <a:normAutofit/>
          </a:bodyPr>
          <a:lstStyle/>
          <a:p>
            <a:pPr algn="l"/>
            <a:r>
              <a:rPr lang="en-US" sz="3200" dirty="0">
                <a:solidFill>
                  <a:srgbClr val="FDBC26"/>
                </a:solidFill>
                <a:latin typeface="Trebuchet MS" panose="020B0703020202090204" pitchFamily="34" charset="0"/>
              </a:rPr>
              <a:t>My child has difficulty pronouncing some sounds. Will this stop them learning to read through phonics?</a:t>
            </a: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1500755"/>
            <a:ext cx="10882457" cy="307777"/>
          </a:xfrm>
          <a:prstGeom prst="rect">
            <a:avLst/>
          </a:prstGeom>
          <a:noFill/>
        </p:spPr>
        <p:txBody>
          <a:bodyPr wrap="square" rtlCol="0">
            <a:spAutoFit/>
          </a:bodyPr>
          <a:lstStyle/>
          <a:p>
            <a:endParaRPr lang="en-US" sz="1400" dirty="0">
              <a:latin typeface="Barmeno" pitchFamily="2" charset="0"/>
            </a:endParaRPr>
          </a:p>
        </p:txBody>
      </p:sp>
      <p:sp>
        <p:nvSpPr>
          <p:cNvPr id="4" name="TextBox 3">
            <a:extLst>
              <a:ext uri="{FF2B5EF4-FFF2-40B4-BE49-F238E27FC236}">
                <a16:creationId xmlns:a16="http://schemas.microsoft.com/office/drawing/2014/main" id="{983E31C3-4F1B-E924-7347-4A2BBC6C23A4}"/>
              </a:ext>
            </a:extLst>
          </p:cNvPr>
          <p:cNvSpPr txBox="1"/>
          <p:nvPr/>
        </p:nvSpPr>
        <p:spPr>
          <a:xfrm>
            <a:off x="832022" y="1412300"/>
            <a:ext cx="9724218" cy="4339650"/>
          </a:xfrm>
          <a:prstGeom prst="rect">
            <a:avLst/>
          </a:prstGeom>
          <a:noFill/>
        </p:spPr>
        <p:txBody>
          <a:bodyPr wrap="square">
            <a:spAutoFit/>
          </a:bodyPr>
          <a:lstStyle/>
          <a:p>
            <a:pPr marL="0" indent="0">
              <a:buNone/>
            </a:pPr>
            <a:r>
              <a:rPr lang="en-GB" sz="2800" dirty="0"/>
              <a:t>This isn’t a problem for learning to read as long as we know what sound the child is trying to say. This is not something to worry about. Many children have a few sounds that they can hear clearly but find it difficult to say, particularly the l-sound, r-sound, w-sound, </a:t>
            </a:r>
            <a:r>
              <a:rPr lang="en-GB" sz="2800" dirty="0" err="1"/>
              <a:t>th</a:t>
            </a:r>
            <a:r>
              <a:rPr lang="en-GB" sz="2800" dirty="0"/>
              <a:t>-sound, s-sound, </a:t>
            </a:r>
            <a:r>
              <a:rPr lang="en-GB" sz="2800" dirty="0" err="1"/>
              <a:t>sh</a:t>
            </a:r>
            <a:r>
              <a:rPr lang="en-GB" sz="2800" dirty="0"/>
              <a:t>-sound and j-sound. </a:t>
            </a:r>
          </a:p>
          <a:p>
            <a:pPr marL="0" indent="0">
              <a:buNone/>
            </a:pPr>
            <a:endParaRPr lang="en-GB" sz="2800" dirty="0"/>
          </a:p>
          <a:p>
            <a:pPr marL="0" indent="0">
              <a:buNone/>
            </a:pPr>
            <a:r>
              <a:rPr lang="en-GB" sz="2800" dirty="0"/>
              <a:t>You can help your child by encouraging him or her to look at your mouth when you say the sound. They can easily learn to read, even if they find one or two sounds difficult to say.</a:t>
            </a:r>
          </a:p>
          <a:p>
            <a:pPr marL="0" indent="0">
              <a:buNone/>
            </a:pPr>
            <a:endParaRPr lang="en-GB" sz="2400" dirty="0"/>
          </a:p>
        </p:txBody>
      </p:sp>
    </p:spTree>
    <p:extLst>
      <p:ext uri="{BB962C8B-B14F-4D97-AF65-F5344CB8AC3E}">
        <p14:creationId xmlns:p14="http://schemas.microsoft.com/office/powerpoint/2010/main" val="4002387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FA66B-30BE-C84A-872F-08B16A22DBE1}"/>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2" y="-1494064"/>
            <a:ext cx="10412237" cy="2643978"/>
          </a:xfrm>
        </p:spPr>
        <p:txBody>
          <a:bodyPr>
            <a:normAutofit/>
          </a:bodyPr>
          <a:lstStyle/>
          <a:p>
            <a:r>
              <a:rPr lang="en-US" sz="5000" b="1" dirty="0">
                <a:solidFill>
                  <a:srgbClr val="FDBC26"/>
                </a:solidFill>
                <a:latin typeface="Barmeno" pitchFamily="2" charset="0"/>
              </a:rPr>
              <a:t>Dr Seuss</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2" y="855052"/>
            <a:ext cx="11085658" cy="3108543"/>
          </a:xfrm>
          <a:prstGeom prst="rect">
            <a:avLst/>
          </a:prstGeom>
          <a:noFill/>
        </p:spPr>
        <p:txBody>
          <a:bodyPr wrap="square" rtlCol="0">
            <a:spAutoFit/>
          </a:bodyPr>
          <a:lstStyle/>
          <a:p>
            <a:pPr marL="0" indent="0">
              <a:buNone/>
            </a:pPr>
            <a:endParaRPr lang="en-GB" sz="3200" dirty="0"/>
          </a:p>
          <a:p>
            <a:r>
              <a:rPr lang="en-US" sz="4400" dirty="0"/>
              <a:t>The more that you </a:t>
            </a:r>
            <a:r>
              <a:rPr lang="en-US" sz="4400" b="1" dirty="0">
                <a:solidFill>
                  <a:srgbClr val="FFC000"/>
                </a:solidFill>
              </a:rPr>
              <a:t>read</a:t>
            </a:r>
            <a:r>
              <a:rPr lang="en-US" sz="4400" dirty="0"/>
              <a:t>, the more things you will </a:t>
            </a:r>
            <a:r>
              <a:rPr lang="en-US" sz="4400" b="1" dirty="0">
                <a:solidFill>
                  <a:srgbClr val="FFC000"/>
                </a:solidFill>
              </a:rPr>
              <a:t>know</a:t>
            </a:r>
            <a:r>
              <a:rPr lang="en-US" sz="4400" dirty="0"/>
              <a:t>. The more that you </a:t>
            </a:r>
            <a:r>
              <a:rPr lang="en-US" sz="4400" b="1" dirty="0">
                <a:solidFill>
                  <a:srgbClr val="FFC000"/>
                </a:solidFill>
              </a:rPr>
              <a:t>learn</a:t>
            </a:r>
            <a:r>
              <a:rPr lang="en-US" sz="4400" dirty="0"/>
              <a:t>, the more </a:t>
            </a:r>
            <a:r>
              <a:rPr lang="en-US" sz="4400" b="1" dirty="0">
                <a:solidFill>
                  <a:srgbClr val="FFC000"/>
                </a:solidFill>
              </a:rPr>
              <a:t>places you’ll go</a:t>
            </a:r>
            <a:r>
              <a:rPr lang="en-US" sz="4400" dirty="0"/>
              <a:t>!</a:t>
            </a:r>
            <a:endParaRPr lang="en-GB" sz="4400" dirty="0"/>
          </a:p>
          <a:p>
            <a:endParaRPr lang="en-US" sz="3200" dirty="0"/>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pic>
        <p:nvPicPr>
          <p:cNvPr id="3" name="Picture 2" descr="Image result for Sr Seuss">
            <a:extLst>
              <a:ext uri="{FF2B5EF4-FFF2-40B4-BE49-F238E27FC236}">
                <a16:creationId xmlns:a16="http://schemas.microsoft.com/office/drawing/2014/main" id="{82359870-2F3E-677A-4D7A-1365FCE20A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9930" y="2929869"/>
            <a:ext cx="3250704" cy="2378049"/>
          </a:xfrm>
          <a:prstGeom prst="rect">
            <a:avLst/>
          </a:prstGeom>
          <a:noFill/>
          <a:ln>
            <a:noFill/>
          </a:ln>
        </p:spPr>
      </p:pic>
    </p:spTree>
    <p:extLst>
      <p:ext uri="{BB962C8B-B14F-4D97-AF65-F5344CB8AC3E}">
        <p14:creationId xmlns:p14="http://schemas.microsoft.com/office/powerpoint/2010/main" val="289837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E5643-7161-1440-8CDF-8983E5DFDF9B}"/>
              </a:ext>
            </a:extLst>
          </p:cNvPr>
          <p:cNvPicPr>
            <a:picLocks noChangeAspect="1"/>
          </p:cNvPicPr>
          <p:nvPr/>
        </p:nvPicPr>
        <p:blipFill>
          <a:blip r:embed="rId2"/>
          <a:stretch>
            <a:fillRect/>
          </a:stretch>
        </p:blipFill>
        <p:spPr>
          <a:xfrm>
            <a:off x="0" y="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4142922" y="0"/>
            <a:ext cx="7315200" cy="2387600"/>
          </a:xfrm>
        </p:spPr>
        <p:txBody>
          <a:bodyPr>
            <a:normAutofit/>
          </a:bodyPr>
          <a:lstStyle/>
          <a:p>
            <a:pPr algn="l"/>
            <a:r>
              <a:rPr lang="en-US" sz="5000" b="1" dirty="0">
                <a:solidFill>
                  <a:srgbClr val="FDBC26"/>
                </a:solidFill>
                <a:latin typeface="Barmeno" pitchFamily="2" charset="0"/>
              </a:rPr>
              <a:t>Our Phonics Scheme</a:t>
            </a:r>
          </a:p>
        </p:txBody>
      </p:sp>
      <p:sp>
        <p:nvSpPr>
          <p:cNvPr id="7" name="TextBox 6">
            <a:extLst>
              <a:ext uri="{FF2B5EF4-FFF2-40B4-BE49-F238E27FC236}">
                <a16:creationId xmlns:a16="http://schemas.microsoft.com/office/drawing/2014/main" id="{358A36BE-3EAC-9044-B3BF-4E4A3983C9C4}"/>
              </a:ext>
            </a:extLst>
          </p:cNvPr>
          <p:cNvSpPr txBox="1"/>
          <p:nvPr/>
        </p:nvSpPr>
        <p:spPr>
          <a:xfrm>
            <a:off x="4142922" y="2449534"/>
            <a:ext cx="5559972" cy="2893100"/>
          </a:xfrm>
          <a:prstGeom prst="rect">
            <a:avLst/>
          </a:prstGeom>
          <a:noFill/>
        </p:spPr>
        <p:txBody>
          <a:bodyPr wrap="square" rtlCol="0">
            <a:spAutoFit/>
          </a:bodyPr>
          <a:lstStyle/>
          <a:p>
            <a:pPr marL="0" indent="0" algn="ctr">
              <a:buNone/>
            </a:pPr>
            <a:r>
              <a:rPr lang="en-GB" sz="2400" dirty="0"/>
              <a:t>At </a:t>
            </a:r>
            <a:r>
              <a:rPr lang="en-GB" sz="2400" dirty="0" err="1"/>
              <a:t>Chapelford</a:t>
            </a:r>
            <a:r>
              <a:rPr lang="en-GB" sz="2400" dirty="0"/>
              <a:t> Village Primary School, we use the Read Write Inc. phonics scheme.</a:t>
            </a:r>
          </a:p>
          <a:p>
            <a:pPr marL="0" indent="0" algn="ctr">
              <a:buNone/>
            </a:pPr>
            <a:endParaRPr lang="en-GB" sz="2400" dirty="0"/>
          </a:p>
          <a:p>
            <a:pPr marL="0" indent="0" algn="ctr">
              <a:buNone/>
            </a:pPr>
            <a:r>
              <a:rPr lang="en-GB" sz="2400" dirty="0"/>
              <a:t>This is a scheme we have been using for several years and all children are already used to the sounds, their rhymes and the way letters are formed.</a:t>
            </a:r>
          </a:p>
          <a:p>
            <a:endParaRPr lang="en-US" sz="1400" dirty="0">
              <a:solidFill>
                <a:schemeClr val="bg1"/>
              </a:solidFill>
              <a:latin typeface="Barmeno" pitchFamily="2" charset="0"/>
            </a:endParaRPr>
          </a:p>
        </p:txBody>
      </p:sp>
    </p:spTree>
    <p:extLst>
      <p:ext uri="{BB962C8B-B14F-4D97-AF65-F5344CB8AC3E}">
        <p14:creationId xmlns:p14="http://schemas.microsoft.com/office/powerpoint/2010/main" val="72619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FA66B-30BE-C84A-872F-08B16A22DBE1}"/>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3" y="-998058"/>
            <a:ext cx="7315200" cy="2387600"/>
          </a:xfrm>
        </p:spPr>
        <p:txBody>
          <a:bodyPr>
            <a:normAutofit/>
          </a:bodyPr>
          <a:lstStyle/>
          <a:p>
            <a:pPr algn="l"/>
            <a:r>
              <a:rPr lang="en-US" sz="5000" b="1" dirty="0">
                <a:solidFill>
                  <a:srgbClr val="FDBC26"/>
                </a:solidFill>
                <a:latin typeface="Barmeno" pitchFamily="2" charset="0"/>
              </a:rPr>
              <a:t>What is Phonics</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3" y="1500755"/>
            <a:ext cx="4753232" cy="3262432"/>
          </a:xfrm>
          <a:prstGeom prst="rect">
            <a:avLst/>
          </a:prstGeom>
          <a:noFill/>
        </p:spPr>
        <p:txBody>
          <a:bodyPr wrap="square" rtlCol="0">
            <a:spAutoFit/>
          </a:bodyPr>
          <a:lstStyle/>
          <a:p>
            <a:pPr marL="0" indent="0">
              <a:buNone/>
            </a:pPr>
            <a:r>
              <a:rPr lang="en-GB" sz="2400" dirty="0"/>
              <a:t>Sounds and graphemes</a:t>
            </a:r>
          </a:p>
          <a:p>
            <a:r>
              <a:rPr lang="en-GB" sz="2400" dirty="0"/>
              <a:t>44 sounds</a:t>
            </a:r>
          </a:p>
          <a:p>
            <a:r>
              <a:rPr lang="en-GB" sz="2400" dirty="0"/>
              <a:t>26 letters</a:t>
            </a:r>
          </a:p>
          <a:p>
            <a:r>
              <a:rPr lang="en-GB" sz="2400" dirty="0"/>
              <a:t>Over 150+ graphemes (letter combinations)</a:t>
            </a:r>
          </a:p>
          <a:p>
            <a:endParaRPr lang="en-GB" sz="2400" dirty="0"/>
          </a:p>
          <a:p>
            <a:pPr marL="0" indent="0">
              <a:buNone/>
            </a:pPr>
            <a:r>
              <a:rPr lang="en-GB" sz="2400" dirty="0"/>
              <a:t>We have one of the most complex alphabetic codes in the world!</a:t>
            </a:r>
          </a:p>
          <a:p>
            <a:endParaRPr lang="en-US" sz="1400" dirty="0">
              <a:latin typeface="Barmeno" pitchFamily="2" charset="0"/>
            </a:endParaRPr>
          </a:p>
        </p:txBody>
      </p:sp>
      <p:sp>
        <p:nvSpPr>
          <p:cNvPr id="11" name="TextBox 10">
            <a:extLst>
              <a:ext uri="{FF2B5EF4-FFF2-40B4-BE49-F238E27FC236}">
                <a16:creationId xmlns:a16="http://schemas.microsoft.com/office/drawing/2014/main" id="{286D3388-742E-6149-8727-2CF543FBE5BE}"/>
              </a:ext>
            </a:extLst>
          </p:cNvPr>
          <p:cNvSpPr txBox="1"/>
          <p:nvPr/>
        </p:nvSpPr>
        <p:spPr>
          <a:xfrm>
            <a:off x="6564850" y="687955"/>
            <a:ext cx="4753232" cy="5109091"/>
          </a:xfrm>
          <a:prstGeom prst="rect">
            <a:avLst/>
          </a:prstGeom>
          <a:noFill/>
        </p:spPr>
        <p:txBody>
          <a:bodyPr wrap="square" rtlCol="0">
            <a:spAutoFit/>
          </a:bodyPr>
          <a:lstStyle/>
          <a:p>
            <a:pPr marL="0" indent="0">
              <a:buNone/>
            </a:pPr>
            <a:r>
              <a:rPr lang="en-GB" sz="2400" dirty="0"/>
              <a:t>Phonics and reading happens daily in Reception, Year 1 and Year 2. </a:t>
            </a:r>
          </a:p>
          <a:p>
            <a:pPr marL="0" indent="0">
              <a:buNone/>
            </a:pPr>
            <a:endParaRPr lang="en-GB" sz="2400" dirty="0"/>
          </a:p>
          <a:p>
            <a:pPr marL="0" indent="0">
              <a:buNone/>
            </a:pPr>
            <a:r>
              <a:rPr lang="en-GB" sz="2400" dirty="0"/>
              <a:t>We have set sessions for phonics and reading during each morning and often use time in the afternoons for follow up teaching, if it is needed. </a:t>
            </a:r>
          </a:p>
          <a:p>
            <a:pPr marL="0" indent="0">
              <a:buNone/>
            </a:pPr>
            <a:endParaRPr lang="en-GB" sz="2400" dirty="0"/>
          </a:p>
          <a:p>
            <a:pPr marL="0" indent="0">
              <a:buNone/>
            </a:pPr>
            <a:r>
              <a:rPr lang="en-GB" sz="2400" dirty="0"/>
              <a:t>Phonics even happens in years 3, 4, 5 and 6. Children use their phonics knowledge every day to help them read and spell words. </a:t>
            </a:r>
          </a:p>
          <a:p>
            <a:endParaRPr lang="en-US" sz="1400" dirty="0">
              <a:latin typeface="Barmeno" pitchFamily="2" charset="0"/>
            </a:endParaRPr>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spTree>
    <p:extLst>
      <p:ext uri="{BB962C8B-B14F-4D97-AF65-F5344CB8AC3E}">
        <p14:creationId xmlns:p14="http://schemas.microsoft.com/office/powerpoint/2010/main" val="217913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D32F82-C233-214E-80FE-E8634DE5C583}"/>
              </a:ext>
            </a:extLst>
          </p:cNvPr>
          <p:cNvPicPr>
            <a:picLocks noChangeAspect="1"/>
          </p:cNvPicPr>
          <p:nvPr/>
        </p:nvPicPr>
        <p:blipFill>
          <a:blip r:embed="rId2"/>
          <a:stretch>
            <a:fillRect/>
          </a:stretch>
        </p:blipFill>
        <p:spPr>
          <a:xfrm>
            <a:off x="0" y="4958"/>
            <a:ext cx="12192000" cy="6848083"/>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3" y="-998058"/>
            <a:ext cx="7315200" cy="2387600"/>
          </a:xfrm>
        </p:spPr>
        <p:txBody>
          <a:bodyPr>
            <a:normAutofit/>
          </a:bodyPr>
          <a:lstStyle/>
          <a:p>
            <a:pPr algn="l"/>
            <a:r>
              <a:rPr lang="en-US" sz="5000" b="1" dirty="0">
                <a:solidFill>
                  <a:srgbClr val="FDBC26"/>
                </a:solidFill>
                <a:latin typeface="Barmeno" pitchFamily="2" charset="0"/>
              </a:rPr>
              <a:t>Phonics in Reception</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3" y="1500755"/>
            <a:ext cx="4753232" cy="2308324"/>
          </a:xfrm>
          <a:prstGeom prst="rect">
            <a:avLst/>
          </a:prstGeom>
          <a:noFill/>
        </p:spPr>
        <p:txBody>
          <a:bodyPr wrap="square" rtlCol="0">
            <a:spAutoFit/>
          </a:bodyPr>
          <a:lstStyle/>
          <a:p>
            <a:pPr marL="0" indent="0">
              <a:buNone/>
            </a:pPr>
            <a:r>
              <a:rPr lang="en-GB" sz="2400" dirty="0"/>
              <a:t>We start teaching phonics as soon as children enter Reception. </a:t>
            </a:r>
          </a:p>
          <a:p>
            <a:pPr marL="0" indent="0">
              <a:buNone/>
            </a:pPr>
            <a:r>
              <a:rPr lang="en-GB" sz="2400" dirty="0"/>
              <a:t>We introduce the single sounds first, we call these Set 1. </a:t>
            </a:r>
          </a:p>
          <a:p>
            <a:pPr marL="0" indent="0">
              <a:buNone/>
            </a:pPr>
            <a:endParaRPr lang="en-GB" sz="2400" dirty="0"/>
          </a:p>
          <a:p>
            <a:pPr marL="0" indent="0">
              <a:buNone/>
            </a:pPr>
            <a:r>
              <a:rPr lang="en-GB" sz="2400" dirty="0"/>
              <a:t>The single sounds are…</a:t>
            </a:r>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pic>
        <p:nvPicPr>
          <p:cNvPr id="3" name="Picture 2">
            <a:extLst>
              <a:ext uri="{FF2B5EF4-FFF2-40B4-BE49-F238E27FC236}">
                <a16:creationId xmlns:a16="http://schemas.microsoft.com/office/drawing/2014/main" id="{974425F5-89FA-BA2D-FC28-9A5F5133B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641" y="873889"/>
            <a:ext cx="3845319" cy="4604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41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2A5755-0BF3-BD40-B64B-AE8C6FAE9C43}"/>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3" y="-998058"/>
            <a:ext cx="7315200" cy="2387600"/>
          </a:xfrm>
        </p:spPr>
        <p:txBody>
          <a:bodyPr>
            <a:normAutofit/>
          </a:bodyPr>
          <a:lstStyle/>
          <a:p>
            <a:pPr algn="l"/>
            <a:r>
              <a:rPr lang="en-US" sz="5000" b="1" dirty="0">
                <a:solidFill>
                  <a:srgbClr val="FDBC26"/>
                </a:solidFill>
                <a:latin typeface="Barmeno" pitchFamily="2" charset="0"/>
              </a:rPr>
              <a:t>Phonics in Reception</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3" y="1500755"/>
            <a:ext cx="4753232" cy="2462213"/>
          </a:xfrm>
          <a:prstGeom prst="rect">
            <a:avLst/>
          </a:prstGeom>
          <a:noFill/>
        </p:spPr>
        <p:txBody>
          <a:bodyPr wrap="square" rtlCol="0">
            <a:spAutoFit/>
          </a:bodyPr>
          <a:lstStyle/>
          <a:p>
            <a:r>
              <a:rPr lang="en-GB" sz="2000" dirty="0"/>
              <a:t>You will notice that there are some Special Friends in Set 1 too.</a:t>
            </a:r>
          </a:p>
          <a:p>
            <a:endParaRPr lang="en-GB" sz="2000" dirty="0"/>
          </a:p>
          <a:p>
            <a:r>
              <a:rPr lang="en-GB" sz="2000" dirty="0"/>
              <a:t>Special Friends are when two letters join together to create one sound. </a:t>
            </a:r>
          </a:p>
          <a:p>
            <a:r>
              <a:rPr lang="en-GB" sz="2000" dirty="0"/>
              <a:t>We teach these at the end of Set 1, once the children are secure with single sounds. </a:t>
            </a:r>
          </a:p>
          <a:p>
            <a:endParaRPr lang="en-US" sz="1400" dirty="0">
              <a:latin typeface="Barmeno" pitchFamily="2" charset="0"/>
            </a:endParaRPr>
          </a:p>
        </p:txBody>
      </p:sp>
      <p:sp>
        <p:nvSpPr>
          <p:cNvPr id="11" name="TextBox 10">
            <a:extLst>
              <a:ext uri="{FF2B5EF4-FFF2-40B4-BE49-F238E27FC236}">
                <a16:creationId xmlns:a16="http://schemas.microsoft.com/office/drawing/2014/main" id="{286D3388-742E-6149-8727-2CF543FBE5BE}"/>
              </a:ext>
            </a:extLst>
          </p:cNvPr>
          <p:cNvSpPr txBox="1"/>
          <p:nvPr/>
        </p:nvSpPr>
        <p:spPr>
          <a:xfrm>
            <a:off x="6874831" y="195742"/>
            <a:ext cx="4753232" cy="4001095"/>
          </a:xfrm>
          <a:prstGeom prst="rect">
            <a:avLst/>
          </a:prstGeom>
          <a:noFill/>
        </p:spPr>
        <p:txBody>
          <a:bodyPr wrap="square" rtlCol="0">
            <a:spAutoFit/>
          </a:bodyPr>
          <a:lstStyle/>
          <a:p>
            <a:pPr marL="342900" indent="-342900">
              <a:buAutoNum type="arabicPeriod"/>
            </a:pPr>
            <a:r>
              <a:rPr lang="en-GB" sz="1600" dirty="0"/>
              <a:t>We model sound pronunciation</a:t>
            </a:r>
          </a:p>
          <a:p>
            <a:pPr marL="342900" indent="-342900">
              <a:buAutoNum type="arabicPeriod"/>
            </a:pPr>
            <a:r>
              <a:rPr lang="en-GB" sz="1600" dirty="0"/>
              <a:t>We show picture cards – things that start with the sound</a:t>
            </a:r>
          </a:p>
          <a:p>
            <a:pPr marL="342900" indent="-342900">
              <a:buAutoNum type="arabicPeriod"/>
            </a:pPr>
            <a:r>
              <a:rPr lang="en-GB" sz="1600" dirty="0"/>
              <a:t>We show the picture side of the sound – Maisie &amp; mountain for m</a:t>
            </a:r>
          </a:p>
          <a:p>
            <a:pPr marL="342900" indent="-342900">
              <a:buAutoNum type="arabicPeriod"/>
            </a:pPr>
            <a:r>
              <a:rPr lang="en-GB" sz="1600" dirty="0"/>
              <a:t>We draw the picture and the letter on the board and model correct letter formation</a:t>
            </a:r>
          </a:p>
          <a:p>
            <a:pPr marL="342900" indent="-342900">
              <a:buAutoNum type="arabicPeriod"/>
            </a:pPr>
            <a:r>
              <a:rPr lang="en-GB" sz="1600" dirty="0"/>
              <a:t>We add the sound to the pack of sounds we already know, the children spot the new sound in the pack</a:t>
            </a:r>
          </a:p>
          <a:p>
            <a:pPr marL="342900" indent="-342900">
              <a:buAutoNum type="arabicPeriod"/>
            </a:pPr>
            <a:r>
              <a:rPr lang="en-GB" sz="1600" dirty="0"/>
              <a:t>The children have a go at writing the letter along</a:t>
            </a:r>
          </a:p>
          <a:p>
            <a:pPr marL="342900" indent="-342900">
              <a:buAutoNum type="arabicPeriod"/>
            </a:pPr>
            <a:r>
              <a:rPr lang="en-GB" sz="1600" dirty="0"/>
              <a:t>We recap the formation of 3 sounds we have already learnt</a:t>
            </a:r>
          </a:p>
          <a:p>
            <a:pPr marL="342900" indent="-342900">
              <a:buAutoNum type="arabicPeriod"/>
            </a:pPr>
            <a:r>
              <a:rPr lang="en-GB" sz="1600" dirty="0"/>
              <a:t>We read words that include our new sound using Fred Talk</a:t>
            </a:r>
          </a:p>
          <a:p>
            <a:endParaRPr lang="en-US" sz="1400" dirty="0">
              <a:latin typeface="Barmeno" pitchFamily="2" charset="0"/>
            </a:endParaRPr>
          </a:p>
        </p:txBody>
      </p:sp>
      <p:pic>
        <p:nvPicPr>
          <p:cNvPr id="3" name="Picture 2">
            <a:extLst>
              <a:ext uri="{FF2B5EF4-FFF2-40B4-BE49-F238E27FC236}">
                <a16:creationId xmlns:a16="http://schemas.microsoft.com/office/drawing/2014/main" id="{AE25E4D9-3DDF-E724-E59C-63641BF5D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43" y="3940227"/>
            <a:ext cx="8229600"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37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265067-CEDA-8E4D-8D41-3F25226E8267}"/>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3" y="-998058"/>
            <a:ext cx="7315200" cy="2387600"/>
          </a:xfrm>
        </p:spPr>
        <p:txBody>
          <a:bodyPr>
            <a:normAutofit/>
          </a:bodyPr>
          <a:lstStyle/>
          <a:p>
            <a:pPr algn="l"/>
            <a:r>
              <a:rPr lang="en-US" sz="5000" b="1" dirty="0">
                <a:solidFill>
                  <a:srgbClr val="FDBC26"/>
                </a:solidFill>
                <a:latin typeface="Barmeno" pitchFamily="2" charset="0"/>
              </a:rPr>
              <a:t>Fred Talk</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3" y="1500755"/>
            <a:ext cx="4753232" cy="3754874"/>
          </a:xfrm>
          <a:prstGeom prst="rect">
            <a:avLst/>
          </a:prstGeom>
          <a:noFill/>
        </p:spPr>
        <p:txBody>
          <a:bodyPr wrap="square" rtlCol="0">
            <a:spAutoFit/>
          </a:bodyPr>
          <a:lstStyle/>
          <a:p>
            <a:pPr marL="0" indent="0">
              <a:buNone/>
            </a:pPr>
            <a:r>
              <a:rPr lang="en-GB" sz="2800" dirty="0"/>
              <a:t>This is Fred the frog.</a:t>
            </a:r>
          </a:p>
          <a:p>
            <a:pPr marL="0" indent="0">
              <a:buNone/>
            </a:pPr>
            <a:r>
              <a:rPr lang="en-GB" sz="2800" dirty="0"/>
              <a:t>Fred can only talk in sounds. </a:t>
            </a:r>
          </a:p>
          <a:p>
            <a:pPr marL="0" indent="0">
              <a:buNone/>
            </a:pPr>
            <a:r>
              <a:rPr lang="en-GB" sz="2800" dirty="0"/>
              <a:t>We use Fred and Fred Talk to teach and support blending, starting in Reception.</a:t>
            </a:r>
          </a:p>
          <a:p>
            <a:pPr marL="0" indent="0">
              <a:buNone/>
            </a:pPr>
            <a:r>
              <a:rPr lang="en-GB" sz="2800" dirty="0"/>
              <a:t>We play lots of games with Fred such as ‘Fred says’, ‘Fred’s adventures’ and ‘Fred’s house’.</a:t>
            </a:r>
          </a:p>
          <a:p>
            <a:endParaRPr lang="en-US" sz="1400" dirty="0">
              <a:latin typeface="Barmeno" pitchFamily="2" charset="0"/>
            </a:endParaRPr>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spc="300" dirty="0">
                <a:solidFill>
                  <a:schemeClr val="bg1"/>
                </a:solidFill>
                <a:latin typeface="Trebuchet MS" panose="020B0703020202090204" pitchFamily="34" charset="0"/>
              </a:rPr>
              <a:t>TITLE OF DOCUMENT</a:t>
            </a:r>
          </a:p>
        </p:txBody>
      </p:sp>
      <p:pic>
        <p:nvPicPr>
          <p:cNvPr id="3" name="Picture 2" descr="Read Write Inc.: Fred the Frog - Toy (READ WRITE INC PHONICS):  Amazon.co.uk: Miskin, Ruth: 9780199116546: Books">
            <a:extLst>
              <a:ext uri="{FF2B5EF4-FFF2-40B4-BE49-F238E27FC236}">
                <a16:creationId xmlns:a16="http://schemas.microsoft.com/office/drawing/2014/main" id="{007E9D4C-743C-BF3E-C856-40C38A9E3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668" y="266919"/>
            <a:ext cx="3361147" cy="22452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1777919E-D0BB-E7B5-A868-C501E7431B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056" y="2701371"/>
            <a:ext cx="314325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28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FA66B-30BE-C84A-872F-08B16A22DBE1}"/>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3" y="-998058"/>
            <a:ext cx="7315200" cy="2387600"/>
          </a:xfrm>
        </p:spPr>
        <p:txBody>
          <a:bodyPr>
            <a:normAutofit/>
          </a:bodyPr>
          <a:lstStyle/>
          <a:p>
            <a:pPr algn="l"/>
            <a:r>
              <a:rPr lang="en-US" sz="5000" b="1" dirty="0">
                <a:solidFill>
                  <a:srgbClr val="FDBC26"/>
                </a:solidFill>
                <a:latin typeface="Barmeno" pitchFamily="2" charset="0"/>
              </a:rPr>
              <a:t>Reading Sessions</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3" y="1500755"/>
            <a:ext cx="4753232" cy="3693319"/>
          </a:xfrm>
          <a:prstGeom prst="rect">
            <a:avLst/>
          </a:prstGeom>
          <a:noFill/>
        </p:spPr>
        <p:txBody>
          <a:bodyPr wrap="square" rtlCol="0">
            <a:spAutoFit/>
          </a:bodyPr>
          <a:lstStyle/>
          <a:p>
            <a:pPr marL="0" indent="0">
              <a:buNone/>
            </a:pPr>
            <a:r>
              <a:rPr lang="en-GB" sz="2000" dirty="0"/>
              <a:t>Once children are secure with a number of Set 1 sounds, we start our word time reading sessions.</a:t>
            </a:r>
          </a:p>
          <a:p>
            <a:pPr marL="0" indent="0">
              <a:buNone/>
            </a:pPr>
            <a:endParaRPr lang="en-GB" sz="2000" dirty="0"/>
          </a:p>
          <a:p>
            <a:pPr marL="0" indent="0">
              <a:buNone/>
            </a:pPr>
            <a:r>
              <a:rPr lang="en-GB" sz="2000" dirty="0"/>
              <a:t>1.We read words from our focus story together, using Fred talk at first before we get speedy!</a:t>
            </a:r>
          </a:p>
          <a:p>
            <a:pPr marL="0" indent="0">
              <a:buNone/>
            </a:pPr>
            <a:endParaRPr lang="en-GB" sz="2000" dirty="0"/>
          </a:p>
          <a:p>
            <a:pPr marL="0" indent="0">
              <a:buNone/>
            </a:pPr>
            <a:r>
              <a:rPr lang="en-GB" sz="2000" dirty="0"/>
              <a:t>2.We look at the ‘red words’ from our story. These are the tricky words that cannot be phonetically decoded (e.g. I, me, no, of,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armeno" pitchFamily="2" charset="0"/>
              <a:ea typeface="+mn-ea"/>
              <a:cs typeface="+mn-cs"/>
            </a:endParaRPr>
          </a:p>
        </p:txBody>
      </p:sp>
      <p:sp>
        <p:nvSpPr>
          <p:cNvPr id="11" name="TextBox 10">
            <a:extLst>
              <a:ext uri="{FF2B5EF4-FFF2-40B4-BE49-F238E27FC236}">
                <a16:creationId xmlns:a16="http://schemas.microsoft.com/office/drawing/2014/main" id="{286D3388-742E-6149-8727-2CF543FBE5BE}"/>
              </a:ext>
            </a:extLst>
          </p:cNvPr>
          <p:cNvSpPr txBox="1"/>
          <p:nvPr/>
        </p:nvSpPr>
        <p:spPr>
          <a:xfrm>
            <a:off x="6527070" y="606675"/>
            <a:ext cx="4753232" cy="5232202"/>
          </a:xfrm>
          <a:prstGeom prst="rect">
            <a:avLst/>
          </a:prstGeom>
          <a:noFill/>
        </p:spPr>
        <p:txBody>
          <a:bodyPr wrap="square" rtlCol="0">
            <a:spAutoFit/>
          </a:bodyPr>
          <a:lstStyle/>
          <a:p>
            <a:pPr marL="0" indent="0">
              <a:buNone/>
            </a:pPr>
            <a:r>
              <a:rPr lang="en-GB" sz="2000" dirty="0"/>
              <a:t>3.Children have a go at reading the green and red words from the story with their partners.</a:t>
            </a:r>
          </a:p>
          <a:p>
            <a:pPr marL="0" indent="0">
              <a:buNone/>
            </a:pPr>
            <a:endParaRPr lang="en-GB" sz="2000" dirty="0"/>
          </a:p>
          <a:p>
            <a:pPr marL="0" indent="0">
              <a:buNone/>
            </a:pPr>
            <a:r>
              <a:rPr lang="en-GB" sz="2000" dirty="0"/>
              <a:t>4.The teacher introduces the story.</a:t>
            </a:r>
          </a:p>
          <a:p>
            <a:pPr marL="0" indent="0">
              <a:buNone/>
            </a:pPr>
            <a:endParaRPr lang="en-GB" sz="2000" dirty="0"/>
          </a:p>
          <a:p>
            <a:pPr marL="0" indent="0">
              <a:buNone/>
            </a:pPr>
            <a:r>
              <a:rPr lang="en-GB" sz="2000" dirty="0"/>
              <a:t>5.Children have their first go at reading the story.</a:t>
            </a:r>
          </a:p>
          <a:p>
            <a:pPr marL="0" indent="0">
              <a:buNone/>
            </a:pPr>
            <a:endParaRPr lang="en-GB" sz="2000" dirty="0"/>
          </a:p>
          <a:p>
            <a:pPr marL="0" indent="0">
              <a:buNone/>
            </a:pPr>
            <a:r>
              <a:rPr lang="en-GB" sz="2000" dirty="0"/>
              <a:t>6.The teacher reads the story.</a:t>
            </a:r>
          </a:p>
          <a:p>
            <a:pPr marL="0" indent="0">
              <a:buNone/>
            </a:pPr>
            <a:endParaRPr lang="en-GB" sz="2000" dirty="0"/>
          </a:p>
          <a:p>
            <a:pPr marL="0" indent="0">
              <a:buNone/>
            </a:pPr>
            <a:r>
              <a:rPr lang="en-GB" sz="2000" dirty="0"/>
              <a:t>7.The children have a second go at reading the story.</a:t>
            </a:r>
          </a:p>
          <a:p>
            <a:pPr marL="0" indent="0">
              <a:buNone/>
            </a:pPr>
            <a:r>
              <a:rPr lang="en-GB" sz="2000" dirty="0"/>
              <a:t>We talk about the story and question the children’s comprehension – have they understood the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armeno" pitchFamily="2" charset="0"/>
              <a:ea typeface="+mn-ea"/>
              <a:cs typeface="+mn-cs"/>
            </a:endParaRPr>
          </a:p>
        </p:txBody>
      </p:sp>
      <p:sp>
        <p:nvSpPr>
          <p:cNvPr id="12" name="Title 1">
            <a:extLst>
              <a:ext uri="{FF2B5EF4-FFF2-40B4-BE49-F238E27FC236}">
                <a16:creationId xmlns:a16="http://schemas.microsoft.com/office/drawing/2014/main" id="{36D0AB4C-F4EF-194B-B3A0-56C74D838159}"/>
              </a:ext>
            </a:extLst>
          </p:cNvPr>
          <p:cNvSpPr txBox="1">
            <a:spLocks/>
          </p:cNvSpPr>
          <p:nvPr/>
        </p:nvSpPr>
        <p:spPr>
          <a:xfrm>
            <a:off x="928746" y="4156629"/>
            <a:ext cx="732571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300" normalizeH="0" baseline="0" noProof="0" dirty="0">
                <a:ln>
                  <a:noFill/>
                </a:ln>
                <a:solidFill>
                  <a:prstClr val="white"/>
                </a:solidFill>
                <a:effectLst/>
                <a:uLnTx/>
                <a:uFillTx/>
                <a:latin typeface="Trebuchet MS" panose="020B0703020202090204" pitchFamily="34" charset="0"/>
                <a:ea typeface="+mj-ea"/>
                <a:cs typeface="+mj-cs"/>
              </a:rPr>
              <a:t>TITLE OF DOCUMENT</a:t>
            </a:r>
          </a:p>
        </p:txBody>
      </p:sp>
    </p:spTree>
    <p:extLst>
      <p:ext uri="{BB962C8B-B14F-4D97-AF65-F5344CB8AC3E}">
        <p14:creationId xmlns:p14="http://schemas.microsoft.com/office/powerpoint/2010/main" val="369564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2A5755-0BF3-BD40-B64B-AE8C6FAE9C43}"/>
              </a:ext>
            </a:extLst>
          </p:cNvPr>
          <p:cNvPicPr>
            <a:picLocks noChangeAspect="1"/>
          </p:cNvPicPr>
          <p:nvPr/>
        </p:nvPicPr>
        <p:blipFill>
          <a:blip r:embed="rId2"/>
          <a:stretch>
            <a:fillRect/>
          </a:stretch>
        </p:blipFill>
        <p:spPr>
          <a:xfrm>
            <a:off x="0" y="317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794243" y="-998058"/>
            <a:ext cx="7315200" cy="2387600"/>
          </a:xfrm>
        </p:spPr>
        <p:txBody>
          <a:bodyPr>
            <a:normAutofit/>
          </a:bodyPr>
          <a:lstStyle/>
          <a:p>
            <a:pPr algn="l"/>
            <a:r>
              <a:rPr lang="en-US" sz="5000" b="1" dirty="0">
                <a:solidFill>
                  <a:srgbClr val="FDBC26"/>
                </a:solidFill>
                <a:latin typeface="Barmeno" pitchFamily="2" charset="0"/>
              </a:rPr>
              <a:t>Phonics in Year 1</a:t>
            </a:r>
            <a:endParaRPr lang="en-US" sz="5000" dirty="0">
              <a:solidFill>
                <a:srgbClr val="FDBC26"/>
              </a:solidFill>
              <a:latin typeface="Trebuchet MS" panose="020B0703020202090204" pitchFamily="34" charset="0"/>
            </a:endParaRPr>
          </a:p>
        </p:txBody>
      </p:sp>
      <p:sp>
        <p:nvSpPr>
          <p:cNvPr id="9" name="TextBox 8">
            <a:extLst>
              <a:ext uri="{FF2B5EF4-FFF2-40B4-BE49-F238E27FC236}">
                <a16:creationId xmlns:a16="http://schemas.microsoft.com/office/drawing/2014/main" id="{1CB29F30-58C8-C842-A219-68B6467F07F2}"/>
              </a:ext>
            </a:extLst>
          </p:cNvPr>
          <p:cNvSpPr txBox="1"/>
          <p:nvPr/>
        </p:nvSpPr>
        <p:spPr>
          <a:xfrm>
            <a:off x="832023" y="1500755"/>
            <a:ext cx="4753232" cy="1846659"/>
          </a:xfrm>
          <a:prstGeom prst="rect">
            <a:avLst/>
          </a:prstGeom>
          <a:noFill/>
        </p:spPr>
        <p:txBody>
          <a:bodyPr wrap="square" rtlCol="0">
            <a:spAutoFit/>
          </a:bodyPr>
          <a:lstStyle/>
          <a:p>
            <a:pPr marL="0" indent="0">
              <a:buNone/>
            </a:pPr>
            <a:r>
              <a:rPr lang="en-US" sz="2000" dirty="0"/>
              <a:t>In Year 1, we recap previously taught sounds from Reception and then begin our Set 3 sounds.</a:t>
            </a:r>
          </a:p>
          <a:p>
            <a:pPr marL="0" indent="0">
              <a:buNone/>
            </a:pPr>
            <a:r>
              <a:rPr lang="en-US" sz="2000" dirty="0"/>
              <a:t>The children quickly pick up our mantra of ‘</a:t>
            </a:r>
            <a:r>
              <a:rPr lang="en-US" sz="2000" b="1" dirty="0"/>
              <a:t>Special friends, Fred Talk, Read the word’.</a:t>
            </a:r>
            <a:endParaRPr lang="en-GB" sz="2000" b="1" dirty="0"/>
          </a:p>
          <a:p>
            <a:endParaRPr lang="en-US" sz="1400" dirty="0">
              <a:latin typeface="Barmeno" pitchFamily="2" charset="0"/>
            </a:endParaRPr>
          </a:p>
        </p:txBody>
      </p:sp>
      <p:pic>
        <p:nvPicPr>
          <p:cNvPr id="4" name="Picture 2">
            <a:extLst>
              <a:ext uri="{FF2B5EF4-FFF2-40B4-BE49-F238E27FC236}">
                <a16:creationId xmlns:a16="http://schemas.microsoft.com/office/drawing/2014/main" id="{4BE2E70A-ADE0-3B63-67DC-24045AE21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022" y="3256157"/>
            <a:ext cx="5411141" cy="184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FB849B45-281C-2CF1-7DA6-B8E654CBBEDC}"/>
              </a:ext>
            </a:extLst>
          </p:cNvPr>
          <p:cNvSpPr txBox="1"/>
          <p:nvPr/>
        </p:nvSpPr>
        <p:spPr>
          <a:xfrm>
            <a:off x="6918960" y="478957"/>
            <a:ext cx="4632960" cy="2308324"/>
          </a:xfrm>
          <a:prstGeom prst="rect">
            <a:avLst/>
          </a:prstGeom>
          <a:noFill/>
        </p:spPr>
        <p:txBody>
          <a:bodyPr wrap="square">
            <a:spAutoFit/>
          </a:bodyPr>
          <a:lstStyle/>
          <a:p>
            <a:r>
              <a:rPr lang="en-GB" sz="1800" dirty="0"/>
              <a:t>Some sounds in Set 3 are called split digraphs (chatty friends), this is because they split either side of another sound.</a:t>
            </a:r>
          </a:p>
          <a:p>
            <a:endParaRPr lang="en-GB" sz="1800" dirty="0"/>
          </a:p>
          <a:p>
            <a:r>
              <a:rPr lang="en-GB" sz="1800" dirty="0"/>
              <a:t>ph</a:t>
            </a:r>
            <a:r>
              <a:rPr lang="en-GB" sz="1800" dirty="0">
                <a:solidFill>
                  <a:srgbClr val="FF0000"/>
                </a:solidFill>
              </a:rPr>
              <a:t>o</a:t>
            </a:r>
            <a:r>
              <a:rPr lang="en-GB" sz="1800" dirty="0"/>
              <a:t>n</a:t>
            </a:r>
            <a:r>
              <a:rPr lang="en-GB" sz="1800" dirty="0">
                <a:solidFill>
                  <a:srgbClr val="FF0000"/>
                </a:solidFill>
              </a:rPr>
              <a:t>e</a:t>
            </a:r>
          </a:p>
          <a:p>
            <a:r>
              <a:rPr lang="en-GB" sz="1800" dirty="0"/>
              <a:t>sm</a:t>
            </a:r>
            <a:r>
              <a:rPr lang="en-GB" sz="1800" dirty="0">
                <a:solidFill>
                  <a:srgbClr val="FF0000"/>
                </a:solidFill>
              </a:rPr>
              <a:t>i</a:t>
            </a:r>
            <a:r>
              <a:rPr lang="en-GB" sz="1800" dirty="0"/>
              <a:t>l</a:t>
            </a:r>
            <a:r>
              <a:rPr lang="en-GB" sz="1800" dirty="0">
                <a:solidFill>
                  <a:srgbClr val="FF0000"/>
                </a:solidFill>
              </a:rPr>
              <a:t>e</a:t>
            </a:r>
          </a:p>
          <a:p>
            <a:r>
              <a:rPr lang="en-GB" sz="1800" dirty="0"/>
              <a:t>c</a:t>
            </a:r>
            <a:r>
              <a:rPr lang="en-GB" sz="1800" dirty="0">
                <a:solidFill>
                  <a:srgbClr val="FF0000"/>
                </a:solidFill>
              </a:rPr>
              <a:t>a</a:t>
            </a:r>
            <a:r>
              <a:rPr lang="en-GB" sz="1800" dirty="0"/>
              <a:t>k</a:t>
            </a:r>
            <a:r>
              <a:rPr lang="en-GB" sz="1800" dirty="0">
                <a:solidFill>
                  <a:srgbClr val="FF0000"/>
                </a:solidFill>
              </a:rPr>
              <a:t>e</a:t>
            </a:r>
          </a:p>
          <a:p>
            <a:r>
              <a:rPr lang="en-GB" sz="1800" dirty="0"/>
              <a:t>h</a:t>
            </a:r>
            <a:r>
              <a:rPr lang="en-GB" sz="1800" dirty="0">
                <a:solidFill>
                  <a:srgbClr val="FF0000"/>
                </a:solidFill>
              </a:rPr>
              <a:t>u</a:t>
            </a:r>
            <a:r>
              <a:rPr lang="en-GB" sz="1800" dirty="0"/>
              <a:t>g</a:t>
            </a:r>
            <a:r>
              <a:rPr lang="en-GB" sz="1800" dirty="0">
                <a:solidFill>
                  <a:srgbClr val="FF0000"/>
                </a:solidFill>
              </a:rPr>
              <a:t>e</a:t>
            </a:r>
          </a:p>
        </p:txBody>
      </p:sp>
      <p:pic>
        <p:nvPicPr>
          <p:cNvPr id="8" name="Picture 3">
            <a:extLst>
              <a:ext uri="{FF2B5EF4-FFF2-40B4-BE49-F238E27FC236}">
                <a16:creationId xmlns:a16="http://schemas.microsoft.com/office/drawing/2014/main" id="{25E629EA-F7C6-6596-F35E-3FC5368ED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197" y="1500755"/>
            <a:ext cx="4220004" cy="3203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138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2301</Words>
  <Application>Microsoft Office PowerPoint</Application>
  <PresentationFormat>Widescreen</PresentationFormat>
  <Paragraphs>201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Barmeno</vt:lpstr>
      <vt:lpstr>Barmeno Medium</vt:lpstr>
      <vt:lpstr>Calibri</vt:lpstr>
      <vt:lpstr>Calibri Light</vt:lpstr>
      <vt:lpstr>Trebuchet MS</vt:lpstr>
      <vt:lpstr>Office Theme</vt:lpstr>
      <vt:lpstr>Year 1 Reading and Phonics</vt:lpstr>
      <vt:lpstr>The importance of Reading</vt:lpstr>
      <vt:lpstr>Our Phonics Scheme</vt:lpstr>
      <vt:lpstr>What is Phonics</vt:lpstr>
      <vt:lpstr>Phonics in Reception</vt:lpstr>
      <vt:lpstr>Phonics in Reception</vt:lpstr>
      <vt:lpstr>Fred Talk</vt:lpstr>
      <vt:lpstr>Reading Sessions</vt:lpstr>
      <vt:lpstr>Phonics in Year 1</vt:lpstr>
      <vt:lpstr>Set 2 and Set 3 Sounds</vt:lpstr>
      <vt:lpstr>Year 1 and Year 2 Phonics Lesson</vt:lpstr>
      <vt:lpstr>Reading Sessions</vt:lpstr>
      <vt:lpstr>Reading Books</vt:lpstr>
      <vt:lpstr>Phonics Screening Check</vt:lpstr>
      <vt:lpstr>Online Resources Available</vt:lpstr>
      <vt:lpstr>Frequently Asked Questions</vt:lpstr>
      <vt:lpstr>Why do we only have one reading book?</vt:lpstr>
      <vt:lpstr>What is the e-library?</vt:lpstr>
      <vt:lpstr>What are the bedtime stories?</vt:lpstr>
      <vt:lpstr>How will I know how my child is getting on?</vt:lpstr>
      <vt:lpstr>How long will it take for my child to learn how to read?</vt:lpstr>
      <vt:lpstr>What can I do to help?</vt:lpstr>
      <vt:lpstr>What if my child finds learning to read difficult?</vt:lpstr>
      <vt:lpstr>My child has difficulty pronouncing some sounds. Will this stop them learning to read through phonics?</vt:lpstr>
      <vt:lpstr>Dr Seuss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fran@canncreative.com</dc:creator>
  <cp:lastModifiedBy>Alison Cleary</cp:lastModifiedBy>
  <cp:revision>15</cp:revision>
  <dcterms:created xsi:type="dcterms:W3CDTF">2022-11-10T10:23:47Z</dcterms:created>
  <dcterms:modified xsi:type="dcterms:W3CDTF">2023-10-04T19:49:26Z</dcterms:modified>
</cp:coreProperties>
</file>