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8" r:id="rId4"/>
    <p:sldId id="287" r:id="rId5"/>
    <p:sldId id="285" r:id="rId6"/>
    <p:sldId id="284" r:id="rId7"/>
    <p:sldId id="282" r:id="rId8"/>
    <p:sldId id="283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091"/>
    <a:srgbClr val="FABB2B"/>
    <a:srgbClr val="FDBC26"/>
    <a:srgbClr val="0D004C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CB211-4899-0AF2-BC6C-B5BB1492E741}" v="809" dt="2024-05-08T09:26:13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7" autoAdjust="0"/>
    <p:restoredTop sz="86444" autoAdjust="0"/>
  </p:normalViewPr>
  <p:slideViewPr>
    <p:cSldViewPr snapToGrid="0" snapToObjects="1">
      <p:cViewPr varScale="1">
        <p:scale>
          <a:sx n="98" d="100"/>
          <a:sy n="98" d="100"/>
        </p:scale>
        <p:origin x="15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F1EB4-DE35-4DD6-8205-4E26B4BA5E01}" type="datetimeFigureOut">
              <a:rPr lang="en-GB" smtClean="0"/>
              <a:t>15/05/2024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399D8-56FC-4666-90DA-8055239DFB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92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15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71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2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7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501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399D8-56FC-4666-90DA-8055239DFBF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85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01ED4-943C-1640-9B68-EDBFA884C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5AD60-AA1F-D94D-A357-715D37B0D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5E1C-DC1E-1A44-99E8-53B21779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4875-2499-6447-9570-9E5E72BF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B92D-8F3F-A24D-9517-247CF814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2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A25AB-D3F1-4445-844B-6E7902BD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B96A4-2C61-1D4C-80C5-C93A0CC27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2248F-1451-EE4E-AE6A-8534EEED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032C-472B-A74B-A651-E22CB6D2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8E489-7FD9-D54A-B776-26CBE215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2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8C730-86BC-D84C-850F-D517CE93F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FFA1F-3EB1-CC4C-9587-AD4F38747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54F2-CC4F-8046-BFEB-77D49713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0209-3D81-7E41-93D0-92F99B1E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E556-B998-0746-9165-64FD700E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490B-BC47-FA4A-B6F4-D165D70F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564A-248D-5340-8C31-F55368202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C0FDA-E1C5-5C40-95EB-EC67BC78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40404-958F-DC48-B23D-355984CC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74B0-AB33-FA45-B1C2-F0DAA27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6D9B-165C-794A-AF42-9499A01F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74392-083F-4A48-A394-D5C23F43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DE99-FA57-1347-A526-9AD6283E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F0008-A576-6E48-9095-943C591F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9300F-5737-2745-B1CD-A20E4B10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6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68C3-5B4C-3A4A-9B59-6181FA51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1E6D8-789A-2B4B-8CD7-977270D11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9975D-DEF3-7946-B83A-6B62F5A34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48C26-E968-404F-BE5D-CB79E32D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6E52-CC0D-134B-B7E0-E67993F8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2674F-4E0E-E243-9035-9F3F7A27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8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9645-F181-D247-A550-441225AA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9BBCB-3695-7047-8BE1-939B3F73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1E575-D14F-6841-B682-58DBB01C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64698-F4A9-2940-A823-4E32CF084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63D1-47B6-DF46-8D03-39956DC565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C6E17-8AD2-6944-926E-50E6C2BB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B62E5-3892-9343-BB85-64AD2FDE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6D236-2C01-384A-8929-997F266F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4EFB-3610-1B48-AD33-3FCEDD45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644D5-3289-1C41-8683-FFD2E75A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806D4-4E0E-F742-B7B6-EF0FEA43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AE8BF-646D-4242-9690-21BB4567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9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69D94-D048-0941-B517-B1368A61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4954E-65DB-0F43-B9E4-C0A1B074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3A41-1879-8340-A031-4F94DC66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AB4D-87AA-184A-9698-87DF7D2AB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964E6-5972-C041-9FF7-23C20752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8194B-123A-5C46-B71C-98A32C05F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97671-E8CB-3A44-97F9-BC2034CA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0150-644E-D848-B5F7-373872EE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DE34-FC4A-7042-9E9B-A529D08E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3213-CB3D-5E48-ABEC-E8EF2335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18D5E-CD9E-7348-B139-54CF9ED98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B8083-3913-C84B-80AD-7510F57EF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ACADB-1AA2-FD44-A5FD-15DA235F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3EB32-B05E-704D-A0CD-C5778E75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D44A6-F7D9-654F-8F4F-05694ECE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9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1EBCC2-7A03-384D-AB94-70E90B80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4C9D2-1DCC-9C4A-8017-E250C5A7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5300-5490-7942-98C9-DBCFE406F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D6C1-ADFD-4B4E-B888-6D151E350F29}" type="datetimeFigureOut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B6D62-6A8D-294C-B997-55576CCB7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A4AD-9B3C-CC4A-A011-5CD148B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3760-CE2A-2040-97B1-B268620E2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F1419A-F57A-244B-8EB5-5D12F34FF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CD4E44-A486-6D49-8749-0CDD2D3D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778" y="3577023"/>
            <a:ext cx="7325710" cy="2387600"/>
          </a:xfrm>
        </p:spPr>
        <p:txBody>
          <a:bodyPr>
            <a:normAutofit/>
          </a:bodyPr>
          <a:lstStyle/>
          <a:p>
            <a:r>
              <a:rPr lang="en-US" sz="2800" spc="300" dirty="0">
                <a:solidFill>
                  <a:schemeClr val="bg1"/>
                </a:solidFill>
                <a:latin typeface="Barmeno Medium" pitchFamily="2" charset="0"/>
              </a:rPr>
              <a:t>Chester Residential</a:t>
            </a:r>
            <a:br>
              <a:rPr lang="en-US" sz="2800" spc="300" dirty="0">
                <a:solidFill>
                  <a:schemeClr val="bg1"/>
                </a:solidFill>
                <a:latin typeface="Barmeno Medium" pitchFamily="2" charset="0"/>
              </a:rPr>
            </a:br>
            <a:r>
              <a:rPr lang="en-US" sz="2800" spc="300" dirty="0">
                <a:solidFill>
                  <a:schemeClr val="bg1"/>
                </a:solidFill>
                <a:latin typeface="Barmeno Medium" pitchFamily="2" charset="0"/>
              </a:rPr>
              <a:t>Monday 10</a:t>
            </a:r>
            <a:r>
              <a:rPr lang="en-US" sz="2800" spc="300" baseline="30000" dirty="0">
                <a:solidFill>
                  <a:schemeClr val="bg1"/>
                </a:solidFill>
                <a:latin typeface="Barmeno Medium" pitchFamily="2" charset="0"/>
              </a:rPr>
              <a:t>th</a:t>
            </a:r>
            <a:r>
              <a:rPr lang="en-US" sz="2800" spc="300" dirty="0">
                <a:solidFill>
                  <a:schemeClr val="bg1"/>
                </a:solidFill>
                <a:latin typeface="Barmeno Medium" pitchFamily="2" charset="0"/>
              </a:rPr>
              <a:t> June – Tuesday 11</a:t>
            </a:r>
            <a:r>
              <a:rPr lang="en-US" sz="2800" spc="300" baseline="30000" dirty="0">
                <a:solidFill>
                  <a:schemeClr val="bg1"/>
                </a:solidFill>
                <a:latin typeface="Barmeno Medium" pitchFamily="2" charset="0"/>
              </a:rPr>
              <a:t>th</a:t>
            </a:r>
            <a:r>
              <a:rPr lang="en-US" sz="2800" spc="300" dirty="0">
                <a:solidFill>
                  <a:schemeClr val="bg1"/>
                </a:solidFill>
                <a:latin typeface="Barmeno Medium" pitchFamily="2" charset="0"/>
              </a:rPr>
              <a:t> June </a:t>
            </a:r>
            <a:br>
              <a:rPr lang="en-US" sz="2800" spc="300" dirty="0">
                <a:solidFill>
                  <a:schemeClr val="bg1"/>
                </a:solidFill>
                <a:latin typeface="Barmeno Medium" pitchFamily="2" charset="0"/>
              </a:rPr>
            </a:br>
            <a:endParaRPr lang="en-US" sz="2800" spc="300" dirty="0">
              <a:solidFill>
                <a:schemeClr val="bg1"/>
              </a:solidFill>
              <a:latin typeface="Barmeno Medi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F18B0-29C6-EF4B-9F2F-6398B8B3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398" y="4861097"/>
            <a:ext cx="622300" cy="62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96E35-C6A6-D94A-9A7D-438189F8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718" y="4861097"/>
            <a:ext cx="622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dirty="0"/>
              <a:t>About the Trip </a:t>
            </a:r>
            <a:endParaRPr lang="en-GB" sz="5400" dirty="0"/>
          </a:p>
        </p:txBody>
      </p:sp>
      <p:pic>
        <p:nvPicPr>
          <p:cNvPr id="2" name="Picture 1" descr="A building with a lawn and picnic tables&#10;&#10;Description automatically generated">
            <a:extLst>
              <a:ext uri="{FF2B5EF4-FFF2-40B4-BE49-F238E27FC236}">
                <a16:creationId xmlns:a16="http://schemas.microsoft.com/office/drawing/2014/main" id="{FFCFE8EE-CB79-E687-00EB-25791D8AF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788" y="4370007"/>
            <a:ext cx="3559071" cy="2320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D7F75-933E-B951-0856-462FEDC51BE9}"/>
              </a:ext>
            </a:extLst>
          </p:cNvPr>
          <p:cNvSpPr txBox="1"/>
          <p:nvPr/>
        </p:nvSpPr>
        <p:spPr>
          <a:xfrm>
            <a:off x="3068053" y="1645346"/>
            <a:ext cx="415089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Chester Trafford Hall.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Monday 10th June – Tuesday 11th June</a:t>
            </a: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All four classes will attend the </a:t>
            </a:r>
            <a:r>
              <a:rPr lang="en-US" dirty="0" err="1"/>
              <a:t>centre</a:t>
            </a:r>
            <a:r>
              <a:rPr lang="en-US" dirty="0"/>
              <a:t> on this day and stay for one night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Return to school the next day in time for the end of the school day.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All activities themed around the Alex Rider books and the children get to take a copy of </a:t>
            </a:r>
            <a:r>
              <a:rPr lang="en-US" dirty="0" err="1">
                <a:ea typeface="Calibri"/>
                <a:cs typeface="Calibri"/>
              </a:rPr>
              <a:t>Stormbreaker</a:t>
            </a:r>
            <a:r>
              <a:rPr lang="en-US" dirty="0">
                <a:ea typeface="Calibri"/>
                <a:cs typeface="Calibri"/>
              </a:rPr>
              <a:t> home!</a:t>
            </a:r>
          </a:p>
        </p:txBody>
      </p:sp>
      <p:pic>
        <p:nvPicPr>
          <p:cNvPr id="5" name="Picture 4" descr="A group of books on a table&#10;&#10;Description automatically generated">
            <a:extLst>
              <a:ext uri="{FF2B5EF4-FFF2-40B4-BE49-F238E27FC236}">
                <a16:creationId xmlns:a16="http://schemas.microsoft.com/office/drawing/2014/main" id="{E4F75A4E-5F80-7B72-4773-49934B811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548" y="1696721"/>
            <a:ext cx="2715024" cy="18076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C090D-E253-D451-CC2E-63BEBCACED1E}"/>
              </a:ext>
            </a:extLst>
          </p:cNvPr>
          <p:cNvSpPr txBox="1"/>
          <p:nvPr/>
        </p:nvSpPr>
        <p:spPr>
          <a:xfrm>
            <a:off x="7010594" y="4572588"/>
            <a:ext cx="3413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We take lots of pictures over the two days, check out our Facebook page for regular updates!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2A206-64F0-F451-16C4-3D193B08FA6B}"/>
              </a:ext>
            </a:extLst>
          </p:cNvPr>
          <p:cNvSpPr txBox="1"/>
          <p:nvPr/>
        </p:nvSpPr>
        <p:spPr>
          <a:xfrm>
            <a:off x="6636807" y="3710797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libri"/>
                <a:ea typeface="Calibri"/>
                <a:cs typeface="Calibri"/>
              </a:rPr>
              <a:t>Staff on hand all day</a:t>
            </a:r>
          </a:p>
          <a:p>
            <a:pPr algn="ctr"/>
            <a:r>
              <a:rPr lang="en-US" i="1" dirty="0">
                <a:latin typeface="Calibri"/>
                <a:ea typeface="Calibri"/>
                <a:cs typeface="Calibri"/>
              </a:rPr>
              <a:t>Year 4 teachers, TAs, members of SLT</a:t>
            </a:r>
          </a:p>
        </p:txBody>
      </p:sp>
    </p:spTree>
    <p:extLst>
      <p:ext uri="{BB962C8B-B14F-4D97-AF65-F5344CB8AC3E}">
        <p14:creationId xmlns:p14="http://schemas.microsoft.com/office/powerpoint/2010/main" val="60561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building with a lawn and picnic tables&#10;&#10;Description automatically generated">
            <a:extLst>
              <a:ext uri="{FF2B5EF4-FFF2-40B4-BE49-F238E27FC236}">
                <a16:creationId xmlns:a16="http://schemas.microsoft.com/office/drawing/2014/main" id="{3A2B6277-0D77-D008-B597-1196A7CEC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1" b="80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dirty="0">
                <a:ea typeface="Calibri"/>
                <a:cs typeface="Calibri"/>
              </a:rPr>
              <a:t>Alex Rider Programme </a:t>
            </a:r>
            <a:endParaRPr lang="en-GB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A6619-7B0E-BF56-08CC-D8B78F017648}"/>
              </a:ext>
            </a:extLst>
          </p:cNvPr>
          <p:cNvSpPr txBox="1"/>
          <p:nvPr/>
        </p:nvSpPr>
        <p:spPr>
          <a:xfrm>
            <a:off x="8469970" y="2457842"/>
            <a:ext cx="3506821" cy="3970318"/>
          </a:xfrm>
          <a:prstGeom prst="rect">
            <a:avLst/>
          </a:prstGeom>
          <a:solidFill>
            <a:schemeClr val="bg1"/>
          </a:solidFill>
          <a:ln w="28575">
            <a:solidFill>
              <a:srgbClr val="59409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00873D"/>
                </a:solidFill>
                <a:effectLst/>
                <a:highlight>
                  <a:srgbClr val="FFFFFF"/>
                </a:highlight>
                <a:latin typeface="StagSansRoundLight"/>
              </a:rPr>
              <a:t>Learning outcomes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To demonstrate the ability to listen and act accordingly to instructions.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To demonstrate the key personal skills of resilience and self-motivation.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To work collaboratively as part of a team, supporting, communicating and </a:t>
            </a:r>
            <a:r>
              <a:rPr lang="en-US" sz="1400" b="0" i="0" dirty="0" err="1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recognising</a:t>
            </a: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 the achievements of their peers.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To begin to understand the concept of risk and hazards, and show the development of personal risk management.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To demonstrate the ability to think strategically as an individual or a member of a team to complete complex and challenging tasks.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To demonstrate the ability to provide constructive feedback to all groups including their own.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A1B3AF-2992-8D06-CB37-8BE2597A9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870" y="1117035"/>
            <a:ext cx="2457793" cy="1228896"/>
          </a:xfrm>
          <a:prstGeom prst="rect">
            <a:avLst/>
          </a:prstGeom>
        </p:spPr>
      </p:pic>
      <p:pic>
        <p:nvPicPr>
          <p:cNvPr id="9" name="Picture 8" descr="A group of books on a table&#10;&#10;Description automatically generated">
            <a:extLst>
              <a:ext uri="{FF2B5EF4-FFF2-40B4-BE49-F238E27FC236}">
                <a16:creationId xmlns:a16="http://schemas.microsoft.com/office/drawing/2014/main" id="{8D560756-89DE-5F35-2670-4C3672CF0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294" y="4744861"/>
            <a:ext cx="2451468" cy="1632178"/>
          </a:xfrm>
          <a:prstGeom prst="rect">
            <a:avLst/>
          </a:prstGeom>
        </p:spPr>
      </p:pic>
      <p:pic>
        <p:nvPicPr>
          <p:cNvPr id="2052" name="Picture 4" descr="Team building and problem-solving activities | Group bookings | YHA">
            <a:extLst>
              <a:ext uri="{FF2B5EF4-FFF2-40B4-BE49-F238E27FC236}">
                <a16:creationId xmlns:a16="http://schemas.microsoft.com/office/drawing/2014/main" id="{44560273-BAEC-B06D-D594-101C59B2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01" y="5096406"/>
            <a:ext cx="2282627" cy="15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9A12B5-A476-F024-914A-0B733010E32B}"/>
              </a:ext>
            </a:extLst>
          </p:cNvPr>
          <p:cNvSpPr txBox="1"/>
          <p:nvPr/>
        </p:nvSpPr>
        <p:spPr>
          <a:xfrm>
            <a:off x="3219301" y="1754251"/>
            <a:ext cx="49659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82D46"/>
                </a:solidFill>
                <a:highlight>
                  <a:srgbClr val="FFFFFF"/>
                </a:highlight>
                <a:latin typeface="StagSansRoundBook"/>
              </a:rPr>
              <a:t>S</a:t>
            </a:r>
            <a:r>
              <a:rPr lang="en-US" sz="2000" b="0" i="0" dirty="0">
                <a:solidFill>
                  <a:srgbClr val="282D46"/>
                </a:solidFill>
                <a:effectLst/>
                <a:highlight>
                  <a:srgbClr val="FFFFFF"/>
                </a:highlight>
                <a:latin typeface="StagSansRoundBook"/>
              </a:rPr>
              <a:t>tudents (or ‘agents’ as they will be referred to), tackle a range of activities which may include orienteering, team building, buggy building, assault course, fencing and more – all delivered with a thrilling spy twist. This exciting package has a spy narrative running throughout and includes all daytime and evening activities, keeping our budding agents engaged from dawn to dusk.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7618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dirty="0">
                <a:ea typeface="Calibri"/>
                <a:cs typeface="Calibri"/>
              </a:rPr>
              <a:t>Timetable</a:t>
            </a:r>
            <a:endParaRPr lang="en-GB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DCE9E-0138-23B1-6145-8895A66A4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976" y="2265269"/>
            <a:ext cx="5368048" cy="4470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F7B46-4DDE-5FCA-2580-E5E165B54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9245" y="1682025"/>
            <a:ext cx="2419688" cy="1200318"/>
          </a:xfrm>
          <a:prstGeom prst="rect">
            <a:avLst/>
          </a:prstGeom>
        </p:spPr>
      </p:pic>
      <p:pic>
        <p:nvPicPr>
          <p:cNvPr id="8" name="Picture 2" descr="YHA Chester Trafford Hall ...">
            <a:extLst>
              <a:ext uri="{FF2B5EF4-FFF2-40B4-BE49-F238E27FC236}">
                <a16:creationId xmlns:a16="http://schemas.microsoft.com/office/drawing/2014/main" id="{95BDB686-F7D3-DFEF-EDF4-5B3878D1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26" y="3770779"/>
            <a:ext cx="2181935" cy="14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C7E0C7-AF98-1C20-20EA-E036B2B6C080}"/>
              </a:ext>
            </a:extLst>
          </p:cNvPr>
          <p:cNvSpPr txBox="1"/>
          <p:nvPr/>
        </p:nvSpPr>
        <p:spPr>
          <a:xfrm>
            <a:off x="2997740" y="1618938"/>
            <a:ext cx="619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timetable – activities will be confirmed by the center closer to the event.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94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dirty="0"/>
              <a:t>Meals</a:t>
            </a:r>
            <a:endParaRPr lang="en-GB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1D7F75-933E-B951-0856-462FEDC51BE9}"/>
              </a:ext>
            </a:extLst>
          </p:cNvPr>
          <p:cNvSpPr txBox="1"/>
          <p:nvPr/>
        </p:nvSpPr>
        <p:spPr>
          <a:xfrm>
            <a:off x="3048001" y="1651571"/>
            <a:ext cx="449178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On the first day, </a:t>
            </a:r>
            <a:r>
              <a:rPr lang="en-US" b="1" dirty="0"/>
              <a:t>children will need to bring their own packed lunch in a disposable bag.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Evening meal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Buffet breakfast provided on the Tuesday morning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Packed lunch provided on second day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Allergies/dietary requirements catered for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Teachers will be in touch regarding children with specific requirements </a:t>
            </a:r>
          </a:p>
        </p:txBody>
      </p:sp>
      <p:pic>
        <p:nvPicPr>
          <p:cNvPr id="5" name="Picture 4" descr="A list of food items&#10;&#10;Description automatically generated">
            <a:extLst>
              <a:ext uri="{FF2B5EF4-FFF2-40B4-BE49-F238E27FC236}">
                <a16:creationId xmlns:a16="http://schemas.microsoft.com/office/drawing/2014/main" id="{B0B79ED4-53F7-6805-64D5-CB5CA53C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13" y="5137735"/>
            <a:ext cx="4758489" cy="1595688"/>
          </a:xfrm>
          <a:prstGeom prst="rect">
            <a:avLst/>
          </a:prstGeom>
        </p:spPr>
      </p:pic>
      <p:pic>
        <p:nvPicPr>
          <p:cNvPr id="6" name="Picture 5" descr="A white and black list of food&#10;&#10;Description automatically generated">
            <a:extLst>
              <a:ext uri="{FF2B5EF4-FFF2-40B4-BE49-F238E27FC236}">
                <a16:creationId xmlns:a16="http://schemas.microsoft.com/office/drawing/2014/main" id="{FA2AF957-EE4A-F83C-C715-CDA762322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846" y="928734"/>
            <a:ext cx="2215816" cy="3897229"/>
          </a:xfrm>
          <a:prstGeom prst="rect">
            <a:avLst/>
          </a:prstGeom>
        </p:spPr>
      </p:pic>
      <p:pic>
        <p:nvPicPr>
          <p:cNvPr id="1026" name="Picture 2" descr="Brown paper bag containing a sandwich, packet of crisps and an apple">
            <a:extLst>
              <a:ext uri="{FF2B5EF4-FFF2-40B4-BE49-F238E27FC236}">
                <a16:creationId xmlns:a16="http://schemas.microsoft.com/office/drawing/2014/main" id="{C60CBB13-D657-2457-82A6-7880B9FA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26" y="5429278"/>
            <a:ext cx="2121440" cy="14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048C1-7976-AFF8-CC84-FCF72D19C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813" y="2252633"/>
            <a:ext cx="2287695" cy="1511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E7D23-ABFA-40A1-3B88-EB767C006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983" y="4733195"/>
            <a:ext cx="2260592" cy="15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9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dirty="0">
                <a:ea typeface="Calibri"/>
                <a:cs typeface="Calibri"/>
              </a:rPr>
              <a:t>What do they need to bring? </a:t>
            </a:r>
            <a:endParaRPr lang="en-GB" sz="5400" dirty="0"/>
          </a:p>
        </p:txBody>
      </p:sp>
      <p:pic>
        <p:nvPicPr>
          <p:cNvPr id="3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C3B5666-D2ED-59D8-E2C5-2808DF98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447" y="1585579"/>
            <a:ext cx="7592427" cy="2719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5512F2-319C-0EA1-3BB0-E58511CF5F45}"/>
              </a:ext>
            </a:extLst>
          </p:cNvPr>
          <p:cNvSpPr txBox="1"/>
          <p:nvPr/>
        </p:nvSpPr>
        <p:spPr>
          <a:xfrm>
            <a:off x="3217771" y="4309804"/>
            <a:ext cx="7130555" cy="1200329"/>
          </a:xfrm>
          <a:prstGeom prst="rect">
            <a:avLst/>
          </a:prstGeom>
          <a:noFill/>
          <a:ln w="28575">
            <a:solidFill>
              <a:srgbClr val="59409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Please can you ensure all the children's items are labelled with their name. </a:t>
            </a:r>
          </a:p>
          <a:p>
            <a:pPr algn="ctr"/>
            <a:endParaRPr lang="en-US" dirty="0">
              <a:cs typeface="Calibri"/>
            </a:endParaRPr>
          </a:p>
          <a:p>
            <a:pPr algn="ctr"/>
            <a:r>
              <a:rPr lang="en-US" dirty="0"/>
              <a:t>No electronics, fit bits, air tags, phones or smart watches .</a:t>
            </a:r>
          </a:p>
        </p:txBody>
      </p:sp>
    </p:spTree>
    <p:extLst>
      <p:ext uri="{BB962C8B-B14F-4D97-AF65-F5344CB8AC3E}">
        <p14:creationId xmlns:p14="http://schemas.microsoft.com/office/powerpoint/2010/main" val="4079435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dirty="0">
                <a:ea typeface="Calibri"/>
                <a:cs typeface="Calibri"/>
              </a:rPr>
              <a:t>Sleeping Arrangements</a:t>
            </a:r>
            <a:endParaRPr lang="en-GB" sz="5400" dirty="0"/>
          </a:p>
        </p:txBody>
      </p:sp>
      <p:pic>
        <p:nvPicPr>
          <p:cNvPr id="2" name="Picture 1" descr="A diagram of a building&#10;&#10;Description automatically generated">
            <a:extLst>
              <a:ext uri="{FF2B5EF4-FFF2-40B4-BE49-F238E27FC236}">
                <a16:creationId xmlns:a16="http://schemas.microsoft.com/office/drawing/2014/main" id="{E939397D-BAEE-3DD6-2D1F-9E1C5339F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192" y="1614236"/>
            <a:ext cx="4423325" cy="3258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3138F-BE7F-45E4-3484-A4D7145FD6F5}"/>
              </a:ext>
            </a:extLst>
          </p:cNvPr>
          <p:cNvSpPr txBox="1"/>
          <p:nvPr/>
        </p:nvSpPr>
        <p:spPr>
          <a:xfrm>
            <a:off x="3108157" y="1764631"/>
            <a:ext cx="41007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Boys/girls dorms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Rooms of 4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Teachers dotted around in the corners and middles of the rows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Staff on-hand throughout the night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All rooms are 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en</a:t>
            </a:r>
            <a:r>
              <a:rPr lang="en-US" dirty="0">
                <a:ea typeface="Calibri" panose="020F0502020204030204"/>
                <a:cs typeface="Calibri" panose="020F0502020204030204"/>
              </a:rPr>
              <a:t>-suites</a:t>
            </a:r>
          </a:p>
        </p:txBody>
      </p:sp>
      <p:pic>
        <p:nvPicPr>
          <p:cNvPr id="3" name="Picture 2" descr="A room with bunk beds and windows&#10;&#10;Description automatically generated">
            <a:extLst>
              <a:ext uri="{FF2B5EF4-FFF2-40B4-BE49-F238E27FC236}">
                <a16:creationId xmlns:a16="http://schemas.microsoft.com/office/drawing/2014/main" id="{AFF00BF7-B548-99EF-E402-6E446992F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185" y="3942256"/>
            <a:ext cx="3327735" cy="24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EC844-47D9-0E4D-AA11-E7D7E3C2A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7"/>
          <a:stretch/>
        </p:blipFill>
        <p:spPr>
          <a:xfrm>
            <a:off x="123338" y="678447"/>
            <a:ext cx="12068662" cy="6184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0F900-0FD0-EFCB-FE25-E2EFEF885744}"/>
              </a:ext>
            </a:extLst>
          </p:cNvPr>
          <p:cNvSpPr txBox="1"/>
          <p:nvPr/>
        </p:nvSpPr>
        <p:spPr>
          <a:xfrm>
            <a:off x="2608289" y="344774"/>
            <a:ext cx="834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About The Site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85C85B-F3B5-D515-827F-BDFBC505EA5B}"/>
              </a:ext>
            </a:extLst>
          </p:cNvPr>
          <p:cNvSpPr/>
          <p:nvPr/>
        </p:nvSpPr>
        <p:spPr>
          <a:xfrm>
            <a:off x="0" y="239843"/>
            <a:ext cx="12192000" cy="1274164"/>
          </a:xfrm>
          <a:prstGeom prst="rect">
            <a:avLst/>
          </a:prstGeom>
          <a:solidFill>
            <a:srgbClr val="5940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5400" dirty="0">
                <a:ea typeface="Calibri"/>
                <a:cs typeface="Calibri"/>
              </a:rPr>
              <a:t>Medication</a:t>
            </a:r>
            <a:endParaRPr lang="en-GB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FFC8F-4977-2562-6400-E01DB0C10840}"/>
              </a:ext>
            </a:extLst>
          </p:cNvPr>
          <p:cNvSpPr txBox="1"/>
          <p:nvPr/>
        </p:nvSpPr>
        <p:spPr>
          <a:xfrm>
            <a:off x="3238500" y="1864895"/>
            <a:ext cx="684908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All</a:t>
            </a:r>
            <a:r>
              <a:rPr lang="en-US" sz="2800" dirty="0">
                <a:ea typeface="Calibri"/>
                <a:cs typeface="Calibri"/>
              </a:rPr>
              <a:t> medication needs to be brought into school two weeks prior to the trip </a:t>
            </a:r>
            <a:r>
              <a:rPr lang="en-US" sz="2800" b="1" dirty="0">
                <a:ea typeface="Calibri"/>
                <a:cs typeface="Calibri"/>
              </a:rPr>
              <a:t>(Monday 20</a:t>
            </a:r>
            <a:r>
              <a:rPr lang="en-US" sz="2800" b="1" baseline="30000" dirty="0">
                <a:ea typeface="Calibri"/>
                <a:cs typeface="Calibri"/>
              </a:rPr>
              <a:t>th</a:t>
            </a:r>
            <a:r>
              <a:rPr lang="en-US" sz="2800" b="1" dirty="0">
                <a:ea typeface="Calibri"/>
                <a:cs typeface="Calibri"/>
              </a:rPr>
              <a:t> May) </a:t>
            </a:r>
            <a:r>
              <a:rPr lang="en-US" sz="2800" dirty="0">
                <a:ea typeface="Calibri"/>
                <a:cs typeface="Calibri"/>
              </a:rPr>
              <a:t>alongside a completed '</a:t>
            </a:r>
            <a:r>
              <a:rPr lang="en-US" sz="2800" dirty="0">
                <a:latin typeface="Calibri"/>
                <a:ea typeface="Calibri"/>
                <a:cs typeface="Times New Roman"/>
              </a:rPr>
              <a:t>Administered Medication Form’. </a:t>
            </a:r>
            <a:endParaRPr lang="en-US" sz="2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36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472</Words>
  <Application>Microsoft Office PowerPoint</Application>
  <PresentationFormat>Widescreen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Barmeno Medium</vt:lpstr>
      <vt:lpstr>Calibri</vt:lpstr>
      <vt:lpstr>Calibri Light</vt:lpstr>
      <vt:lpstr>Comic Sans MS</vt:lpstr>
      <vt:lpstr>StagSansRoundBook</vt:lpstr>
      <vt:lpstr>StagSansRoundLight</vt:lpstr>
      <vt:lpstr>Office Theme</vt:lpstr>
      <vt:lpstr>Chester Residential Monday 10th June – Tuesday 11th June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fran@canncreative.com</dc:creator>
  <cp:lastModifiedBy>Hannah Hackett</cp:lastModifiedBy>
  <cp:revision>124</cp:revision>
  <dcterms:created xsi:type="dcterms:W3CDTF">2022-11-10T10:23:47Z</dcterms:created>
  <dcterms:modified xsi:type="dcterms:W3CDTF">2024-05-15T15:21:18Z</dcterms:modified>
</cp:coreProperties>
</file>