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389" r:id="rId3"/>
    <p:sldId id="387" r:id="rId4"/>
    <p:sldId id="392" r:id="rId5"/>
    <p:sldId id="393" r:id="rId6"/>
    <p:sldId id="384" r:id="rId7"/>
    <p:sldId id="376" r:id="rId8"/>
    <p:sldId id="391" r:id="rId9"/>
    <p:sldId id="363" r:id="rId10"/>
    <p:sldId id="390" r:id="rId11"/>
    <p:sldId id="386" r:id="rId12"/>
    <p:sldId id="385" r:id="rId13"/>
    <p:sldId id="394" r:id="rId14"/>
    <p:sldId id="366" r:id="rId15"/>
    <p:sldId id="373" r:id="rId16"/>
    <p:sldId id="367" r:id="rId17"/>
    <p:sldId id="3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4091"/>
    <a:srgbClr val="E7D7FC"/>
    <a:srgbClr val="D299FF"/>
    <a:srgbClr val="F7F3CE"/>
    <a:srgbClr val="27AAE1"/>
    <a:srgbClr val="FDBC26"/>
    <a:srgbClr val="FF9EA0"/>
    <a:srgbClr val="0D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45" autoAdjust="0"/>
    <p:restoredTop sz="89368" autoAdjust="0"/>
  </p:normalViewPr>
  <p:slideViewPr>
    <p:cSldViewPr snapToGrid="0" snapToObjects="1">
      <p:cViewPr varScale="1">
        <p:scale>
          <a:sx n="79" d="100"/>
          <a:sy n="79" d="100"/>
        </p:scale>
        <p:origin x="73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EA842-D2EC-4B23-B79D-BFB303EFF187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76502-0D69-41A6-9234-236909FA46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90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Entering music: Try everything.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76502-0D69-41A6-9234-236909FA46D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572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4B9E7-6A72-E52E-F4CD-E1E6FB764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F74946-4D7A-B7FB-D77F-B4AE617479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233A73-C260-1B7D-B03E-829FDD54F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FA724-94F4-C8CB-E830-7F8E8B2200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76502-0D69-41A6-9234-236909FA46D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390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F38EC-37A5-7826-2B08-8557EDDF2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F39D99-54D8-16C3-C19C-191DB31E33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9C6928-54A0-8E75-7A0F-B591C2771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7DDF9-F0B2-81E7-716D-FFFE31484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76502-0D69-41A6-9234-236909FA46D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125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6D15D-F206-F8B2-45E6-053B230CC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5702CC-ACCF-0BDB-2FE7-40016DB28D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0F94E3-72E8-B768-04A4-8D461CC0B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E4468-A78A-18FD-7489-3F8D8ADCA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76502-0D69-41A6-9234-236909FA46D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412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63EA8-8106-C523-3569-611602C77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41B18C-05D3-5B1E-6A12-0257845D5A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33934A-8350-1949-53EA-999C3F8E7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F5F62-0928-4ABB-21C6-2C9EA8F4E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76502-0D69-41A6-9234-236909FA46D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557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76502-0D69-41A6-9234-236909FA46D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27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76502-0D69-41A6-9234-236909FA46D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143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58B6-AA1D-2CF9-B6CA-A443322D7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19580F-527B-82EA-033C-CBAE8409E0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0778ED-26A6-92BA-F96C-85D192AFF1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3F9EA-B420-89CC-2555-75C11C3FE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76502-0D69-41A6-9234-236909FA46D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053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F3CE6-9FE9-CD5E-E74E-600D6B71F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E7B343-059F-2E71-BBAC-BED0820C0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03AFAE-9081-557B-F022-6204AB4A7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FABF5-9667-C5EB-CD39-38ECF74BC7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76502-0D69-41A6-9234-236909FA46D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301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7EC25-4BFE-7858-AC67-861229529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4F91D1-B578-DB23-0480-EC5D14E23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5CD05A-532E-1280-8C38-9552E2766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27B39-16F4-AC65-2759-357FA7ACE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76502-0D69-41A6-9234-236909FA46D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45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9598C-3CAB-DF59-D949-4B2F8C52D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D4C1E7-BA62-440B-9F08-0854D378F6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57A618-4C58-5553-C2D8-59EF4CAB1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4BA7-86B0-1D7C-67A6-1CA46700A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76502-0D69-41A6-9234-236909FA46D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117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00536-73D6-C8D7-F85E-DD3C5C814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0B43AF-7BEF-99D9-0EFA-4E7C75FB2A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26B726-2557-C312-79CC-C191576745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02E2E-70F1-C63E-41BD-38FE5A387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76502-0D69-41A6-9234-236909FA46D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891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C5013-DC18-1082-E0D4-DF27E9F8C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E0B70-8B04-2978-E884-425AFA034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A1F704-405E-8F92-DFD7-EC319E6DB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192BB-4DEC-7512-6130-39F8D0B3E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76502-0D69-41A6-9234-236909FA46D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904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8A628-1D5D-8D57-4299-799F92ADA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CC532E-3034-A587-E6B8-34A5978646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6C0BC4-039A-DEC7-718B-9A443B280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C9F0C-EDE1-94D2-0D91-34E6B85D0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76502-0D69-41A6-9234-236909FA46D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745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76502-0D69-41A6-9234-236909FA46D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24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9F43E-4A5A-4143-084E-EEF2054E4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6A0750-BCDE-D2D3-24F4-3488D50A69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45E13-EA24-3363-6005-C0A307A06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D6C1-ADFD-4B4E-B888-6D151E350F2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E7FEA-EA1D-C8D7-9E6A-18D8241AF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35599-A108-302A-EAC8-D5F50C909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3760-CE2A-2040-97B1-B268620E2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91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1248-5AE0-7F75-A4CA-F9CEDFF6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99458-BA27-D8AE-5687-B5C08183B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4DF9C-5AC3-DA78-1C46-499EF7CAF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D6C1-ADFD-4B4E-B888-6D151E350F2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E6565-CC21-08A5-8AE4-0A941CEF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58EB1-6051-B5E8-35B9-CB892F48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3760-CE2A-2040-97B1-B268620E2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51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0CA28C-6403-4CD4-8782-89C374780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4DB38-D41F-C247-B11E-D6433D1EF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A7C72-EE87-8DEC-3C01-D46B5609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D6C1-ADFD-4B4E-B888-6D151E350F2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C4DD1-D840-F73D-8B91-4357B6301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9EDD8-A93F-CFCD-59AE-108577A53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3760-CE2A-2040-97B1-B268620E2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69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0880D-EF44-F3AF-05D7-90B276F61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BA14D-D317-8D95-F838-CC1C4400D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803D0-497E-77B1-0B33-A2174A2B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D6C1-ADFD-4B4E-B888-6D151E350F2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FC418-958F-036C-B73E-BB27FEABE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CD763-0862-47F6-762E-4031CE9F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3760-CE2A-2040-97B1-B268620E2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42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2A8C-C325-7172-B77A-BB3CCDC4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0FD5F-A732-1C77-5076-82E9E0C3F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D9600-7E75-A57C-BBF3-1F4D9961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D6C1-ADFD-4B4E-B888-6D151E350F2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BCEE4-00C2-89F0-309A-AE81A3F57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B6A41-C36A-7E14-B233-809AADB37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3760-CE2A-2040-97B1-B268620E2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1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4A5DF-577E-5E0A-BF9C-CA3F8A64D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C7917-A174-FC23-3E74-EF2485DCE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CCD81-4691-3A19-D41F-D730EC133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30287-0CEC-ADDB-D7A4-09ADE3DD8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D6C1-ADFD-4B4E-B888-6D151E350F2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1C1D2-D3F7-4F09-26C9-5EC4A9AA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04B17-FF00-8FF1-20E7-A2E31B1B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3760-CE2A-2040-97B1-B268620E2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59A1-B424-A252-9CC3-7287DC9DB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DC1A5-DC12-3BA6-FE6B-09F8FA48D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818D5-8E16-EC30-5E59-F1A619995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2B0F12-4C87-9D93-DCF0-91D45AF1A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017190-7D33-3421-483F-D1986D18F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3D7B79-4DE8-F838-9D9E-97022E6EE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D6C1-ADFD-4B4E-B888-6D151E350F2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9D2116-F8E4-9689-EB7F-E59DED576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90516-0A31-410F-3CDC-1A93419B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3760-CE2A-2040-97B1-B268620E2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62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E56C9-896D-0E6D-D649-02114D6F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A1F18-7AC9-6ABD-666D-9B5096862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D6C1-ADFD-4B4E-B888-6D151E350F2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8F6B67-20EC-DBCF-9780-5ABF068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34B41-6AE6-9C39-F37A-48F04C446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3760-CE2A-2040-97B1-B268620E2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A7BB8D-8F98-291F-AC1C-8B847796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D6C1-ADFD-4B4E-B888-6D151E350F2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3CED1D-1B16-FF7C-BDD2-2F49F28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41E09-296F-070E-ADE6-ABD5FC104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3760-CE2A-2040-97B1-B268620E2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1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8B67A-1415-938D-AB2D-79CCE2364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14E96-A965-7AEF-B482-377EC9F9B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8E79E-6CA5-A1A2-CFE9-C59785D85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02F3C-C18F-B9A5-782E-6F70E0CA5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D6C1-ADFD-4B4E-B888-6D151E350F2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C3D65-7E0E-F7B3-CBED-1867BC4A5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7D800-71DF-8EA0-4122-DED8597A9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3760-CE2A-2040-97B1-B268620E2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0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F6A9B-AECC-3676-D0D4-DCEBC54E8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D04D8F-B2BC-9F03-3C63-F88BB519B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F4666C-1D1D-D2C5-4BCA-42775B585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35835-A8C1-BBD8-1DDB-636CBB7FE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D6C1-ADFD-4B4E-B888-6D151E350F2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EB1D2-F360-0263-46FC-65B26B970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FF89-8705-2EFD-8EB7-BFA6B3FF9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D3760-CE2A-2040-97B1-B268620E2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9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13174F-3C82-FE73-CD5E-D61F7977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DF63C-7C5B-C7A0-4D69-FD8718C93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590A4-9324-D47E-CBAA-1FE0E88CA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FAD6C1-ADFD-4B4E-B888-6D151E350F2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EC24B-649B-B70C-CC58-4497758B5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03EBA-4FAD-8B6F-A2A6-70E21EB6F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4D3760-CE2A-2040-97B1-B268620E2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9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41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g"/><Relationship Id="rId9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77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1.jpg"/><Relationship Id="rId4" Type="http://schemas.openxmlformats.org/officeDocument/2006/relationships/image" Target="../media/image78.jpe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7.gif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12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F1419A-F57A-244B-8EB5-5D12F34FF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CD4E44-A486-6D49-8749-0CDD2D3D6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3145" y="2997468"/>
            <a:ext cx="7325710" cy="2387600"/>
          </a:xfrm>
        </p:spPr>
        <p:txBody>
          <a:bodyPr>
            <a:normAutofit/>
          </a:bodyPr>
          <a:lstStyle/>
          <a:p>
            <a:r>
              <a:rPr lang="en-US" sz="2000" spc="3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rPr>
              <a:t>End of Summer 2 Reflection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8F18B0-29C6-EF4B-9F2F-6398B8B3F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865" y="4782086"/>
            <a:ext cx="622300" cy="622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796E35-C6A6-D94A-9A7D-438189F87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837" y="4782086"/>
            <a:ext cx="622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6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290718-C268-7B7B-238E-9C01610A6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81CFBE9-1ADF-729D-065F-EDE09C164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7F32F0-481E-E854-5D28-CB71BE74900A}"/>
              </a:ext>
            </a:extLst>
          </p:cNvPr>
          <p:cNvSpPr txBox="1"/>
          <p:nvPr/>
        </p:nvSpPr>
        <p:spPr>
          <a:xfrm>
            <a:off x="86593" y="2031240"/>
            <a:ext cx="2375865" cy="4500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u="sng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Let’s reflect on this half term…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u="sng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dirty="0"/>
              <a:t>We developed our curriculum beyond the curriculum to support our children in becoming confident, resilient and independent individuals.</a:t>
            </a:r>
            <a:endParaRPr lang="en-US" sz="2000" b="1" u="sng" kern="12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CD373A-8FE8-69FE-F945-3476DEC47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E526232-1797-8AEC-751E-9CA0E28DA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Image of Chapelford Shine on the Big Stage at the MAT Factor! ">
            <a:extLst>
              <a:ext uri="{FF2B5EF4-FFF2-40B4-BE49-F238E27FC236}">
                <a16:creationId xmlns:a16="http://schemas.microsoft.com/office/drawing/2014/main" id="{407E7EB8-7467-8478-AA3C-9CE405717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2" b="12627"/>
          <a:stretch>
            <a:fillRect/>
          </a:stretch>
        </p:blipFill>
        <p:spPr bwMode="auto">
          <a:xfrm>
            <a:off x="2473156" y="150300"/>
            <a:ext cx="6141455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BDDDAB-323F-1890-B52E-D7215D2814A9}"/>
              </a:ext>
            </a:extLst>
          </p:cNvPr>
          <p:cNvSpPr txBox="1"/>
          <p:nvPr/>
        </p:nvSpPr>
        <p:spPr>
          <a:xfrm>
            <a:off x="2301032" y="6160389"/>
            <a:ext cx="9890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i="0" dirty="0">
                <a:effectLst/>
                <a:latin typeface="+mj-lt"/>
              </a:rPr>
              <a:t> Our </a:t>
            </a:r>
            <a:r>
              <a:rPr lang="en-GB" sz="2400" b="1" i="0" u="sng" dirty="0">
                <a:effectLst/>
                <a:latin typeface="+mj-lt"/>
              </a:rPr>
              <a:t>Winners</a:t>
            </a:r>
            <a:r>
              <a:rPr lang="en-GB" sz="2400" b="0" i="0" dirty="0">
                <a:effectLst/>
                <a:latin typeface="+mj-lt"/>
              </a:rPr>
              <a:t> in the primary category at this year’s MAT Factor competition!</a:t>
            </a:r>
            <a:endParaRPr lang="en-US" sz="2400" dirty="0">
              <a:latin typeface="+mj-lt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9E1EF0-AA99-93A5-62C3-D7F56B9AF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9"/>
          <a:stretch>
            <a:fillRect/>
          </a:stretch>
        </p:blipFill>
        <p:spPr bwMode="auto">
          <a:xfrm>
            <a:off x="6563392" y="2481536"/>
            <a:ext cx="5425440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logo with people holding hands&#10;&#10;Description automatically generated">
            <a:extLst>
              <a:ext uri="{FF2B5EF4-FFF2-40B4-BE49-F238E27FC236}">
                <a16:creationId xmlns:a16="http://schemas.microsoft.com/office/drawing/2014/main" id="{6A1BEA60-A906-A66D-8D5D-076B9CDEC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1162" y="137363"/>
            <a:ext cx="1487670" cy="1469304"/>
          </a:xfrm>
          <a:prstGeom prst="rect">
            <a:avLst/>
          </a:prstGeom>
        </p:spPr>
      </p:pic>
      <p:pic>
        <p:nvPicPr>
          <p:cNvPr id="5" name="Picture 4" descr="A white tree in a green circle&#10;&#10;Description automatically generated">
            <a:extLst>
              <a:ext uri="{FF2B5EF4-FFF2-40B4-BE49-F238E27FC236}">
                <a16:creationId xmlns:a16="http://schemas.microsoft.com/office/drawing/2014/main" id="{4E974696-A361-2BA2-D816-1F526D41B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798" y="1671236"/>
            <a:ext cx="704088" cy="720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F728BB-EF26-9A87-2EB5-76AE089DAA77}"/>
              </a:ext>
            </a:extLst>
          </p:cNvPr>
          <p:cNvSpPr txBox="1"/>
          <p:nvPr/>
        </p:nvSpPr>
        <p:spPr>
          <a:xfrm>
            <a:off x="9421839" y="1878135"/>
            <a:ext cx="21586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 We are Fearless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" name="Picture 8" descr="A gold trophy on a black base&#10;&#10;AI-generated content may be incorrect.">
            <a:extLst>
              <a:ext uri="{FF2B5EF4-FFF2-40B4-BE49-F238E27FC236}">
                <a16:creationId xmlns:a16="http://schemas.microsoft.com/office/drawing/2014/main" id="{F7F5CB90-BBFA-7660-902A-38C46D056B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8996" y="3693024"/>
            <a:ext cx="1707004" cy="208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8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BC74E9-FF15-E406-3C53-85A564EBF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F53D45A-CD69-056E-E315-46D564741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89B106-5192-C56D-2D33-AB9E886FFAC3}"/>
              </a:ext>
            </a:extLst>
          </p:cNvPr>
          <p:cNvSpPr txBox="1"/>
          <p:nvPr/>
        </p:nvSpPr>
        <p:spPr>
          <a:xfrm>
            <a:off x="97291" y="-392586"/>
            <a:ext cx="1808511" cy="4500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u="sng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Let’s reflect on this half term…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u="sng" kern="12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+mj-lt"/>
                <a:ea typeface="+mj-ea"/>
                <a:cs typeface="+mj-cs"/>
              </a:rPr>
              <a:t>We participated in </a:t>
            </a:r>
            <a:r>
              <a:rPr lang="en-US" b="1" dirty="0">
                <a:latin typeface="+mj-lt"/>
                <a:ea typeface="+mj-ea"/>
                <a:cs typeface="+mj-cs"/>
              </a:rPr>
              <a:t>extra-curricular activities with our Eco Team..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25BAC38-ABEC-3308-6FCB-B3B2C86BD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9E1811-43C1-67F5-911B-0B1F2EA2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May be an image of 7 people">
            <a:extLst>
              <a:ext uri="{FF2B5EF4-FFF2-40B4-BE49-F238E27FC236}">
                <a16:creationId xmlns:a16="http://schemas.microsoft.com/office/drawing/2014/main" id="{88BC7492-1F06-ECD0-12BC-92B37C5F9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215" y="1065864"/>
            <a:ext cx="4240494" cy="565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y be an image of 13 people, segway, golf buggy and grass">
            <a:extLst>
              <a:ext uri="{FF2B5EF4-FFF2-40B4-BE49-F238E27FC236}">
                <a16:creationId xmlns:a16="http://schemas.microsoft.com/office/drawing/2014/main" id="{A42E9662-9082-D925-FB79-03E660FFA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t="19876" r="15194" b="26712"/>
          <a:stretch>
            <a:fillRect/>
          </a:stretch>
        </p:blipFill>
        <p:spPr bwMode="auto">
          <a:xfrm>
            <a:off x="2063196" y="3584276"/>
            <a:ext cx="5742373" cy="313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ay be an image of 4 people, children's toy and text">
            <a:extLst>
              <a:ext uri="{FF2B5EF4-FFF2-40B4-BE49-F238E27FC236}">
                <a16:creationId xmlns:a16="http://schemas.microsoft.com/office/drawing/2014/main" id="{E0B8A337-E092-D969-0557-869E674B3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9"/>
          <a:stretch>
            <a:fillRect/>
          </a:stretch>
        </p:blipFill>
        <p:spPr bwMode="auto">
          <a:xfrm>
            <a:off x="2063196" y="293423"/>
            <a:ext cx="5566105" cy="313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yellow circle with white people holding hands&#10;&#10;Description automatically generated">
            <a:extLst>
              <a:ext uri="{FF2B5EF4-FFF2-40B4-BE49-F238E27FC236}">
                <a16:creationId xmlns:a16="http://schemas.microsoft.com/office/drawing/2014/main" id="{7AFFB280-92F5-E0E3-E59F-3A30A5B16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471" y="138146"/>
            <a:ext cx="796869" cy="804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DF930B-1572-09C6-717B-B0C6D2B54412}"/>
              </a:ext>
            </a:extLst>
          </p:cNvPr>
          <p:cNvSpPr txBox="1"/>
          <p:nvPr/>
        </p:nvSpPr>
        <p:spPr>
          <a:xfrm>
            <a:off x="8517400" y="355738"/>
            <a:ext cx="2158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FFC000"/>
                </a:solidFill>
                <a:effectLst/>
                <a:latin typeface="+mj-lt"/>
              </a:rPr>
              <a:t> We are Helpful</a:t>
            </a:r>
            <a:endParaRPr lang="en-US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6146" name="Picture 2" descr="About - International Schools — Eco Schools">
            <a:extLst>
              <a:ext uri="{FF2B5EF4-FFF2-40B4-BE49-F238E27FC236}">
                <a16:creationId xmlns:a16="http://schemas.microsoft.com/office/drawing/2014/main" id="{B84E9E9B-27C5-C8E1-7394-1B5AE63E7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3" y="4720128"/>
            <a:ext cx="1297222" cy="135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297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E04F8D-8C9B-21F5-A81D-ADD7DCDBE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E1FD4AD-086D-DBDC-1ADF-7A91B23A4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F4AAC3-16CE-A99B-A1D0-F8127E9084CB}"/>
              </a:ext>
            </a:extLst>
          </p:cNvPr>
          <p:cNvSpPr txBox="1"/>
          <p:nvPr/>
        </p:nvSpPr>
        <p:spPr>
          <a:xfrm>
            <a:off x="232045" y="-1013456"/>
            <a:ext cx="3174617" cy="4500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u="sng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Let’s reflect on this half term…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+mj-lt"/>
                <a:ea typeface="+mj-ea"/>
                <a:cs typeface="+mj-cs"/>
              </a:rPr>
              <a:t>We participated in </a:t>
            </a:r>
            <a:r>
              <a:rPr lang="en-US" b="1" dirty="0">
                <a:latin typeface="+mj-lt"/>
                <a:ea typeface="+mj-ea"/>
                <a:cs typeface="+mj-cs"/>
              </a:rPr>
              <a:t>extra-curricular activities with a range of sporting competitions.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26181E-28A3-B778-87D5-E2EE17CEA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74AF1DA-7A33-4FB4-9DB3-A8A1798DA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May be an image of 11 people, people playing football and text">
            <a:extLst>
              <a:ext uri="{FF2B5EF4-FFF2-40B4-BE49-F238E27FC236}">
                <a16:creationId xmlns:a16="http://schemas.microsoft.com/office/drawing/2014/main" id="{B0A0501E-A51C-6DF7-FBF5-2976AEA6C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9"/>
          <a:stretch>
            <a:fillRect/>
          </a:stretch>
        </p:blipFill>
        <p:spPr bwMode="auto">
          <a:xfrm>
            <a:off x="7440329" y="3429000"/>
            <a:ext cx="4568108" cy="33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12 people, people playing football, people playing American football and text">
            <a:extLst>
              <a:ext uri="{FF2B5EF4-FFF2-40B4-BE49-F238E27FC236}">
                <a16:creationId xmlns:a16="http://schemas.microsoft.com/office/drawing/2014/main" id="{8CA983CC-FBB3-45DF-8ED3-6C2EF64A1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>
            <a:fillRect/>
          </a:stretch>
        </p:blipFill>
        <p:spPr bwMode="auto">
          <a:xfrm>
            <a:off x="2473156" y="3429000"/>
            <a:ext cx="4832006" cy="330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y be an image of 5 people, people playing American football and people playing football">
            <a:extLst>
              <a:ext uri="{FF2B5EF4-FFF2-40B4-BE49-F238E27FC236}">
                <a16:creationId xmlns:a16="http://schemas.microsoft.com/office/drawing/2014/main" id="{AD751033-66B9-0090-63BF-C10A393E6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t="11257" r="9088" b="1755"/>
          <a:stretch>
            <a:fillRect/>
          </a:stretch>
        </p:blipFill>
        <p:spPr bwMode="auto">
          <a:xfrm>
            <a:off x="7854570" y="87385"/>
            <a:ext cx="4153867" cy="328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y be an image of 10 people, people playing American football and people playing football">
            <a:extLst>
              <a:ext uri="{FF2B5EF4-FFF2-40B4-BE49-F238E27FC236}">
                <a16:creationId xmlns:a16="http://schemas.microsoft.com/office/drawing/2014/main" id="{2E7A410C-F872-3B82-4F61-CF17FD5B8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468" y="93779"/>
            <a:ext cx="4369542" cy="327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F9A9E3-AD46-DACB-E229-E06DA5C9A8C7}"/>
              </a:ext>
            </a:extLst>
          </p:cNvPr>
          <p:cNvSpPr txBox="1"/>
          <p:nvPr/>
        </p:nvSpPr>
        <p:spPr>
          <a:xfrm>
            <a:off x="1015718" y="1144738"/>
            <a:ext cx="2158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FFC000"/>
                </a:solidFill>
                <a:effectLst/>
                <a:latin typeface="+mj-lt"/>
              </a:rPr>
              <a:t> </a:t>
            </a:r>
            <a:r>
              <a:rPr lang="en-GB" b="1" i="0" dirty="0">
                <a:solidFill>
                  <a:srgbClr val="7030A0"/>
                </a:solidFill>
                <a:effectLst/>
                <a:latin typeface="+mj-lt"/>
              </a:rPr>
              <a:t>We are Resilient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" name="Picture 3" descr="A purple circle with a propeller and a star&#10;&#10;Description automatically generated">
            <a:extLst>
              <a:ext uri="{FF2B5EF4-FFF2-40B4-BE49-F238E27FC236}">
                <a16:creationId xmlns:a16="http://schemas.microsoft.com/office/drawing/2014/main" id="{A24BEF36-748E-5C6F-A6D4-D47E485324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594" y="937347"/>
            <a:ext cx="781143" cy="793273"/>
          </a:xfrm>
          <a:prstGeom prst="rect">
            <a:avLst/>
          </a:prstGeom>
        </p:spPr>
      </p:pic>
      <p:pic>
        <p:nvPicPr>
          <p:cNvPr id="3074" name="Picture 2" descr="May be an image of 3 people, people playing American football, people playing football, frisbee and grass">
            <a:extLst>
              <a:ext uri="{FF2B5EF4-FFF2-40B4-BE49-F238E27FC236}">
                <a16:creationId xmlns:a16="http://schemas.microsoft.com/office/drawing/2014/main" id="{42DAE368-7B2F-356A-45D9-86E174F2E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6" b="21081"/>
          <a:stretch>
            <a:fillRect/>
          </a:stretch>
        </p:blipFill>
        <p:spPr bwMode="auto">
          <a:xfrm>
            <a:off x="300496" y="3460528"/>
            <a:ext cx="2037493" cy="327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89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6DD4F-FC1D-AC3D-BF42-74F77D70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98388CB-DB07-AFF8-81D4-B81AB67F4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9BBB22-1C49-4A54-33AD-465369553CF9}"/>
              </a:ext>
            </a:extLst>
          </p:cNvPr>
          <p:cNvSpPr txBox="1"/>
          <p:nvPr/>
        </p:nvSpPr>
        <p:spPr>
          <a:xfrm>
            <a:off x="149960" y="-95789"/>
            <a:ext cx="2771422" cy="4500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u="sng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Let’s reflect on this half term…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latin typeface="+mj-lt"/>
                <a:ea typeface="+mj-ea"/>
                <a:cs typeface="Arial" panose="020B0604020202020204" pitchFamily="34" charset="0"/>
              </a:rPr>
              <a:t>We provide our children with lots of rewards.</a:t>
            </a:r>
            <a:endParaRPr lang="en-US" sz="1600" kern="1200" dirty="0">
              <a:latin typeface="+mj-lt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latin typeface="+mj-lt"/>
                <a:ea typeface="+mj-ea"/>
                <a:cs typeface="+mj-cs"/>
              </a:rPr>
              <a:t>The end of year House Point treat for the winning house this year was a beach party for </a:t>
            </a:r>
            <a:r>
              <a:rPr lang="en-US" b="1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St </a:t>
            </a:r>
            <a:r>
              <a:rPr lang="en-US" b="1" kern="1200" dirty="0" err="1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Patricks</a:t>
            </a:r>
            <a:r>
              <a:rPr lang="en-US" b="1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650550B-87F2-3DAA-732B-2E30CD238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D617FD-7468-F02E-6265-1AA60B86D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4B1C6-DF0A-ADC1-09CC-8C212D2D8A65}"/>
              </a:ext>
            </a:extLst>
          </p:cNvPr>
          <p:cNvSpPr txBox="1"/>
          <p:nvPr/>
        </p:nvSpPr>
        <p:spPr>
          <a:xfrm>
            <a:off x="942544" y="964337"/>
            <a:ext cx="2158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FFC000"/>
                </a:solidFill>
                <a:effectLst/>
                <a:latin typeface="+mj-lt"/>
              </a:rPr>
              <a:t> We work collaboratively</a:t>
            </a:r>
            <a:endParaRPr lang="en-US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6" name="Picture 5" descr="A yellow circle with white people holding hands&#10;&#10;Description automatically generated">
            <a:extLst>
              <a:ext uri="{FF2B5EF4-FFF2-40B4-BE49-F238E27FC236}">
                <a16:creationId xmlns:a16="http://schemas.microsoft.com/office/drawing/2014/main" id="{970FDFDD-5526-CAB2-A6C1-86213F672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91" y="866491"/>
            <a:ext cx="834020" cy="842024"/>
          </a:xfrm>
          <a:prstGeom prst="rect">
            <a:avLst/>
          </a:prstGeom>
        </p:spPr>
      </p:pic>
      <p:pic>
        <p:nvPicPr>
          <p:cNvPr id="8" name="Picture 7" descr="Two girls holding a stick&#10;&#10;AI-generated content may be incorrect.">
            <a:extLst>
              <a:ext uri="{FF2B5EF4-FFF2-40B4-BE49-F238E27FC236}">
                <a16:creationId xmlns:a16="http://schemas.microsoft.com/office/drawing/2014/main" id="{99EB6760-B2E8-F0E9-9E35-EC1DAA490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200" y="101102"/>
            <a:ext cx="2140390" cy="2853854"/>
          </a:xfrm>
          <a:prstGeom prst="rect">
            <a:avLst/>
          </a:prstGeom>
        </p:spPr>
      </p:pic>
      <p:pic>
        <p:nvPicPr>
          <p:cNvPr id="10" name="Picture 9" descr="A group of people standing on a blue inflatable pool&#10;&#10;AI-generated content may be incorrect.">
            <a:extLst>
              <a:ext uri="{FF2B5EF4-FFF2-40B4-BE49-F238E27FC236}">
                <a16:creationId xmlns:a16="http://schemas.microsoft.com/office/drawing/2014/main" id="{39D47614-1BA0-ABED-1139-973CAAA709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539"/>
          <a:stretch>
            <a:fillRect/>
          </a:stretch>
        </p:blipFill>
        <p:spPr>
          <a:xfrm rot="5400000">
            <a:off x="2976784" y="159094"/>
            <a:ext cx="3235150" cy="3053510"/>
          </a:xfrm>
          <a:prstGeom prst="rect">
            <a:avLst/>
          </a:prstGeom>
        </p:spPr>
      </p:pic>
      <p:pic>
        <p:nvPicPr>
          <p:cNvPr id="14" name="Picture 13" descr="A child jumping on a bounce house&#10;&#10;AI-generated content may be incorrect.">
            <a:extLst>
              <a:ext uri="{FF2B5EF4-FFF2-40B4-BE49-F238E27FC236}">
                <a16:creationId xmlns:a16="http://schemas.microsoft.com/office/drawing/2014/main" id="{7A87E715-4636-6B0D-3124-83A21BC789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786"/>
          <a:stretch>
            <a:fillRect/>
          </a:stretch>
        </p:blipFill>
        <p:spPr>
          <a:xfrm rot="5400000">
            <a:off x="5689213" y="3302622"/>
            <a:ext cx="3733935" cy="3174617"/>
          </a:xfrm>
          <a:prstGeom prst="rect">
            <a:avLst/>
          </a:prstGeom>
        </p:spPr>
      </p:pic>
      <p:pic>
        <p:nvPicPr>
          <p:cNvPr id="16" name="Picture 15" descr="A group of people playing with tires&#10;&#10;AI-generated content may be incorrect.">
            <a:extLst>
              <a:ext uri="{FF2B5EF4-FFF2-40B4-BE49-F238E27FC236}">
                <a16:creationId xmlns:a16="http://schemas.microsoft.com/office/drawing/2014/main" id="{D76863B7-4955-2D0A-F158-45F75C35DC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6417" y="30260"/>
            <a:ext cx="3653921" cy="2740442"/>
          </a:xfrm>
          <a:prstGeom prst="rect">
            <a:avLst/>
          </a:prstGeom>
        </p:spPr>
      </p:pic>
      <p:pic>
        <p:nvPicPr>
          <p:cNvPr id="18" name="Picture 17" descr="A group of kids playing in the sand&#10;&#10;AI-generated content may be incorrect.">
            <a:extLst>
              <a:ext uri="{FF2B5EF4-FFF2-40B4-BE49-F238E27FC236}">
                <a16:creationId xmlns:a16="http://schemas.microsoft.com/office/drawing/2014/main" id="{3320B60E-D346-6176-053D-6E0D2C2537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1382" y="3391112"/>
            <a:ext cx="2973664" cy="2230248"/>
          </a:xfrm>
          <a:prstGeom prst="rect">
            <a:avLst/>
          </a:prstGeom>
        </p:spPr>
      </p:pic>
      <p:pic>
        <p:nvPicPr>
          <p:cNvPr id="20" name="Picture 19" descr="Two boys standing next to each other&#10;&#10;AI-generated content may be incorrect.">
            <a:extLst>
              <a:ext uri="{FF2B5EF4-FFF2-40B4-BE49-F238E27FC236}">
                <a16:creationId xmlns:a16="http://schemas.microsoft.com/office/drawing/2014/main" id="{7B7D3DF3-4B33-B7CB-B9F2-7899E42607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8718216" y="3359250"/>
            <a:ext cx="3899568" cy="2924676"/>
          </a:xfrm>
          <a:prstGeom prst="rect">
            <a:avLst/>
          </a:prstGeom>
        </p:spPr>
      </p:pic>
      <p:pic>
        <p:nvPicPr>
          <p:cNvPr id="12" name="Picture 11" descr="A child sitting in a chair in the sand&#10;&#10;AI-generated content may be incorrect.">
            <a:extLst>
              <a:ext uri="{FF2B5EF4-FFF2-40B4-BE49-F238E27FC236}">
                <a16:creationId xmlns:a16="http://schemas.microsoft.com/office/drawing/2014/main" id="{5776DD89-6F2F-ADD8-3BE7-77EC60CEA5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909" y="4177748"/>
            <a:ext cx="3223753" cy="2417815"/>
          </a:xfrm>
          <a:prstGeom prst="rect">
            <a:avLst/>
          </a:prstGeom>
        </p:spPr>
      </p:pic>
      <p:pic>
        <p:nvPicPr>
          <p:cNvPr id="21" name="Picture 2" descr="Bucket and Spade Set | Buy Kids Toys Online at ihartTOYS Australia">
            <a:extLst>
              <a:ext uri="{FF2B5EF4-FFF2-40B4-BE49-F238E27FC236}">
                <a16:creationId xmlns:a16="http://schemas.microsoft.com/office/drawing/2014/main" id="{41DF1D5B-1BBB-8567-D85C-1BBC88E1E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8"/>
          <a:stretch>
            <a:fillRect/>
          </a:stretch>
        </p:blipFill>
        <p:spPr bwMode="auto">
          <a:xfrm>
            <a:off x="4485373" y="5709048"/>
            <a:ext cx="1365450" cy="10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718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5F8D96-C421-D018-A972-5AFA61F36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424768-4AF5-03E4-D099-F6FC60947ABF}"/>
              </a:ext>
            </a:extLst>
          </p:cNvPr>
          <p:cNvSpPr txBox="1"/>
          <p:nvPr/>
        </p:nvSpPr>
        <p:spPr>
          <a:xfrm>
            <a:off x="496000" y="653143"/>
            <a:ext cx="5092194" cy="58935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u="sng" dirty="0">
                <a:solidFill>
                  <a:srgbClr val="FFC000"/>
                </a:solidFill>
              </a:rPr>
              <a:t>Let’s hear from you!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C000"/>
                </a:solidFill>
              </a:rPr>
              <a:t>We want to </a:t>
            </a:r>
            <a:r>
              <a:rPr lang="en-US" sz="3200" u="sng" dirty="0">
                <a:solidFill>
                  <a:srgbClr val="FFC000"/>
                </a:solidFill>
              </a:rPr>
              <a:t>listen</a:t>
            </a:r>
            <a:r>
              <a:rPr lang="en-US" sz="3200" dirty="0">
                <a:solidFill>
                  <a:srgbClr val="FFC000"/>
                </a:solidFill>
              </a:rPr>
              <a:t> to your views, wishes and experiences.</a:t>
            </a:r>
            <a:br>
              <a:rPr lang="en-US" sz="2400" dirty="0"/>
            </a:br>
            <a:r>
              <a:rPr lang="en-US" sz="2400" dirty="0"/>
              <a:t> </a:t>
            </a:r>
          </a:p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have you enjoyed most about this year? </a:t>
            </a:r>
          </a:p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Which of our ACPs have you developed?</a:t>
            </a:r>
          </a:p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have you achieved throughout this final half term?</a:t>
            </a:r>
          </a:p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would you like to experience next year to further develop your character?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logo with people holding hands&#10;&#10;Description automatically generated">
            <a:extLst>
              <a:ext uri="{FF2B5EF4-FFF2-40B4-BE49-F238E27FC236}">
                <a16:creationId xmlns:a16="http://schemas.microsoft.com/office/drawing/2014/main" id="{EBAD46F3-4C1B-69EE-FD2B-2CC6441803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7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48" name="Arc 4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E917D-3197-3877-F434-C6ACD2EE8741}"/>
              </a:ext>
            </a:extLst>
          </p:cNvPr>
          <p:cNvSpPr txBox="1"/>
          <p:nvPr/>
        </p:nvSpPr>
        <p:spPr>
          <a:xfrm>
            <a:off x="496000" y="-494294"/>
            <a:ext cx="3340962" cy="4500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58698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283CD96B-4DB7-8E68-4A98-BD1EF83C9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1965" r="2095" b="2456"/>
          <a:stretch>
            <a:fillRect/>
          </a:stretch>
        </p:blipFill>
        <p:spPr bwMode="auto">
          <a:xfrm>
            <a:off x="3734602" y="134754"/>
            <a:ext cx="4735630" cy="655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998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5F8D96-C421-D018-A972-5AFA61F36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8" name="Rectangle 3087">
            <a:extLst>
              <a:ext uri="{FF2B5EF4-FFF2-40B4-BE49-F238E27FC236}">
                <a16:creationId xmlns:a16="http://schemas.microsoft.com/office/drawing/2014/main" id="{95E1FD92-31B9-4273-BECA-D837FFFC5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0F597-7994-AEDF-61D6-77CAFDFC50D4}"/>
              </a:ext>
            </a:extLst>
          </p:cNvPr>
          <p:cNvSpPr txBox="1"/>
          <p:nvPr/>
        </p:nvSpPr>
        <p:spPr>
          <a:xfrm>
            <a:off x="9235249" y="883463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Farewell and good luck to our incredible </a:t>
            </a:r>
            <a:br>
              <a:rPr lang="en-US" sz="28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Year 6 children!</a:t>
            </a:r>
            <a:br>
              <a:rPr lang="en-US" sz="37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700" b="1" u="sng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Mrs Amy Webb-Breens class at Chapelford Village Primary School">
            <a:extLst>
              <a:ext uri="{FF2B5EF4-FFF2-40B4-BE49-F238E27FC236}">
                <a16:creationId xmlns:a16="http://schemas.microsoft.com/office/drawing/2014/main" id="{8933ECD8-A450-C55C-1236-94D84C48A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0" b="5"/>
          <a:stretch>
            <a:fillRect/>
          </a:stretch>
        </p:blipFill>
        <p:spPr bwMode="auto">
          <a:xfrm>
            <a:off x="561862" y="883463"/>
            <a:ext cx="3719192" cy="25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iss Sam Greens class at Chapelford Village Primary School">
            <a:extLst>
              <a:ext uri="{FF2B5EF4-FFF2-40B4-BE49-F238E27FC236}">
                <a16:creationId xmlns:a16="http://schemas.microsoft.com/office/drawing/2014/main" id="{B27F6BA8-FAC9-E61C-560C-5BFD23179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7" b="5"/>
          <a:stretch>
            <a:fillRect/>
          </a:stretch>
        </p:blipFill>
        <p:spPr bwMode="auto">
          <a:xfrm>
            <a:off x="4416141" y="883463"/>
            <a:ext cx="3721608" cy="25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rs Rachael Tickles class at Chapelford Village Primary School">
            <a:extLst>
              <a:ext uri="{FF2B5EF4-FFF2-40B4-BE49-F238E27FC236}">
                <a16:creationId xmlns:a16="http://schemas.microsoft.com/office/drawing/2014/main" id="{79EB3916-CFDE-3FE9-CD23-1E7E6226C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0" b="5"/>
          <a:stretch>
            <a:fillRect/>
          </a:stretch>
        </p:blipFill>
        <p:spPr bwMode="auto">
          <a:xfrm>
            <a:off x="556436" y="3548347"/>
            <a:ext cx="3719192" cy="25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iss Katie Brennans class at Chapelford Village Primary School">
            <a:extLst>
              <a:ext uri="{FF2B5EF4-FFF2-40B4-BE49-F238E27FC236}">
                <a16:creationId xmlns:a16="http://schemas.microsoft.com/office/drawing/2014/main" id="{72D4C8DE-4FA4-4700-49D1-7198475E2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7" b="5"/>
          <a:stretch>
            <a:fillRect/>
          </a:stretch>
        </p:blipFill>
        <p:spPr bwMode="auto">
          <a:xfrm>
            <a:off x="4416141" y="3548348"/>
            <a:ext cx="3721608" cy="25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1" name="Rectangle 3090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E917D-3197-3877-F434-C6ACD2EE8741}"/>
              </a:ext>
            </a:extLst>
          </p:cNvPr>
          <p:cNvSpPr txBox="1"/>
          <p:nvPr/>
        </p:nvSpPr>
        <p:spPr>
          <a:xfrm>
            <a:off x="343600" y="-646694"/>
            <a:ext cx="3340962" cy="4500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A white tree in a green circle&#10;&#10;Description automatically generated">
            <a:extLst>
              <a:ext uri="{FF2B5EF4-FFF2-40B4-BE49-F238E27FC236}">
                <a16:creationId xmlns:a16="http://schemas.microsoft.com/office/drawing/2014/main" id="{AE529215-18C5-C81F-A855-B3B1C4A894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3966" y="108388"/>
            <a:ext cx="674671" cy="689925"/>
          </a:xfrm>
          <a:prstGeom prst="rect">
            <a:avLst/>
          </a:prstGeom>
        </p:spPr>
      </p:pic>
      <p:pic>
        <p:nvPicPr>
          <p:cNvPr id="5" name="Picture 4" descr="A purple circle with a propeller and a star&#10;&#10;Description automatically generated">
            <a:extLst>
              <a:ext uri="{FF2B5EF4-FFF2-40B4-BE49-F238E27FC236}">
                <a16:creationId xmlns:a16="http://schemas.microsoft.com/office/drawing/2014/main" id="{732806A9-C43B-31FA-BDA7-8C6639CD2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569" y="104471"/>
            <a:ext cx="646447" cy="646447"/>
          </a:xfrm>
          <a:prstGeom prst="rect">
            <a:avLst/>
          </a:prstGeom>
        </p:spPr>
      </p:pic>
      <p:pic>
        <p:nvPicPr>
          <p:cNvPr id="6" name="Picture 5" descr="A yellow circle with white people holding hands&#10;&#10;Description automatically generated">
            <a:extLst>
              <a:ext uri="{FF2B5EF4-FFF2-40B4-BE49-F238E27FC236}">
                <a16:creationId xmlns:a16="http://schemas.microsoft.com/office/drawing/2014/main" id="{292A1FE7-8F16-3DC3-9207-16CD7E7463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52991" y="108388"/>
            <a:ext cx="632544" cy="638614"/>
          </a:xfrm>
          <a:prstGeom prst="rect">
            <a:avLst/>
          </a:prstGeom>
        </p:spPr>
      </p:pic>
      <p:pic>
        <p:nvPicPr>
          <p:cNvPr id="8" name="Picture 7" descr="A painting of a person standing in the water&#10;&#10;AI-generated content may be incorrect.">
            <a:extLst>
              <a:ext uri="{FF2B5EF4-FFF2-40B4-BE49-F238E27FC236}">
                <a16:creationId xmlns:a16="http://schemas.microsoft.com/office/drawing/2014/main" id="{7B4595BF-4B08-5CF8-5217-36E46FDA56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8024" y="3180979"/>
            <a:ext cx="2841891" cy="34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49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May be an image of 2 people, trampoline and text that says &quot;ANECARFT AS EE BO&quot;">
            <a:extLst>
              <a:ext uri="{FF2B5EF4-FFF2-40B4-BE49-F238E27FC236}">
                <a16:creationId xmlns:a16="http://schemas.microsoft.com/office/drawing/2014/main" id="{4C14292A-E085-B1A5-7E7A-E589AA204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6504"/>
          <a:stretch>
            <a:fillRect/>
          </a:stretch>
        </p:blipFill>
        <p:spPr bwMode="auto">
          <a:xfrm>
            <a:off x="20" y="10"/>
            <a:ext cx="4003019" cy="33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8 people">
            <a:extLst>
              <a:ext uri="{FF2B5EF4-FFF2-40B4-BE49-F238E27FC236}">
                <a16:creationId xmlns:a16="http://schemas.microsoft.com/office/drawing/2014/main" id="{32E684C3-ED24-D13F-1CA8-99B0FE250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r="5512" b="4"/>
          <a:stretch>
            <a:fillRect/>
          </a:stretch>
        </p:blipFill>
        <p:spPr bwMode="auto">
          <a:xfrm>
            <a:off x="4094479" y="10"/>
            <a:ext cx="4014047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y be an image of 8 people and people dancing">
            <a:extLst>
              <a:ext uri="{FF2B5EF4-FFF2-40B4-BE49-F238E27FC236}">
                <a16:creationId xmlns:a16="http://schemas.microsoft.com/office/drawing/2014/main" id="{C9ADD1F3-1FFF-8CD2-4D17-5FA6BE203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2" r="-3" b="32928"/>
          <a:stretch>
            <a:fillRect/>
          </a:stretch>
        </p:blipFill>
        <p:spPr bwMode="auto">
          <a:xfrm>
            <a:off x="8188960" y="10"/>
            <a:ext cx="4003039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y be an image of 3 people and trampoline">
            <a:extLst>
              <a:ext uri="{FF2B5EF4-FFF2-40B4-BE49-F238E27FC236}">
                <a16:creationId xmlns:a16="http://schemas.microsoft.com/office/drawing/2014/main" id="{29364812-7B0F-88B6-63EA-6A8C0C1D3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r="829" b="-3"/>
          <a:stretch>
            <a:fillRect/>
          </a:stretch>
        </p:blipFill>
        <p:spPr bwMode="auto">
          <a:xfrm>
            <a:off x="20" y="3469102"/>
            <a:ext cx="4003019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6CC854BC-9253-42D5-6A72-0BA2674F4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" b="-3"/>
          <a:stretch>
            <a:fillRect/>
          </a:stretch>
        </p:blipFill>
        <p:spPr bwMode="auto">
          <a:xfrm>
            <a:off x="4094479" y="3469102"/>
            <a:ext cx="4014047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photo description available.">
            <a:extLst>
              <a:ext uri="{FF2B5EF4-FFF2-40B4-BE49-F238E27FC236}">
                <a16:creationId xmlns:a16="http://schemas.microsoft.com/office/drawing/2014/main" id="{775118BD-47C0-072F-70A1-8A2744B2F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9" b="-3"/>
          <a:stretch>
            <a:fillRect/>
          </a:stretch>
        </p:blipFill>
        <p:spPr bwMode="auto">
          <a:xfrm>
            <a:off x="8199966" y="3469102"/>
            <a:ext cx="3992034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DEF567-5679-2188-C16A-F6D10391FCDA}"/>
              </a:ext>
            </a:extLst>
          </p:cNvPr>
          <p:cNvSpPr txBox="1"/>
          <p:nvPr/>
        </p:nvSpPr>
        <p:spPr>
          <a:xfrm>
            <a:off x="4454828" y="3218219"/>
            <a:ext cx="3293349" cy="3301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kern="1200" dirty="0">
                <a:solidFill>
                  <a:srgbClr val="FF0000"/>
                </a:solidFill>
                <a:latin typeface="Lucida Bright" panose="02040602050505020304" pitchFamily="18" charset="0"/>
                <a:ea typeface="+mj-ea"/>
                <a:cs typeface="+mj-cs"/>
              </a:rPr>
              <a:t>Look out because here I come…</a:t>
            </a:r>
            <a:endParaRPr lang="en-US" sz="3700" b="1" i="1" kern="1200" dirty="0">
              <a:solidFill>
                <a:srgbClr val="FF0000"/>
              </a:solidFill>
              <a:latin typeface="Lucida Bright" panose="020406020505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67197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8663EF-B667-490C-F009-5091146A0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0105F99-A69D-5D2D-7566-9DA584E63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62239D-EBF4-77EE-63ED-A2C12D536092}"/>
              </a:ext>
            </a:extLst>
          </p:cNvPr>
          <p:cNvSpPr txBox="1"/>
          <p:nvPr/>
        </p:nvSpPr>
        <p:spPr>
          <a:xfrm>
            <a:off x="168467" y="2247414"/>
            <a:ext cx="2794276" cy="4500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u="sng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Let’s reflect on this half term…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further embedded our learning beyond the curriculum. </a:t>
            </a:r>
            <a:endParaRPr lang="en-US" sz="20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+mj-lt"/>
                <a:ea typeface="+mj-ea"/>
                <a:cs typeface="+mj-cs"/>
              </a:rPr>
              <a:t>I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n </a:t>
            </a:r>
            <a:r>
              <a:rPr lang="en-US" sz="2000" b="1" kern="1200" dirty="0">
                <a:latin typeface="+mj-lt"/>
                <a:ea typeface="+mj-ea"/>
                <a:cs typeface="+mj-cs"/>
              </a:rPr>
              <a:t>Enterprising week with our Summer Fair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…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F61778-41F7-FB54-DE00-A8AE5851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448C7BF-68B0-8717-7599-3BD4D94E9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logo with people holding hands&#10;&#10;Description automatically generated">
            <a:extLst>
              <a:ext uri="{FF2B5EF4-FFF2-40B4-BE49-F238E27FC236}">
                <a16:creationId xmlns:a16="http://schemas.microsoft.com/office/drawing/2014/main" id="{89E1A9F5-834C-2669-522B-8F67B6D1A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930" y="171268"/>
            <a:ext cx="1101866" cy="1088263"/>
          </a:xfrm>
          <a:prstGeom prst="rect">
            <a:avLst/>
          </a:prstGeom>
        </p:spPr>
      </p:pic>
      <p:pic>
        <p:nvPicPr>
          <p:cNvPr id="8194" name="Picture 2" descr="May be an image of 3 people and text">
            <a:extLst>
              <a:ext uri="{FF2B5EF4-FFF2-40B4-BE49-F238E27FC236}">
                <a16:creationId xmlns:a16="http://schemas.microsoft.com/office/drawing/2014/main" id="{AFA34131-8173-03A5-0E68-4DA4CB28A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2"/>
          <a:stretch>
            <a:fillRect/>
          </a:stretch>
        </p:blipFill>
        <p:spPr bwMode="auto">
          <a:xfrm>
            <a:off x="8768615" y="2705592"/>
            <a:ext cx="3323706" cy="227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y be an image of 5 people and text">
            <a:extLst>
              <a:ext uri="{FF2B5EF4-FFF2-40B4-BE49-F238E27FC236}">
                <a16:creationId xmlns:a16="http://schemas.microsoft.com/office/drawing/2014/main" id="{172FB1AE-1B60-9D8B-9AB8-EFD9A6191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68" y="110064"/>
            <a:ext cx="3245293" cy="243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May be an image of text that says &quot;FUNDRAISING TOGETHER ChaPTA Village Primary ោ နာ See eg Achieve BECHC TOTAL RAISED 3750 THANK YOU!&quot;">
            <a:extLst>
              <a:ext uri="{FF2B5EF4-FFF2-40B4-BE49-F238E27FC236}">
                <a16:creationId xmlns:a16="http://schemas.microsoft.com/office/drawing/2014/main" id="{EF2BB571-240C-0DF9-B414-AA02C5619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2" y="1430799"/>
            <a:ext cx="1813699" cy="26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406B0482-4068-9955-34DA-BEFAC3C99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b="19611"/>
          <a:stretch>
            <a:fillRect/>
          </a:stretch>
        </p:blipFill>
        <p:spPr bwMode="auto">
          <a:xfrm>
            <a:off x="5125078" y="54382"/>
            <a:ext cx="2526191" cy="304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F845CA57-91C1-C207-D1B4-3EF349998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129" y="3315432"/>
            <a:ext cx="2615652" cy="348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45D7E452-6970-05A5-A4B0-E3C683FE3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35" y="54382"/>
            <a:ext cx="2376844" cy="316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>
            <a:extLst>
              <a:ext uri="{FF2B5EF4-FFF2-40B4-BE49-F238E27FC236}">
                <a16:creationId xmlns:a16="http://schemas.microsoft.com/office/drawing/2014/main" id="{6C6792C3-B710-11CD-E761-4C0E0DD69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1"/>
          <a:stretch>
            <a:fillRect/>
          </a:stretch>
        </p:blipFill>
        <p:spPr bwMode="auto">
          <a:xfrm>
            <a:off x="5784839" y="4382752"/>
            <a:ext cx="3779520" cy="236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>
            <a:extLst>
              <a:ext uri="{FF2B5EF4-FFF2-40B4-BE49-F238E27FC236}">
                <a16:creationId xmlns:a16="http://schemas.microsoft.com/office/drawing/2014/main" id="{ABF03A09-EF83-138E-960E-2C28E3AC0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8" b="12842"/>
          <a:stretch>
            <a:fillRect/>
          </a:stretch>
        </p:blipFill>
        <p:spPr bwMode="auto">
          <a:xfrm>
            <a:off x="10079062" y="5029955"/>
            <a:ext cx="2013259" cy="171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white tree in a green circle&#10;&#10;Description automatically generated">
            <a:extLst>
              <a:ext uri="{FF2B5EF4-FFF2-40B4-BE49-F238E27FC236}">
                <a16:creationId xmlns:a16="http://schemas.microsoft.com/office/drawing/2014/main" id="{6AD4FFF1-9DB7-8893-4663-F7661ED442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26994" y="3236814"/>
            <a:ext cx="938012" cy="959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10BFE5-D5BF-950D-7FBB-C4DFC0FAEEF8}"/>
              </a:ext>
            </a:extLst>
          </p:cNvPr>
          <p:cNvSpPr txBox="1"/>
          <p:nvPr/>
        </p:nvSpPr>
        <p:spPr>
          <a:xfrm>
            <a:off x="6458224" y="3209399"/>
            <a:ext cx="17767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 We show Enterprising and Creativity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3595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CACE69-0E87-AC5A-24B5-0C26C6F45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B827617-6E27-9CA1-2ACA-D20FA5020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81ADD-94B3-F979-8168-F8AEAE195CC5}"/>
              </a:ext>
            </a:extLst>
          </p:cNvPr>
          <p:cNvSpPr txBox="1"/>
          <p:nvPr/>
        </p:nvSpPr>
        <p:spPr>
          <a:xfrm>
            <a:off x="168467" y="2247414"/>
            <a:ext cx="2794276" cy="4500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u="sng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Let’s reflect on this half term…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focused on our mental and physical wellbeing with </a:t>
            </a:r>
            <a:r>
              <a:rPr lang="en-US" sz="2000" b="1" kern="1200" dirty="0">
                <a:latin typeface="+mj-lt"/>
                <a:ea typeface="+mj-ea"/>
                <a:cs typeface="+mj-cs"/>
              </a:rPr>
              <a:t>Healthy Schools week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…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22D44E-56AA-9365-87E5-AB600466F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EA7534F-C30A-2CD8-E9E7-5F82D4222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logo with people holding hands&#10;&#10;Description automatically generated">
            <a:extLst>
              <a:ext uri="{FF2B5EF4-FFF2-40B4-BE49-F238E27FC236}">
                <a16:creationId xmlns:a16="http://schemas.microsoft.com/office/drawing/2014/main" id="{C94EEA3D-E0D6-E6D8-A883-32E2BA5F1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930" y="171268"/>
            <a:ext cx="1101866" cy="1088263"/>
          </a:xfrm>
          <a:prstGeom prst="rect">
            <a:avLst/>
          </a:prstGeom>
        </p:spPr>
      </p:pic>
      <p:pic>
        <p:nvPicPr>
          <p:cNvPr id="6146" name="Picture 2" descr="May be an image of 3 people, child, trampoline, activewear and grass">
            <a:extLst>
              <a:ext uri="{FF2B5EF4-FFF2-40B4-BE49-F238E27FC236}">
                <a16:creationId xmlns:a16="http://schemas.microsoft.com/office/drawing/2014/main" id="{51413157-0464-94AF-9D03-1245C605C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8" b="6234"/>
          <a:stretch>
            <a:fillRect/>
          </a:stretch>
        </p:blipFill>
        <p:spPr bwMode="auto">
          <a:xfrm>
            <a:off x="9567511" y="171268"/>
            <a:ext cx="2456021" cy="361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May be an image of 3 people, child, people playing football, people playing American football and people playing basketball">
            <a:extLst>
              <a:ext uri="{FF2B5EF4-FFF2-40B4-BE49-F238E27FC236}">
                <a16:creationId xmlns:a16="http://schemas.microsoft.com/office/drawing/2014/main" id="{8E1FC79B-A002-93E0-9420-51F3C5FFA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68" y="171268"/>
            <a:ext cx="2730242" cy="361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ay be an image of 5 people, child and people dancing">
            <a:extLst>
              <a:ext uri="{FF2B5EF4-FFF2-40B4-BE49-F238E27FC236}">
                <a16:creationId xmlns:a16="http://schemas.microsoft.com/office/drawing/2014/main" id="{F09E4389-EC62-E327-F8F7-118EB9BF8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004" y="3861001"/>
            <a:ext cx="2389209" cy="282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ay be an image of 4 people, people dancing and people practising yoga">
            <a:extLst>
              <a:ext uri="{FF2B5EF4-FFF2-40B4-BE49-F238E27FC236}">
                <a16:creationId xmlns:a16="http://schemas.microsoft.com/office/drawing/2014/main" id="{600FF804-A94B-9F48-6837-9D271BA7A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>
            <a:fillRect/>
          </a:stretch>
        </p:blipFill>
        <p:spPr bwMode="auto">
          <a:xfrm>
            <a:off x="3852609" y="231740"/>
            <a:ext cx="2794276" cy="345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May be an image of 2 people, child and grass">
            <a:extLst>
              <a:ext uri="{FF2B5EF4-FFF2-40B4-BE49-F238E27FC236}">
                <a16:creationId xmlns:a16="http://schemas.microsoft.com/office/drawing/2014/main" id="{99D525C8-A91C-CB49-FBFF-B8BB33264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9" t="24667"/>
          <a:stretch>
            <a:fillRect/>
          </a:stretch>
        </p:blipFill>
        <p:spPr bwMode="auto">
          <a:xfrm>
            <a:off x="2962743" y="3980867"/>
            <a:ext cx="2336992" cy="270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May be an image of ‎text that says &quot;‎HEALTHY SCHOOLS WEEK ΑΤ CHAPELFORD حی هه 1 師西甲 ਨळ សាំ‎&quot;‎">
            <a:extLst>
              <a:ext uri="{FF2B5EF4-FFF2-40B4-BE49-F238E27FC236}">
                <a16:creationId xmlns:a16="http://schemas.microsoft.com/office/drawing/2014/main" id="{55AB8D51-5914-5F80-DC94-A5C6B329E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65" y="1361997"/>
            <a:ext cx="1698207" cy="254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y be an image of 1 person and text">
            <a:extLst>
              <a:ext uri="{FF2B5EF4-FFF2-40B4-BE49-F238E27FC236}">
                <a16:creationId xmlns:a16="http://schemas.microsoft.com/office/drawing/2014/main" id="{E1163DC6-15FA-7F3D-909F-F171814CA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 t="11790" r="25548"/>
          <a:stretch>
            <a:fillRect/>
          </a:stretch>
        </p:blipFill>
        <p:spPr bwMode="auto">
          <a:xfrm>
            <a:off x="2201623" y="1242163"/>
            <a:ext cx="1522240" cy="267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ay be an image of 4 people, people studying, television and text">
            <a:extLst>
              <a:ext uri="{FF2B5EF4-FFF2-40B4-BE49-F238E27FC236}">
                <a16:creationId xmlns:a16="http://schemas.microsoft.com/office/drawing/2014/main" id="{0169AD35-9DED-6716-93EF-1D5BF6F58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2" r="17914" b="34737"/>
          <a:stretch>
            <a:fillRect/>
          </a:stretch>
        </p:blipFill>
        <p:spPr bwMode="auto">
          <a:xfrm>
            <a:off x="7911482" y="3920935"/>
            <a:ext cx="4112051" cy="282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white tree in a green circle&#10;&#10;Description automatically generated">
            <a:extLst>
              <a:ext uri="{FF2B5EF4-FFF2-40B4-BE49-F238E27FC236}">
                <a16:creationId xmlns:a16="http://schemas.microsoft.com/office/drawing/2014/main" id="{C595DC24-815A-C1AF-A3DE-2164E96E68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98" y="3980867"/>
            <a:ext cx="825135" cy="843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3E9D5D-AE1B-5585-6032-4018DB34C39B}"/>
              </a:ext>
            </a:extLst>
          </p:cNvPr>
          <p:cNvSpPr txBox="1"/>
          <p:nvPr/>
        </p:nvSpPr>
        <p:spPr>
          <a:xfrm>
            <a:off x="846349" y="4177748"/>
            <a:ext cx="1687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 We are </a:t>
            </a:r>
            <a:br>
              <a:rPr lang="en-GB" b="1" i="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</a:br>
            <a:r>
              <a:rPr lang="en-GB" b="1" i="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Open-Minded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4583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31E757-671F-1770-2E49-5CB31FCE3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AEF674D-968D-34B6-73ED-0477D5FA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B8DB05-89CA-B09C-0478-EE50AACCA0C1}"/>
              </a:ext>
            </a:extLst>
          </p:cNvPr>
          <p:cNvSpPr txBox="1"/>
          <p:nvPr/>
        </p:nvSpPr>
        <p:spPr>
          <a:xfrm>
            <a:off x="168467" y="2247414"/>
            <a:ext cx="2794276" cy="4500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u="sng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Let’s reflect on this half term…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further embedded our learning beyond the curriculum.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>
                <a:latin typeface="+mj-lt"/>
                <a:ea typeface="+mj-ea"/>
                <a:cs typeface="+mj-cs"/>
              </a:rPr>
              <a:t>.. In </a:t>
            </a:r>
            <a:r>
              <a:rPr lang="en-US" sz="2000" dirty="0">
                <a:latin typeface="+mj-lt"/>
                <a:ea typeface="+mj-ea"/>
                <a:cs typeface="+mj-cs"/>
              </a:rPr>
              <a:t>m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usic.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ABAABE-2F05-2105-2D96-865EB89DF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0D08CFF-83CC-972E-BD43-BABBEADF9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logo with people holding hands&#10;&#10;Description automatically generated">
            <a:extLst>
              <a:ext uri="{FF2B5EF4-FFF2-40B4-BE49-F238E27FC236}">
                <a16:creationId xmlns:a16="http://schemas.microsoft.com/office/drawing/2014/main" id="{BD9FD9F3-0879-4EAA-07EC-0E6885ED8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8" y="971652"/>
            <a:ext cx="1101866" cy="1088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E7D685-14FE-2D22-F6FF-293D316DD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732" y="110064"/>
            <a:ext cx="5652994" cy="2851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56402C-16E6-FDA2-CBDA-757CD1137C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486"/>
          <a:stretch>
            <a:fillRect/>
          </a:stretch>
        </p:blipFill>
        <p:spPr>
          <a:xfrm>
            <a:off x="1424539" y="110064"/>
            <a:ext cx="4838988" cy="2802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2C415C-BCDC-1A0C-2F38-45F346A2B736}"/>
              </a:ext>
            </a:extLst>
          </p:cNvPr>
          <p:cNvSpPr txBox="1"/>
          <p:nvPr/>
        </p:nvSpPr>
        <p:spPr>
          <a:xfrm>
            <a:off x="1038103" y="3334700"/>
            <a:ext cx="21586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 We are Dynamic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" name="Picture 8" descr="A white tree in a green circle&#10;&#10;Description automatically generated">
            <a:extLst>
              <a:ext uri="{FF2B5EF4-FFF2-40B4-BE49-F238E27FC236}">
                <a16:creationId xmlns:a16="http://schemas.microsoft.com/office/drawing/2014/main" id="{D0E3D137-7371-48B4-175A-2124662DC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693" y="3103790"/>
            <a:ext cx="862830" cy="88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CF2280-E3EB-0A46-5CDC-7BED61D333C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7891"/>
          <a:stretch>
            <a:fillRect/>
          </a:stretch>
        </p:blipFill>
        <p:spPr>
          <a:xfrm>
            <a:off x="6214764" y="3071712"/>
            <a:ext cx="5808769" cy="3067478"/>
          </a:xfrm>
          <a:prstGeom prst="rect">
            <a:avLst/>
          </a:prstGeom>
        </p:spPr>
      </p:pic>
      <p:pic>
        <p:nvPicPr>
          <p:cNvPr id="2050" name="Picture 2" descr="May be an image of 7 people, flute, oboe, clarinet and violin">
            <a:extLst>
              <a:ext uri="{FF2B5EF4-FFF2-40B4-BE49-F238E27FC236}">
                <a16:creationId xmlns:a16="http://schemas.microsoft.com/office/drawing/2014/main" id="{62FE3992-5BCF-CA62-B3E7-FF64302383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r="3825" b="6232"/>
          <a:stretch>
            <a:fillRect/>
          </a:stretch>
        </p:blipFill>
        <p:spPr bwMode="auto">
          <a:xfrm>
            <a:off x="3296163" y="3734810"/>
            <a:ext cx="2818299" cy="241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802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02B5E0-F39C-03AF-3D2B-D8FB52553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8F529E2-65B6-F29A-76C1-D69EBBD1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DA0C2F-85D2-B396-3E07-47F011F60892}"/>
              </a:ext>
            </a:extLst>
          </p:cNvPr>
          <p:cNvSpPr txBox="1"/>
          <p:nvPr/>
        </p:nvSpPr>
        <p:spPr>
          <a:xfrm>
            <a:off x="168467" y="2247414"/>
            <a:ext cx="2794276" cy="4500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u="sng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Let’s reflect on this half term…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further embedded our learning beyond the curriculum.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>
                <a:latin typeface="+mj-lt"/>
                <a:ea typeface="+mj-ea"/>
                <a:cs typeface="+mj-cs"/>
              </a:rPr>
              <a:t>.. In PE</a:t>
            </a:r>
            <a:r>
              <a:rPr lang="en-US" sz="2000" dirty="0">
                <a:latin typeface="+mj-lt"/>
                <a:ea typeface="+mj-ea"/>
                <a:cs typeface="+mj-cs"/>
              </a:rPr>
              <a:t> and science.</a:t>
            </a:r>
            <a:endParaRPr lang="en-US" sz="2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7CBD79-0415-0DBB-9D30-4F5E41785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C628019-7A51-DE65-C29F-4C8E0DFE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logo with people holding hands&#10;&#10;Description automatically generated">
            <a:extLst>
              <a:ext uri="{FF2B5EF4-FFF2-40B4-BE49-F238E27FC236}">
                <a16:creationId xmlns:a16="http://schemas.microsoft.com/office/drawing/2014/main" id="{DF6BD442-F14D-3AE1-A769-0DFEB63FC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8" y="971652"/>
            <a:ext cx="1101866" cy="1088263"/>
          </a:xfrm>
          <a:prstGeom prst="rect">
            <a:avLst/>
          </a:prstGeom>
        </p:spPr>
      </p:pic>
      <p:pic>
        <p:nvPicPr>
          <p:cNvPr id="1026" name="Picture 2" descr="May be an image of 3 people, people playing football and people playing American football">
            <a:extLst>
              <a:ext uri="{FF2B5EF4-FFF2-40B4-BE49-F238E27FC236}">
                <a16:creationId xmlns:a16="http://schemas.microsoft.com/office/drawing/2014/main" id="{A3C74E64-8BDD-6268-8A2E-E93E54AD2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8"/>
          <a:stretch>
            <a:fillRect/>
          </a:stretch>
        </p:blipFill>
        <p:spPr bwMode="auto">
          <a:xfrm>
            <a:off x="6580772" y="3071712"/>
            <a:ext cx="5442761" cy="367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1 person, tree and text">
            <a:extLst>
              <a:ext uri="{FF2B5EF4-FFF2-40B4-BE49-F238E27FC236}">
                <a16:creationId xmlns:a16="http://schemas.microsoft.com/office/drawing/2014/main" id="{FD725B5A-0B6D-867C-2945-7DE4F0C8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529" y="3022235"/>
            <a:ext cx="2794276" cy="37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0EA719-9256-19DC-81B7-8C8A83B8F92C}"/>
              </a:ext>
            </a:extLst>
          </p:cNvPr>
          <p:cNvSpPr txBox="1"/>
          <p:nvPr/>
        </p:nvSpPr>
        <p:spPr>
          <a:xfrm>
            <a:off x="1038103" y="3334700"/>
            <a:ext cx="21586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 We are Fearless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" name="Picture 8" descr="A white tree in a green circle&#10;&#10;Description automatically generated">
            <a:extLst>
              <a:ext uri="{FF2B5EF4-FFF2-40B4-BE49-F238E27FC236}">
                <a16:creationId xmlns:a16="http://schemas.microsoft.com/office/drawing/2014/main" id="{61600167-0134-2030-A21A-169311BA7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693" y="3103790"/>
            <a:ext cx="862830" cy="882339"/>
          </a:xfrm>
          <a:prstGeom prst="rect">
            <a:avLst/>
          </a:prstGeom>
        </p:spPr>
      </p:pic>
      <p:pic>
        <p:nvPicPr>
          <p:cNvPr id="4098" name="Picture 2" descr="May be an image of 9 people, people playing football and people playing American football">
            <a:extLst>
              <a:ext uri="{FF2B5EF4-FFF2-40B4-BE49-F238E27FC236}">
                <a16:creationId xmlns:a16="http://schemas.microsoft.com/office/drawing/2014/main" id="{1CE722BC-0457-DD60-572C-77A2BA4DA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152" y="56589"/>
            <a:ext cx="2605838" cy="295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y be an image of 5 people, people playing football and people playing American football">
            <a:extLst>
              <a:ext uri="{FF2B5EF4-FFF2-40B4-BE49-F238E27FC236}">
                <a16:creationId xmlns:a16="http://schemas.microsoft.com/office/drawing/2014/main" id="{50B93540-BEB3-E39A-4C67-FBF44EDCC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93"/>
          <a:stretch>
            <a:fillRect/>
          </a:stretch>
        </p:blipFill>
        <p:spPr bwMode="auto">
          <a:xfrm>
            <a:off x="3734614" y="110064"/>
            <a:ext cx="5354537" cy="287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10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4F9FE4-653E-4138-DF3E-F03631137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B540592-B045-524A-C91E-B83E03DD0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75E378-97E8-EC31-0881-A726665C0BA4}"/>
              </a:ext>
            </a:extLst>
          </p:cNvPr>
          <p:cNvSpPr txBox="1"/>
          <p:nvPr/>
        </p:nvSpPr>
        <p:spPr>
          <a:xfrm>
            <a:off x="168467" y="1876070"/>
            <a:ext cx="2794276" cy="4500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u="sng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Let’s reflect on this half term…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further embedded our learning beyond the curriculum.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+mj-lt"/>
                <a:ea typeface="+mj-ea"/>
                <a:cs typeface="+mj-cs"/>
              </a:rPr>
              <a:t>I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n </a:t>
            </a:r>
            <a:r>
              <a:rPr lang="en-US" sz="2000" b="1" dirty="0" err="1">
                <a:latin typeface="+mj-lt"/>
                <a:ea typeface="+mj-ea"/>
                <a:cs typeface="+mj-cs"/>
              </a:rPr>
              <a:t>Maths</a:t>
            </a:r>
            <a:r>
              <a:rPr lang="en-US" sz="2000" b="1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>
                <a:latin typeface="+mj-lt"/>
                <a:ea typeface="+mj-ea"/>
                <a:cs typeface="+mj-cs"/>
              </a:rPr>
              <a:t>(Calculation crunch) </a:t>
            </a:r>
            <a:r>
              <a:rPr lang="en-US" sz="2000" b="1" dirty="0">
                <a:latin typeface="+mj-lt"/>
                <a:ea typeface="+mj-ea"/>
                <a:cs typeface="+mj-cs"/>
              </a:rPr>
              <a:t>and Geography</a:t>
            </a:r>
            <a:r>
              <a:rPr lang="en-US" sz="2000" kern="1200" dirty="0">
                <a:latin typeface="+mj-lt"/>
                <a:ea typeface="+mj-ea"/>
                <a:cs typeface="+mj-cs"/>
              </a:rPr>
              <a:t>…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C97CAFD-3BA7-FCA0-8211-6348BFC6A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C0EDB19-AFBA-6EB2-19DC-CB7DE37A9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logo with people holding hands&#10;&#10;Description automatically generated">
            <a:extLst>
              <a:ext uri="{FF2B5EF4-FFF2-40B4-BE49-F238E27FC236}">
                <a16:creationId xmlns:a16="http://schemas.microsoft.com/office/drawing/2014/main" id="{61D203BF-B632-F678-04F4-18ED64A15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8" y="971652"/>
            <a:ext cx="1101866" cy="1088263"/>
          </a:xfrm>
          <a:prstGeom prst="rect">
            <a:avLst/>
          </a:prstGeom>
        </p:spPr>
      </p:pic>
      <p:pic>
        <p:nvPicPr>
          <p:cNvPr id="5122" name="Picture 2" descr="May be an image of 3 people, people studying and text that says &quot;Tally I can see... car Transport I can see... Transport car van ike e do torbike torbil Ican can ranener see.. Qoe Transport Tally 114 PTT WT Telly van bike motorbike oro bus Other bus Other HAa matorbike aro TM MAI bus Other Name Name 番&quot;">
            <a:extLst>
              <a:ext uri="{FF2B5EF4-FFF2-40B4-BE49-F238E27FC236}">
                <a16:creationId xmlns:a16="http://schemas.microsoft.com/office/drawing/2014/main" id="{04BE37EA-24E2-E91A-AB79-9CDB4A2E4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230" y="171268"/>
            <a:ext cx="4992303" cy="374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May be an image of 2 people">
            <a:extLst>
              <a:ext uri="{FF2B5EF4-FFF2-40B4-BE49-F238E27FC236}">
                <a16:creationId xmlns:a16="http://schemas.microsoft.com/office/drawing/2014/main" id="{7E243B86-7D63-07ED-E075-1CE3B108C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501" y="91776"/>
            <a:ext cx="2297178" cy="306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May be an image of 6 people, child and text">
            <a:extLst>
              <a:ext uri="{FF2B5EF4-FFF2-40B4-BE49-F238E27FC236}">
                <a16:creationId xmlns:a16="http://schemas.microsoft.com/office/drawing/2014/main" id="{149B2B18-113B-91E4-3ED9-F53F9D82A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803" y="171267"/>
            <a:ext cx="2785699" cy="371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May be an image of 1 person, studying, children's toy and text">
            <a:extLst>
              <a:ext uri="{FF2B5EF4-FFF2-40B4-BE49-F238E27FC236}">
                <a16:creationId xmlns:a16="http://schemas.microsoft.com/office/drawing/2014/main" id="{1DEE3DBE-86A3-3503-9BE9-B637DE920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0246" b="9895"/>
          <a:stretch>
            <a:fillRect/>
          </a:stretch>
        </p:blipFill>
        <p:spPr bwMode="auto">
          <a:xfrm>
            <a:off x="3011958" y="3969427"/>
            <a:ext cx="2284895" cy="277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white tree in a green circle&#10;&#10;Description automatically generated">
            <a:extLst>
              <a:ext uri="{FF2B5EF4-FFF2-40B4-BE49-F238E27FC236}">
                <a16:creationId xmlns:a16="http://schemas.microsoft.com/office/drawing/2014/main" id="{DC1553BB-6F87-28AD-6967-2BB795B61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1717" y="3969427"/>
            <a:ext cx="862830" cy="8823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14DE7D-A914-D160-1E5B-C10C1C332960}"/>
              </a:ext>
            </a:extLst>
          </p:cNvPr>
          <p:cNvSpPr txBox="1"/>
          <p:nvPr/>
        </p:nvSpPr>
        <p:spPr>
          <a:xfrm>
            <a:off x="5331268" y="4915832"/>
            <a:ext cx="21586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 We are Dynamic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 descr="May be an image of 2 people, people studying and text">
            <a:extLst>
              <a:ext uri="{FF2B5EF4-FFF2-40B4-BE49-F238E27FC236}">
                <a16:creationId xmlns:a16="http://schemas.microsoft.com/office/drawing/2014/main" id="{6C4FC405-FAC7-7D15-FBB5-D185336E3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506" y="3969427"/>
            <a:ext cx="2104027" cy="280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2 people, people studying and text">
            <a:extLst>
              <a:ext uri="{FF2B5EF4-FFF2-40B4-BE49-F238E27FC236}">
                <a16:creationId xmlns:a16="http://schemas.microsoft.com/office/drawing/2014/main" id="{7864A3D5-E4BA-4392-E2DE-C99BC4720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445" y="3969426"/>
            <a:ext cx="2109699" cy="28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473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B734A6-8739-A7B9-7A9F-7EF9B5092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0E7AD36-2A83-23F0-8148-14D70E990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A66242-6745-1413-A07E-33A6BC458025}"/>
              </a:ext>
            </a:extLst>
          </p:cNvPr>
          <p:cNvSpPr txBox="1"/>
          <p:nvPr/>
        </p:nvSpPr>
        <p:spPr>
          <a:xfrm>
            <a:off x="150486" y="-304486"/>
            <a:ext cx="3027656" cy="4500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u="sng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Let’s reflect on this half term…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further embedded our learning beyond the curriculum.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Year 6’s trip to London linked closely to their History topic of </a:t>
            </a:r>
            <a:r>
              <a:rPr lang="en-US" sz="16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‘How </a:t>
            </a:r>
            <a:r>
              <a:rPr lang="en-US" sz="1600" b="1" i="1" dirty="0">
                <a:latin typeface="+mj-lt"/>
                <a:ea typeface="+mj-ea"/>
                <a:cs typeface="+mj-cs"/>
              </a:rPr>
              <a:t>did the</a:t>
            </a:r>
            <a:r>
              <a:rPr lang="en-US" sz="16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power of the monarchy change over time?’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8A8BD21-2764-ECC9-D93C-1411AE27C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D8B0165-0630-3AD2-C40A-D0FA397DD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logo with people holding hands&#10;&#10;Description automatically generated">
            <a:extLst>
              <a:ext uri="{FF2B5EF4-FFF2-40B4-BE49-F238E27FC236}">
                <a16:creationId xmlns:a16="http://schemas.microsoft.com/office/drawing/2014/main" id="{475D9FB2-E49F-C88F-9A96-4FF6F89A5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930" y="276907"/>
            <a:ext cx="1101866" cy="1088263"/>
          </a:xfrm>
          <a:prstGeom prst="rect">
            <a:avLst/>
          </a:prstGeom>
        </p:spPr>
      </p:pic>
      <p:pic>
        <p:nvPicPr>
          <p:cNvPr id="3074" name="Picture 2" descr="May be an image of 12 people, Tower Bridge and the Tower of London">
            <a:extLst>
              <a:ext uri="{FF2B5EF4-FFF2-40B4-BE49-F238E27FC236}">
                <a16:creationId xmlns:a16="http://schemas.microsoft.com/office/drawing/2014/main" id="{20ED1A63-0A52-7950-B4E8-DDE77C91A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" b="17235"/>
          <a:stretch>
            <a:fillRect/>
          </a:stretch>
        </p:blipFill>
        <p:spPr bwMode="auto">
          <a:xfrm>
            <a:off x="6967880" y="3816917"/>
            <a:ext cx="5104598" cy="290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y be an image of 8 people and Angel Oak tree">
            <a:extLst>
              <a:ext uri="{FF2B5EF4-FFF2-40B4-BE49-F238E27FC236}">
                <a16:creationId xmlns:a16="http://schemas.microsoft.com/office/drawing/2014/main" id="{61CCC1BA-9665-C997-391A-00891FEBC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6" b="20982"/>
          <a:stretch>
            <a:fillRect/>
          </a:stretch>
        </p:blipFill>
        <p:spPr bwMode="auto">
          <a:xfrm>
            <a:off x="3357728" y="3426962"/>
            <a:ext cx="3490630" cy="29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y be an image of 3 people and train">
            <a:extLst>
              <a:ext uri="{FF2B5EF4-FFF2-40B4-BE49-F238E27FC236}">
                <a16:creationId xmlns:a16="http://schemas.microsoft.com/office/drawing/2014/main" id="{69195E68-F420-771E-17E2-ABDAC5621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118" y="134755"/>
            <a:ext cx="2378642" cy="317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y be an image of 7 people">
            <a:extLst>
              <a:ext uri="{FF2B5EF4-FFF2-40B4-BE49-F238E27FC236}">
                <a16:creationId xmlns:a16="http://schemas.microsoft.com/office/drawing/2014/main" id="{76792C2E-7286-573B-0238-444826D84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5"/>
          <a:stretch>
            <a:fillRect/>
          </a:stretch>
        </p:blipFill>
        <p:spPr bwMode="auto">
          <a:xfrm>
            <a:off x="6686842" y="134755"/>
            <a:ext cx="2446796" cy="285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o photo description available.">
            <a:extLst>
              <a:ext uri="{FF2B5EF4-FFF2-40B4-BE49-F238E27FC236}">
                <a16:creationId xmlns:a16="http://schemas.microsoft.com/office/drawing/2014/main" id="{2921C076-0DFE-41F4-DA2E-853FED6E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9" y="4316722"/>
            <a:ext cx="3019162" cy="226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ay be an image of 10 people">
            <a:extLst>
              <a:ext uri="{FF2B5EF4-FFF2-40B4-BE49-F238E27FC236}">
                <a16:creationId xmlns:a16="http://schemas.microsoft.com/office/drawing/2014/main" id="{1005E7AB-2B9E-928B-CE52-8EE1FF3FC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9"/>
          <a:stretch>
            <a:fillRect/>
          </a:stretch>
        </p:blipFill>
        <p:spPr bwMode="auto">
          <a:xfrm>
            <a:off x="9211377" y="134755"/>
            <a:ext cx="2852286" cy="290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yellow circle with white people holding hands&#10;&#10;Description automatically generated">
            <a:extLst>
              <a:ext uri="{FF2B5EF4-FFF2-40B4-BE49-F238E27FC236}">
                <a16:creationId xmlns:a16="http://schemas.microsoft.com/office/drawing/2014/main" id="{228CB745-6E7D-F874-35E4-1C6EEAA25D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5974" y="3061586"/>
            <a:ext cx="665591" cy="6719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BA4BD1-8EF5-A316-5711-87F19F20E017}"/>
              </a:ext>
            </a:extLst>
          </p:cNvPr>
          <p:cNvSpPr txBox="1"/>
          <p:nvPr/>
        </p:nvSpPr>
        <p:spPr>
          <a:xfrm>
            <a:off x="8273865" y="3244334"/>
            <a:ext cx="3490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FFC000"/>
                </a:solidFill>
                <a:effectLst/>
                <a:latin typeface="+mj-lt"/>
              </a:rPr>
              <a:t> We show great Listening</a:t>
            </a:r>
            <a:endParaRPr lang="en-US" b="1" dirty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2065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1DDB2B-72CB-6C57-30A4-659E04762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6C067C1-79BD-33F5-EBD7-1F29C6959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A60C1-9E09-3C92-569C-35C22C7684E3}"/>
              </a:ext>
            </a:extLst>
          </p:cNvPr>
          <p:cNvSpPr txBox="1"/>
          <p:nvPr/>
        </p:nvSpPr>
        <p:spPr>
          <a:xfrm>
            <a:off x="168467" y="2247414"/>
            <a:ext cx="2794276" cy="4500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u="sng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Let’s reflect on this half term…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Our youngest children were supported by our Year 3 children to join in with OPAL and it was a</a:t>
            </a:r>
            <a:r>
              <a:rPr lang="en-US" sz="2000" dirty="0">
                <a:latin typeface="+mj-lt"/>
                <a:ea typeface="+mj-ea"/>
                <a:cs typeface="+mj-cs"/>
              </a:rPr>
              <a:t> great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success!</a:t>
            </a:r>
            <a:endParaRPr lang="en-US" sz="2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242B45-66A2-1646-D57B-0C8B7B62B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43C56D4-AC64-8F19-FEF2-DA6F92F6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logo with people holding hands&#10;&#10;Description automatically generated">
            <a:extLst>
              <a:ext uri="{FF2B5EF4-FFF2-40B4-BE49-F238E27FC236}">
                <a16:creationId xmlns:a16="http://schemas.microsoft.com/office/drawing/2014/main" id="{4C4679CA-D3DA-F24F-CDDE-D51F951D3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930" y="171268"/>
            <a:ext cx="1101866" cy="1088263"/>
          </a:xfrm>
          <a:prstGeom prst="rect">
            <a:avLst/>
          </a:prstGeom>
        </p:spPr>
      </p:pic>
      <p:pic>
        <p:nvPicPr>
          <p:cNvPr id="10242" name="Picture 2" descr="May be an image of 4 people">
            <a:extLst>
              <a:ext uri="{FF2B5EF4-FFF2-40B4-BE49-F238E27FC236}">
                <a16:creationId xmlns:a16="http://schemas.microsoft.com/office/drawing/2014/main" id="{DB0A2F12-C057-BFA7-1F64-D851C8BD3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571" y="171268"/>
            <a:ext cx="3457940" cy="461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ay be an image of 5 people, child and text">
            <a:extLst>
              <a:ext uri="{FF2B5EF4-FFF2-40B4-BE49-F238E27FC236}">
                <a16:creationId xmlns:a16="http://schemas.microsoft.com/office/drawing/2014/main" id="{C7ABE5A4-C454-5183-C250-FFAD68C5F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b="11860"/>
          <a:stretch>
            <a:fillRect/>
          </a:stretch>
        </p:blipFill>
        <p:spPr bwMode="auto">
          <a:xfrm>
            <a:off x="2796989" y="146658"/>
            <a:ext cx="3104255" cy="37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May be an image of 5 people">
            <a:extLst>
              <a:ext uri="{FF2B5EF4-FFF2-40B4-BE49-F238E27FC236}">
                <a16:creationId xmlns:a16="http://schemas.microsoft.com/office/drawing/2014/main" id="{C8BEFE24-F33D-C648-87A4-A88092DC0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7"/>
          <a:stretch>
            <a:fillRect/>
          </a:stretch>
        </p:blipFill>
        <p:spPr bwMode="auto">
          <a:xfrm>
            <a:off x="5400560" y="3251367"/>
            <a:ext cx="3104255" cy="347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yellow circle with white people holding hands&#10;&#10;Description automatically generated">
            <a:extLst>
              <a:ext uri="{FF2B5EF4-FFF2-40B4-BE49-F238E27FC236}">
                <a16:creationId xmlns:a16="http://schemas.microsoft.com/office/drawing/2014/main" id="{6508478B-0540-20D4-006F-B9AD4C6B57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3589" y="4950478"/>
            <a:ext cx="834020" cy="842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6AEF35-D965-5591-8130-6CD3FC8570BB}"/>
              </a:ext>
            </a:extLst>
          </p:cNvPr>
          <p:cNvSpPr txBox="1"/>
          <p:nvPr/>
        </p:nvSpPr>
        <p:spPr>
          <a:xfrm>
            <a:off x="9602102" y="5048324"/>
            <a:ext cx="2158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FFC000"/>
                </a:solidFill>
                <a:effectLst/>
                <a:latin typeface="+mj-lt"/>
              </a:rPr>
              <a:t> We work collaboratively</a:t>
            </a:r>
            <a:endParaRPr lang="en-US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5122" name="Picture 2" descr="May be an image of 3 people and child">
            <a:extLst>
              <a:ext uri="{FF2B5EF4-FFF2-40B4-BE49-F238E27FC236}">
                <a16:creationId xmlns:a16="http://schemas.microsoft.com/office/drawing/2014/main" id="{41187F9F-59B3-5990-254A-EC20BFE29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1268"/>
            <a:ext cx="2262197" cy="30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y be an image of 8 people, children's toy and text">
            <a:extLst>
              <a:ext uri="{FF2B5EF4-FFF2-40B4-BE49-F238E27FC236}">
                <a16:creationId xmlns:a16="http://schemas.microsoft.com/office/drawing/2014/main" id="{6DAAAEF8-D898-D1A4-49BC-780C00ACD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5"/>
          <a:stretch>
            <a:fillRect/>
          </a:stretch>
        </p:blipFill>
        <p:spPr bwMode="auto">
          <a:xfrm>
            <a:off x="3112808" y="4058813"/>
            <a:ext cx="2176065" cy="250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OPAL (Outdoor Play and Learning)">
            <a:extLst>
              <a:ext uri="{FF2B5EF4-FFF2-40B4-BE49-F238E27FC236}">
                <a16:creationId xmlns:a16="http://schemas.microsoft.com/office/drawing/2014/main" id="{EF202E93-775C-668B-466E-2818DABA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1" y="1723168"/>
            <a:ext cx="2023577" cy="202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642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5F8D96-C421-D018-A972-5AFA61F36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A57513D-822C-4FE7-A978-1529AA80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E917D-3197-3877-F434-C6ACD2EE8741}"/>
              </a:ext>
            </a:extLst>
          </p:cNvPr>
          <p:cNvSpPr txBox="1"/>
          <p:nvPr/>
        </p:nvSpPr>
        <p:spPr>
          <a:xfrm>
            <a:off x="141363" y="1465048"/>
            <a:ext cx="1642327" cy="450052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u="sng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Let’s reflect on this half term…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u="sng" kern="12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+mj-lt"/>
                <a:ea typeface="+mj-ea"/>
                <a:cs typeface="+mj-cs"/>
              </a:rPr>
              <a:t>We participated in </a:t>
            </a:r>
            <a:r>
              <a:rPr lang="en-US" b="1" dirty="0">
                <a:latin typeface="+mj-lt"/>
                <a:ea typeface="+mj-ea"/>
                <a:cs typeface="+mj-cs"/>
              </a:rPr>
              <a:t>extra-curricular activities </a:t>
            </a:r>
            <a:r>
              <a:rPr lang="en-US" dirty="0">
                <a:latin typeface="+mj-lt"/>
                <a:ea typeface="+mj-ea"/>
                <a:cs typeface="+mj-cs"/>
              </a:rPr>
              <a:t>through our extensive range of after-school clubs including playground games, gardening and artist club.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May be an image of 4 people, child, people studying, children's toy and text">
            <a:extLst>
              <a:ext uri="{FF2B5EF4-FFF2-40B4-BE49-F238E27FC236}">
                <a16:creationId xmlns:a16="http://schemas.microsoft.com/office/drawing/2014/main" id="{723C46B6-F0D5-840F-CDF1-50FCABED5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 t="10905"/>
          <a:stretch>
            <a:fillRect/>
          </a:stretch>
        </p:blipFill>
        <p:spPr bwMode="auto">
          <a:xfrm>
            <a:off x="8855482" y="2292110"/>
            <a:ext cx="3164359" cy="235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y be an image of 4 people">
            <a:extLst>
              <a:ext uri="{FF2B5EF4-FFF2-40B4-BE49-F238E27FC236}">
                <a16:creationId xmlns:a16="http://schemas.microsoft.com/office/drawing/2014/main" id="{744CB2FB-D9D1-DF35-FE9E-55EB23092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5" r="16087" b="13677"/>
          <a:stretch>
            <a:fillRect/>
          </a:stretch>
        </p:blipFill>
        <p:spPr bwMode="auto">
          <a:xfrm>
            <a:off x="6999037" y="117805"/>
            <a:ext cx="3348121" cy="221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y be an image of 7 people">
            <a:extLst>
              <a:ext uri="{FF2B5EF4-FFF2-40B4-BE49-F238E27FC236}">
                <a16:creationId xmlns:a16="http://schemas.microsoft.com/office/drawing/2014/main" id="{F30CDF2C-A242-1F93-2E9E-F5725F7DC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045" y="194011"/>
            <a:ext cx="2455118" cy="32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y be an image of 8 people, people playing basketball and frisbee">
            <a:extLst>
              <a:ext uri="{FF2B5EF4-FFF2-40B4-BE49-F238E27FC236}">
                <a16:creationId xmlns:a16="http://schemas.microsoft.com/office/drawing/2014/main" id="{338C9A8D-6BCB-3163-BDBE-4064626E8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3" y="194011"/>
            <a:ext cx="2455118" cy="327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y be an image of 3 people and cold frame">
            <a:extLst>
              <a:ext uri="{FF2B5EF4-FFF2-40B4-BE49-F238E27FC236}">
                <a16:creationId xmlns:a16="http://schemas.microsoft.com/office/drawing/2014/main" id="{71EF9B48-5E0A-DE46-09A5-E0910E3E4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7"/>
          <a:stretch>
            <a:fillRect/>
          </a:stretch>
        </p:blipFill>
        <p:spPr bwMode="auto">
          <a:xfrm>
            <a:off x="4764505" y="3541086"/>
            <a:ext cx="2898334" cy="317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ay be an image of 3 people and cold frame">
            <a:extLst>
              <a:ext uri="{FF2B5EF4-FFF2-40B4-BE49-F238E27FC236}">
                <a16:creationId xmlns:a16="http://schemas.microsoft.com/office/drawing/2014/main" id="{389AE64C-F5D8-0398-6D63-08DF10D87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6" b="4357"/>
          <a:stretch>
            <a:fillRect/>
          </a:stretch>
        </p:blipFill>
        <p:spPr bwMode="auto">
          <a:xfrm>
            <a:off x="1925053" y="3541086"/>
            <a:ext cx="2790806" cy="317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ay be an image of 7 people and chess">
            <a:extLst>
              <a:ext uri="{FF2B5EF4-FFF2-40B4-BE49-F238E27FC236}">
                <a16:creationId xmlns:a16="http://schemas.microsoft.com/office/drawing/2014/main" id="{7992F9E8-1F59-DB5E-041D-64441A1F0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 r="20035" b="17546"/>
          <a:stretch>
            <a:fillRect/>
          </a:stretch>
        </p:blipFill>
        <p:spPr bwMode="auto">
          <a:xfrm>
            <a:off x="7753343" y="4420700"/>
            <a:ext cx="2699694" cy="22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white tree in a green circle&#10;&#10;Description automatically generated">
            <a:extLst>
              <a:ext uri="{FF2B5EF4-FFF2-40B4-BE49-F238E27FC236}">
                <a16:creationId xmlns:a16="http://schemas.microsoft.com/office/drawing/2014/main" id="{2888101D-3B82-87F1-2688-A72A5100BE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8164" y="117805"/>
            <a:ext cx="862830" cy="882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CEC2FA-2484-034F-C9B4-5470195055B7}"/>
              </a:ext>
            </a:extLst>
          </p:cNvPr>
          <p:cNvSpPr txBox="1"/>
          <p:nvPr/>
        </p:nvSpPr>
        <p:spPr>
          <a:xfrm>
            <a:off x="10575332" y="1109532"/>
            <a:ext cx="14175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 We are Creative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1456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47093</TotalTime>
  <Words>480</Words>
  <Application>Microsoft Office PowerPoint</Application>
  <PresentationFormat>Widescreen</PresentationFormat>
  <Paragraphs>77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Lucida Bright</vt:lpstr>
      <vt:lpstr>Raleway</vt:lpstr>
      <vt:lpstr>Office Theme</vt:lpstr>
      <vt:lpstr>End of Summer 2 Reflection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fran@canncreative.com</dc:creator>
  <cp:lastModifiedBy>Miss E Morrey - Welsh</cp:lastModifiedBy>
  <cp:revision>326</cp:revision>
  <dcterms:created xsi:type="dcterms:W3CDTF">2022-11-10T10:23:47Z</dcterms:created>
  <dcterms:modified xsi:type="dcterms:W3CDTF">2025-10-24T08:35:53Z</dcterms:modified>
</cp:coreProperties>
</file>