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90" r:id="rId6"/>
    <p:sldId id="291" r:id="rId7"/>
    <p:sldId id="292" r:id="rId8"/>
    <p:sldId id="293" r:id="rId9"/>
    <p:sldId id="294" r:id="rId10"/>
    <p:sldId id="295" r:id="rId11"/>
    <p:sldId id="297" r:id="rId12"/>
    <p:sldId id="298" r:id="rId13"/>
    <p:sldId id="299" r:id="rId14"/>
    <p:sldId id="301" r:id="rId15"/>
    <p:sldId id="303" r:id="rId16"/>
    <p:sldId id="304" r:id="rId17"/>
    <p:sldId id="302" r:id="rId18"/>
    <p:sldId id="305" r:id="rId19"/>
    <p:sldId id="306" r:id="rId20"/>
    <p:sldId id="307" r:id="rId21"/>
    <p:sldId id="312" r:id="rId22"/>
    <p:sldId id="310" r:id="rId23"/>
    <p:sldId id="308" r:id="rId24"/>
    <p:sldId id="311" r:id="rId25"/>
    <p:sldId id="3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664E07-3BF2-4ABC-8840-978FBD541A72}" name="Laura Tottie" initials="LT" userId="S::L.Tottie@cvps.omegamat.co.uk::2d6b9d22-b975-4177-ac8b-3f0920b7c8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C26"/>
    <a:srgbClr val="594091"/>
    <a:srgbClr val="79D1DD"/>
    <a:srgbClr val="0D004C"/>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80141" autoAdjust="0"/>
  </p:normalViewPr>
  <p:slideViewPr>
    <p:cSldViewPr snapToGrid="0" snapToObjects="1">
      <p:cViewPr varScale="1">
        <p:scale>
          <a:sx n="86" d="100"/>
          <a:sy n="86" d="100"/>
        </p:scale>
        <p:origin x="533"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25884-0BF6-49EE-8E48-A69004305E50}"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8F924-6968-422C-93C3-27D34D7F5C6D}" type="slidenum">
              <a:rPr lang="en-GB" smtClean="0"/>
              <a:t>‹#›</a:t>
            </a:fld>
            <a:endParaRPr lang="en-GB"/>
          </a:p>
        </p:txBody>
      </p:sp>
    </p:spTree>
    <p:extLst>
      <p:ext uri="{BB962C8B-B14F-4D97-AF65-F5344CB8AC3E}">
        <p14:creationId xmlns:p14="http://schemas.microsoft.com/office/powerpoint/2010/main" val="14046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a:t>
            </a:fld>
            <a:endParaRPr lang="en-GB"/>
          </a:p>
        </p:txBody>
      </p:sp>
    </p:spTree>
    <p:extLst>
      <p:ext uri="{BB962C8B-B14F-4D97-AF65-F5344CB8AC3E}">
        <p14:creationId xmlns:p14="http://schemas.microsoft.com/office/powerpoint/2010/main" val="97227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10</a:t>
            </a:fld>
            <a:endParaRPr lang="en-GB"/>
          </a:p>
        </p:txBody>
      </p:sp>
    </p:spTree>
    <p:extLst>
      <p:ext uri="{BB962C8B-B14F-4D97-AF65-F5344CB8AC3E}">
        <p14:creationId xmlns:p14="http://schemas.microsoft.com/office/powerpoint/2010/main" val="52652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11</a:t>
            </a:fld>
            <a:endParaRPr lang="en-GB"/>
          </a:p>
        </p:txBody>
      </p:sp>
    </p:spTree>
    <p:extLst>
      <p:ext uri="{BB962C8B-B14F-4D97-AF65-F5344CB8AC3E}">
        <p14:creationId xmlns:p14="http://schemas.microsoft.com/office/powerpoint/2010/main" val="6941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12</a:t>
            </a:fld>
            <a:endParaRPr lang="en-GB"/>
          </a:p>
        </p:txBody>
      </p:sp>
    </p:spTree>
    <p:extLst>
      <p:ext uri="{BB962C8B-B14F-4D97-AF65-F5344CB8AC3E}">
        <p14:creationId xmlns:p14="http://schemas.microsoft.com/office/powerpoint/2010/main" val="236708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13</a:t>
            </a:fld>
            <a:endParaRPr lang="en-GB"/>
          </a:p>
        </p:txBody>
      </p:sp>
    </p:spTree>
    <p:extLst>
      <p:ext uri="{BB962C8B-B14F-4D97-AF65-F5344CB8AC3E}">
        <p14:creationId xmlns:p14="http://schemas.microsoft.com/office/powerpoint/2010/main" val="178274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14</a:t>
            </a:fld>
            <a:endParaRPr lang="en-GB"/>
          </a:p>
        </p:txBody>
      </p:sp>
    </p:spTree>
    <p:extLst>
      <p:ext uri="{BB962C8B-B14F-4D97-AF65-F5344CB8AC3E}">
        <p14:creationId xmlns:p14="http://schemas.microsoft.com/office/powerpoint/2010/main" val="88930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15</a:t>
            </a:fld>
            <a:endParaRPr lang="en-GB"/>
          </a:p>
        </p:txBody>
      </p:sp>
    </p:spTree>
    <p:extLst>
      <p:ext uri="{BB962C8B-B14F-4D97-AF65-F5344CB8AC3E}">
        <p14:creationId xmlns:p14="http://schemas.microsoft.com/office/powerpoint/2010/main" val="526131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16</a:t>
            </a:fld>
            <a:endParaRPr lang="en-GB"/>
          </a:p>
        </p:txBody>
      </p:sp>
    </p:spTree>
    <p:extLst>
      <p:ext uri="{BB962C8B-B14F-4D97-AF65-F5344CB8AC3E}">
        <p14:creationId xmlns:p14="http://schemas.microsoft.com/office/powerpoint/2010/main" val="815049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17</a:t>
            </a:fld>
            <a:endParaRPr lang="en-GB"/>
          </a:p>
        </p:txBody>
      </p:sp>
    </p:spTree>
    <p:extLst>
      <p:ext uri="{BB962C8B-B14F-4D97-AF65-F5344CB8AC3E}">
        <p14:creationId xmlns:p14="http://schemas.microsoft.com/office/powerpoint/2010/main" val="219891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18</a:t>
            </a:fld>
            <a:endParaRPr lang="en-GB"/>
          </a:p>
        </p:txBody>
      </p:sp>
    </p:spTree>
    <p:extLst>
      <p:ext uri="{BB962C8B-B14F-4D97-AF65-F5344CB8AC3E}">
        <p14:creationId xmlns:p14="http://schemas.microsoft.com/office/powerpoint/2010/main" val="132133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19</a:t>
            </a:fld>
            <a:endParaRPr lang="en-GB"/>
          </a:p>
        </p:txBody>
      </p:sp>
    </p:spTree>
    <p:extLst>
      <p:ext uri="{BB962C8B-B14F-4D97-AF65-F5344CB8AC3E}">
        <p14:creationId xmlns:p14="http://schemas.microsoft.com/office/powerpoint/2010/main" val="308980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2</a:t>
            </a:fld>
            <a:endParaRPr lang="en-GB"/>
          </a:p>
        </p:txBody>
      </p:sp>
    </p:spTree>
    <p:extLst>
      <p:ext uri="{BB962C8B-B14F-4D97-AF65-F5344CB8AC3E}">
        <p14:creationId xmlns:p14="http://schemas.microsoft.com/office/powerpoint/2010/main" val="222700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20</a:t>
            </a:fld>
            <a:endParaRPr lang="en-GB"/>
          </a:p>
        </p:txBody>
      </p:sp>
    </p:spTree>
    <p:extLst>
      <p:ext uri="{BB962C8B-B14F-4D97-AF65-F5344CB8AC3E}">
        <p14:creationId xmlns:p14="http://schemas.microsoft.com/office/powerpoint/2010/main" val="112805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21</a:t>
            </a:fld>
            <a:endParaRPr lang="en-GB"/>
          </a:p>
        </p:txBody>
      </p:sp>
    </p:spTree>
    <p:extLst>
      <p:ext uri="{BB962C8B-B14F-4D97-AF65-F5344CB8AC3E}">
        <p14:creationId xmlns:p14="http://schemas.microsoft.com/office/powerpoint/2010/main" val="3191162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22</a:t>
            </a:fld>
            <a:endParaRPr lang="en-GB"/>
          </a:p>
        </p:txBody>
      </p:sp>
    </p:spTree>
    <p:extLst>
      <p:ext uri="{BB962C8B-B14F-4D97-AF65-F5344CB8AC3E}">
        <p14:creationId xmlns:p14="http://schemas.microsoft.com/office/powerpoint/2010/main" val="53755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3</a:t>
            </a:fld>
            <a:endParaRPr lang="en-GB"/>
          </a:p>
        </p:txBody>
      </p:sp>
    </p:spTree>
    <p:extLst>
      <p:ext uri="{BB962C8B-B14F-4D97-AF65-F5344CB8AC3E}">
        <p14:creationId xmlns:p14="http://schemas.microsoft.com/office/powerpoint/2010/main" val="406101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4</a:t>
            </a:fld>
            <a:endParaRPr lang="en-GB"/>
          </a:p>
        </p:txBody>
      </p:sp>
    </p:spTree>
    <p:extLst>
      <p:ext uri="{BB962C8B-B14F-4D97-AF65-F5344CB8AC3E}">
        <p14:creationId xmlns:p14="http://schemas.microsoft.com/office/powerpoint/2010/main" val="6273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5</a:t>
            </a:fld>
            <a:endParaRPr lang="en-GB"/>
          </a:p>
        </p:txBody>
      </p:sp>
    </p:spTree>
    <p:extLst>
      <p:ext uri="{BB962C8B-B14F-4D97-AF65-F5344CB8AC3E}">
        <p14:creationId xmlns:p14="http://schemas.microsoft.com/office/powerpoint/2010/main" val="178463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6</a:t>
            </a:fld>
            <a:endParaRPr lang="en-GB"/>
          </a:p>
        </p:txBody>
      </p:sp>
    </p:spTree>
    <p:extLst>
      <p:ext uri="{BB962C8B-B14F-4D97-AF65-F5344CB8AC3E}">
        <p14:creationId xmlns:p14="http://schemas.microsoft.com/office/powerpoint/2010/main" val="330842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7</a:t>
            </a:fld>
            <a:endParaRPr lang="en-GB"/>
          </a:p>
        </p:txBody>
      </p:sp>
    </p:spTree>
    <p:extLst>
      <p:ext uri="{BB962C8B-B14F-4D97-AF65-F5344CB8AC3E}">
        <p14:creationId xmlns:p14="http://schemas.microsoft.com/office/powerpoint/2010/main" val="97860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8</a:t>
            </a:fld>
            <a:endParaRPr lang="en-GB"/>
          </a:p>
        </p:txBody>
      </p:sp>
    </p:spTree>
    <p:extLst>
      <p:ext uri="{BB962C8B-B14F-4D97-AF65-F5344CB8AC3E}">
        <p14:creationId xmlns:p14="http://schemas.microsoft.com/office/powerpoint/2010/main" val="10142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8F924-6968-422C-93C3-27D34D7F5C6D}" type="slidenum">
              <a:rPr lang="en-GB" smtClean="0"/>
              <a:t>9</a:t>
            </a:fld>
            <a:endParaRPr lang="en-GB"/>
          </a:p>
        </p:txBody>
      </p:sp>
    </p:spTree>
    <p:extLst>
      <p:ext uri="{BB962C8B-B14F-4D97-AF65-F5344CB8AC3E}">
        <p14:creationId xmlns:p14="http://schemas.microsoft.com/office/powerpoint/2010/main" val="103752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1ED4-943C-1640-9B68-EDBFA884C4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85AD60-AA1F-D94D-A357-715D37B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065E1C-DC1E-1A44-99E8-53B217790803}"/>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5" name="Footer Placeholder 4">
            <a:extLst>
              <a:ext uri="{FF2B5EF4-FFF2-40B4-BE49-F238E27FC236}">
                <a16:creationId xmlns:a16="http://schemas.microsoft.com/office/drawing/2014/main" id="{1F464875-2499-6447-9570-9E5E72BFB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9B92D-8F3F-A24D-9517-247CF814706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88072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25AB-D3F1-4445-844B-6E7902BD35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2B96A4-2C61-1D4C-80C5-C93A0CC275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2248F-1451-EE4E-AE6A-8534EEEDD898}"/>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5" name="Footer Placeholder 4">
            <a:extLst>
              <a:ext uri="{FF2B5EF4-FFF2-40B4-BE49-F238E27FC236}">
                <a16:creationId xmlns:a16="http://schemas.microsoft.com/office/drawing/2014/main" id="{3604032C-472B-A74B-A651-E22CB6D2F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E489-7FD9-D54A-B776-26CBE2156C3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94832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8C730-86BC-D84C-850F-D517CE93FB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2FFA1F-3EB1-CC4C-9587-AD4F387479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7854F2-CC4F-8046-BFEB-77D49713AC70}"/>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5" name="Footer Placeholder 4">
            <a:extLst>
              <a:ext uri="{FF2B5EF4-FFF2-40B4-BE49-F238E27FC236}">
                <a16:creationId xmlns:a16="http://schemas.microsoft.com/office/drawing/2014/main" id="{C47D0209-3D81-7E41-93D0-92F99B1E0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E556-B998-0746-9165-64FD700E095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0767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490B-BC47-FA4A-B6F4-D165D70F38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9B564A-248D-5340-8C31-F55368202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5C0FDA-E1C5-5C40-95EB-EC67BC78D435}"/>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5" name="Footer Placeholder 4">
            <a:extLst>
              <a:ext uri="{FF2B5EF4-FFF2-40B4-BE49-F238E27FC236}">
                <a16:creationId xmlns:a16="http://schemas.microsoft.com/office/drawing/2014/main" id="{4EF40404-958F-DC48-B23D-355984CC0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574B0-AB33-FA45-B1C2-F0DAA27D03C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7968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6D9B-165C-794A-AF42-9499A01FA3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74392-083F-4A48-A394-D5C23F439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60DE99-FA57-1347-A526-9AD6283ECF24}"/>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5" name="Footer Placeholder 4">
            <a:extLst>
              <a:ext uri="{FF2B5EF4-FFF2-40B4-BE49-F238E27FC236}">
                <a16:creationId xmlns:a16="http://schemas.microsoft.com/office/drawing/2014/main" id="{FECF0008-A576-6E48-9095-943C591FC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9300F-5737-2745-B1CD-A20E4B10CCAA}"/>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3692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68C3-5B4C-3A4A-9B59-6181FA516E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21E6D8-789A-2B4B-8CD7-977270D11E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C9975D-DEF3-7946-B83A-6B62F5A34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C48C26-E968-404F-BE5D-CB79E32D4DD7}"/>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6" name="Footer Placeholder 5">
            <a:extLst>
              <a:ext uri="{FF2B5EF4-FFF2-40B4-BE49-F238E27FC236}">
                <a16:creationId xmlns:a16="http://schemas.microsoft.com/office/drawing/2014/main" id="{DCC26E52-CC0D-134B-B7E0-E67993F8D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2674F-4E0E-E243-9035-9F3F7A27639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41402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9645-F181-D247-A550-441225AAEF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A9BBCB-3695-7047-8BE1-939B3F739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41E575-D14F-6841-B682-58DBB01CA3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964698-F4A9-2940-A823-4E32CF084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2F63D1-47B6-DF46-8D03-39956DC565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5C6E17-8AD2-6944-926E-50E6C2BB7CC1}"/>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8" name="Footer Placeholder 7">
            <a:extLst>
              <a:ext uri="{FF2B5EF4-FFF2-40B4-BE49-F238E27FC236}">
                <a16:creationId xmlns:a16="http://schemas.microsoft.com/office/drawing/2014/main" id="{F25B62E5-3892-9343-BB85-64AD2FDE2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6D236-2C01-384A-8929-997F266F27F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5047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4EFB-3610-1B48-AD33-3FCEDD4560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02644D5-3289-1C41-8683-FFD2E75A5CCA}"/>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4" name="Footer Placeholder 3">
            <a:extLst>
              <a:ext uri="{FF2B5EF4-FFF2-40B4-BE49-F238E27FC236}">
                <a16:creationId xmlns:a16="http://schemas.microsoft.com/office/drawing/2014/main" id="{E8A806D4-4E0E-F742-B7B6-EF0FEA43C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AE8BF-646D-4242-9690-21BB4567A542}"/>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1238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9D94-D048-0941-B517-B1368A6141C2}"/>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3" name="Footer Placeholder 2">
            <a:extLst>
              <a:ext uri="{FF2B5EF4-FFF2-40B4-BE49-F238E27FC236}">
                <a16:creationId xmlns:a16="http://schemas.microsoft.com/office/drawing/2014/main" id="{F8F4954E-65DB-0F43-B9E4-C0A1B074C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03A41-1879-8340-A031-4F94DC660639}"/>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69551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AB4D-87AA-184A-9698-87DF7D2ABB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964E6-5972-C041-9FF7-23C20752B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78194B-123A-5C46-B71C-98A32C05F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397671-E8CB-3A44-97F9-BC2034CA5C66}"/>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6" name="Footer Placeholder 5">
            <a:extLst>
              <a:ext uri="{FF2B5EF4-FFF2-40B4-BE49-F238E27FC236}">
                <a16:creationId xmlns:a16="http://schemas.microsoft.com/office/drawing/2014/main" id="{D2E20150-644E-D848-B5F7-373872EE9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FDE34-FC4A-7042-9E9B-A529D08E5B77}"/>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4345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3213-CB3D-5E48-ABEC-E8EF23353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E18D5E-CD9E-7348-B139-54CF9ED98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8083-3913-C84B-80AD-7510F57EF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9ACADB-1AA2-FD44-A5FD-15DA235F79AF}"/>
              </a:ext>
            </a:extLst>
          </p:cNvPr>
          <p:cNvSpPr>
            <a:spLocks noGrp="1"/>
          </p:cNvSpPr>
          <p:nvPr>
            <p:ph type="dt" sz="half" idx="10"/>
          </p:nvPr>
        </p:nvSpPr>
        <p:spPr/>
        <p:txBody>
          <a:bodyPr/>
          <a:lstStyle/>
          <a:p>
            <a:fld id="{DFFAD6C1-ADFD-4B4E-B888-6D151E350F29}" type="datetimeFigureOut">
              <a:rPr lang="en-US" smtClean="0"/>
              <a:t>9/28/2023</a:t>
            </a:fld>
            <a:endParaRPr lang="en-US"/>
          </a:p>
        </p:txBody>
      </p:sp>
      <p:sp>
        <p:nvSpPr>
          <p:cNvPr id="6" name="Footer Placeholder 5">
            <a:extLst>
              <a:ext uri="{FF2B5EF4-FFF2-40B4-BE49-F238E27FC236}">
                <a16:creationId xmlns:a16="http://schemas.microsoft.com/office/drawing/2014/main" id="{E773EB32-B05E-704D-A0CD-C5778E75D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D44A6-F7D9-654F-8F4F-05694ECE5D0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63739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409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EBCC2-7A03-384D-AB94-70E90B80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14C9D2-1DCC-9C4A-8017-E250C5A7C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DB5300-5490-7942-98C9-DBCFE406F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AD6C1-ADFD-4B4E-B888-6D151E350F29}" type="datetimeFigureOut">
              <a:rPr lang="en-US" smtClean="0"/>
              <a:t>9/28/2023</a:t>
            </a:fld>
            <a:endParaRPr lang="en-US"/>
          </a:p>
        </p:txBody>
      </p:sp>
      <p:sp>
        <p:nvSpPr>
          <p:cNvPr id="5" name="Footer Placeholder 4">
            <a:extLst>
              <a:ext uri="{FF2B5EF4-FFF2-40B4-BE49-F238E27FC236}">
                <a16:creationId xmlns:a16="http://schemas.microsoft.com/office/drawing/2014/main" id="{F18B6D62-6A8D-294C-B997-55576CCB7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6A4AD-9B3C-CC4A-A011-5CD148BEE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3760-CE2A-2040-97B1-B268620E2972}" type="slidenum">
              <a:rPr lang="en-US" smtClean="0"/>
              <a:t>‹#›</a:t>
            </a:fld>
            <a:endParaRPr lang="en-US"/>
          </a:p>
        </p:txBody>
      </p:sp>
    </p:spTree>
    <p:extLst>
      <p:ext uri="{BB962C8B-B14F-4D97-AF65-F5344CB8AC3E}">
        <p14:creationId xmlns:p14="http://schemas.microsoft.com/office/powerpoint/2010/main" val="297023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www.muchsmarter.co.uk/" TargetMode="Externa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hyperlink" Target="mailto:c.mcgoran@cvps.omegamat.co.uk" TargetMode="External"/><Relationship Id="rId3" Type="http://schemas.openxmlformats.org/officeDocument/2006/relationships/image" Target="../media/image3.png"/><Relationship Id="rId7" Type="http://schemas.openxmlformats.org/officeDocument/2006/relationships/hyperlink" Target="mailto:s.green@cvps.omegamat.co.uk"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mailto:h.Rawcliffe@cvps.omegamat.co.uk" TargetMode="External"/><Relationship Id="rId5" Type="http://schemas.openxmlformats.org/officeDocument/2006/relationships/hyperlink" Target="mailto:r.tickle@cvps.omegamat.co.u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internetmatters.org/parental-controls/smartphones-and-other-devices/" TargetMode="Externa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1419A-F57A-244B-8EB5-5D12F34FF34D}"/>
              </a:ext>
            </a:extLst>
          </p:cNvPr>
          <p:cNvPicPr>
            <a:picLocks noChangeAspect="1"/>
          </p:cNvPicPr>
          <p:nvPr/>
        </p:nvPicPr>
        <p:blipFill>
          <a:blip r:embed="rId3"/>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433147" y="3194117"/>
            <a:ext cx="7325710" cy="2387600"/>
          </a:xfrm>
        </p:spPr>
        <p:txBody>
          <a:bodyPr>
            <a:normAutofit/>
          </a:bodyPr>
          <a:lstStyle/>
          <a:p>
            <a:r>
              <a:rPr lang="en-GB" sz="4800" u="sng" dirty="0">
                <a:solidFill>
                  <a:schemeClr val="tx1"/>
                </a:solidFill>
                <a:latin typeface="Comic Sans MS" panose="030F0702030302020204" pitchFamily="66" charset="0"/>
                <a:ea typeface="Baskerville" panose="02020502070401020303" pitchFamily="18" charset="0"/>
              </a:rPr>
              <a:t>Welcome To Year Six </a:t>
            </a:r>
            <a:endParaRPr lang="en-US" sz="6600" spc="300" dirty="0">
              <a:solidFill>
                <a:schemeClr val="bg1"/>
              </a:solidFill>
              <a:latin typeface="Comic Sans MS" panose="030F0702030302020204" pitchFamily="66" charset="0"/>
            </a:endParaRPr>
          </a:p>
        </p:txBody>
      </p:sp>
      <p:pic>
        <p:nvPicPr>
          <p:cNvPr id="7" name="Picture 6">
            <a:extLst>
              <a:ext uri="{FF2B5EF4-FFF2-40B4-BE49-F238E27FC236}">
                <a16:creationId xmlns:a16="http://schemas.microsoft.com/office/drawing/2014/main" id="{998F18B0-29C6-EF4B-9F2F-6398B8B3FE29}"/>
              </a:ext>
            </a:extLst>
          </p:cNvPr>
          <p:cNvPicPr>
            <a:picLocks noChangeAspect="1"/>
          </p:cNvPicPr>
          <p:nvPr/>
        </p:nvPicPr>
        <p:blipFill>
          <a:blip r:embed="rId4"/>
          <a:stretch>
            <a:fillRect/>
          </a:stretch>
        </p:blipFill>
        <p:spPr>
          <a:xfrm>
            <a:off x="2433145" y="4829130"/>
            <a:ext cx="622300" cy="622300"/>
          </a:xfrm>
          <a:prstGeom prst="rect">
            <a:avLst/>
          </a:prstGeom>
        </p:spPr>
      </p:pic>
      <p:pic>
        <p:nvPicPr>
          <p:cNvPr id="8" name="Picture 7">
            <a:extLst>
              <a:ext uri="{FF2B5EF4-FFF2-40B4-BE49-F238E27FC236}">
                <a16:creationId xmlns:a16="http://schemas.microsoft.com/office/drawing/2014/main" id="{05796E35-C6A6-D94A-9A7D-438189F87B14}"/>
              </a:ext>
            </a:extLst>
          </p:cNvPr>
          <p:cNvPicPr>
            <a:picLocks noChangeAspect="1"/>
          </p:cNvPicPr>
          <p:nvPr/>
        </p:nvPicPr>
        <p:blipFill>
          <a:blip r:embed="rId4"/>
          <a:stretch>
            <a:fillRect/>
          </a:stretch>
        </p:blipFill>
        <p:spPr>
          <a:xfrm>
            <a:off x="9136557" y="4829130"/>
            <a:ext cx="622300" cy="622300"/>
          </a:xfrm>
          <a:prstGeom prst="rect">
            <a:avLst/>
          </a:prstGeom>
        </p:spPr>
      </p:pic>
    </p:spTree>
    <p:extLst>
      <p:ext uri="{BB962C8B-B14F-4D97-AF65-F5344CB8AC3E}">
        <p14:creationId xmlns:p14="http://schemas.microsoft.com/office/powerpoint/2010/main" val="394716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93ECBE23-1B5F-20F3-88C4-DBDB06DDDB2A}"/>
              </a:ext>
            </a:extLst>
          </p:cNvPr>
          <p:cNvSpPr>
            <a:spLocks noGrp="1"/>
          </p:cNvSpPr>
          <p:nvPr>
            <p:ph type="title"/>
          </p:nvPr>
        </p:nvSpPr>
        <p:spPr>
          <a:xfrm>
            <a:off x="282493" y="5595752"/>
            <a:ext cx="7747254" cy="1499616"/>
          </a:xfrm>
        </p:spPr>
        <p:txBody>
          <a:bodyPr>
            <a:normAutofit/>
          </a:bodyPr>
          <a:lstStyle/>
          <a:p>
            <a:r>
              <a:rPr lang="en-GB" sz="3600" b="1" u="sng" dirty="0">
                <a:latin typeface="Comic Sans MS" panose="030F0702030302020204" pitchFamily="66" charset="0"/>
              </a:rPr>
              <a:t>Statutory Assessment Guidance </a:t>
            </a:r>
          </a:p>
        </p:txBody>
      </p:sp>
      <p:sp>
        <p:nvSpPr>
          <p:cNvPr id="3" name="Content Placeholder 2">
            <a:extLst>
              <a:ext uri="{FF2B5EF4-FFF2-40B4-BE49-F238E27FC236}">
                <a16:creationId xmlns:a16="http://schemas.microsoft.com/office/drawing/2014/main" id="{95AC6BB2-E44B-20E7-E973-8789859DC4D1}"/>
              </a:ext>
            </a:extLst>
          </p:cNvPr>
          <p:cNvSpPr txBox="1">
            <a:spLocks/>
          </p:cNvSpPr>
          <p:nvPr/>
        </p:nvSpPr>
        <p:spPr>
          <a:xfrm>
            <a:off x="527950" y="441485"/>
            <a:ext cx="9137904" cy="500546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FFFF"/>
                </a:solidFill>
                <a:latin typeface="Comic Sans MS" panose="030F0702030302020204" pitchFamily="66" charset="0"/>
              </a:rPr>
              <a:t>Dates for your diary:</a:t>
            </a:r>
          </a:p>
          <a:p>
            <a:pPr marL="0" indent="0">
              <a:buFont typeface="Arial" panose="020B0604020202020204" pitchFamily="34" charset="0"/>
              <a:buNone/>
            </a:pPr>
            <a:r>
              <a:rPr lang="en-GB" b="1" dirty="0">
                <a:solidFill>
                  <a:srgbClr val="FFFFFF"/>
                </a:solidFill>
                <a:latin typeface="Comic Sans MS" panose="030F0702030302020204" pitchFamily="66" charset="0"/>
              </a:rPr>
              <a:t>Monday 13</a:t>
            </a:r>
            <a:r>
              <a:rPr lang="en-GB" b="1" baseline="30000" dirty="0">
                <a:solidFill>
                  <a:srgbClr val="FFFFFF"/>
                </a:solidFill>
                <a:latin typeface="Comic Sans MS" panose="030F0702030302020204" pitchFamily="66" charset="0"/>
              </a:rPr>
              <a:t>th</a:t>
            </a:r>
            <a:r>
              <a:rPr lang="en-GB" b="1" dirty="0">
                <a:solidFill>
                  <a:srgbClr val="FFFFFF"/>
                </a:solidFill>
                <a:latin typeface="Comic Sans MS" panose="030F0702030302020204" pitchFamily="66" charset="0"/>
              </a:rPr>
              <a:t> May – Thursday 16</a:t>
            </a:r>
            <a:r>
              <a:rPr lang="en-GB" b="1" baseline="30000" dirty="0">
                <a:solidFill>
                  <a:srgbClr val="FFFFFF"/>
                </a:solidFill>
                <a:latin typeface="Comic Sans MS" panose="030F0702030302020204" pitchFamily="66" charset="0"/>
              </a:rPr>
              <a:t>th</a:t>
            </a:r>
            <a:r>
              <a:rPr lang="en-GB" b="1" dirty="0">
                <a:solidFill>
                  <a:srgbClr val="FFFFFF"/>
                </a:solidFill>
                <a:latin typeface="Comic Sans MS" panose="030F0702030302020204" pitchFamily="66" charset="0"/>
              </a:rPr>
              <a:t> May</a:t>
            </a:r>
          </a:p>
          <a:p>
            <a:pPr marL="0" indent="0">
              <a:buFont typeface="Arial" panose="020B0604020202020204" pitchFamily="34" charset="0"/>
              <a:buNone/>
            </a:pPr>
            <a:endParaRPr lang="en-GB" dirty="0">
              <a:solidFill>
                <a:srgbClr val="FFFFFF"/>
              </a:solidFill>
              <a:latin typeface="Comic Sans MS" panose="030F0702030302020204" pitchFamily="66" charset="0"/>
            </a:endParaRPr>
          </a:p>
          <a:p>
            <a:pPr marL="0" indent="0">
              <a:buFont typeface="Arial" panose="020B0604020202020204" pitchFamily="34" charset="0"/>
              <a:buNone/>
            </a:pPr>
            <a:r>
              <a:rPr lang="en-GB" dirty="0">
                <a:solidFill>
                  <a:srgbClr val="FFFFFF"/>
                </a:solidFill>
                <a:latin typeface="Comic Sans MS" panose="030F0702030302020204" pitchFamily="66" charset="0"/>
              </a:rPr>
              <a:t>Grammar: 	45 minutes + 15 minutes of Spelling</a:t>
            </a:r>
            <a:br>
              <a:rPr lang="en-GB" dirty="0">
                <a:solidFill>
                  <a:srgbClr val="FFFFFF"/>
                </a:solidFill>
                <a:latin typeface="Comic Sans MS" panose="030F0702030302020204" pitchFamily="66" charset="0"/>
              </a:rPr>
            </a:br>
            <a:endParaRPr lang="en-GB" dirty="0">
              <a:solidFill>
                <a:srgbClr val="FFFFFF"/>
              </a:solidFill>
              <a:latin typeface="Comic Sans MS" panose="030F0702030302020204" pitchFamily="66" charset="0"/>
            </a:endParaRPr>
          </a:p>
          <a:p>
            <a:pPr marL="0" indent="0">
              <a:buFont typeface="Arial" panose="020B0604020202020204" pitchFamily="34" charset="0"/>
              <a:buNone/>
            </a:pPr>
            <a:r>
              <a:rPr lang="en-GB" dirty="0">
                <a:solidFill>
                  <a:srgbClr val="FFFFFF"/>
                </a:solidFill>
                <a:latin typeface="Comic Sans MS" panose="030F0702030302020204" pitchFamily="66" charset="0"/>
              </a:rPr>
              <a:t>Reading: 	1 hour                                                                                                            </a:t>
            </a:r>
          </a:p>
          <a:p>
            <a:pPr marL="0" indent="0">
              <a:buFont typeface="Arial" panose="020B0604020202020204" pitchFamily="34" charset="0"/>
              <a:buNone/>
            </a:pPr>
            <a:r>
              <a:rPr lang="en-GB" dirty="0">
                <a:solidFill>
                  <a:srgbClr val="FFFFFF"/>
                </a:solidFill>
                <a:latin typeface="Comic Sans MS" panose="030F0702030302020204" pitchFamily="66" charset="0"/>
              </a:rPr>
              <a:t>Maths:  	Arithmetic (30minutes) </a:t>
            </a:r>
            <a:br>
              <a:rPr lang="en-GB" dirty="0">
                <a:solidFill>
                  <a:srgbClr val="FFFFFF"/>
                </a:solidFill>
                <a:latin typeface="Comic Sans MS" panose="030F0702030302020204" pitchFamily="66" charset="0"/>
              </a:rPr>
            </a:br>
            <a:r>
              <a:rPr lang="en-GB" dirty="0">
                <a:solidFill>
                  <a:srgbClr val="FFFFFF"/>
                </a:solidFill>
                <a:latin typeface="Comic Sans MS" panose="030F0702030302020204" pitchFamily="66" charset="0"/>
              </a:rPr>
              <a:t>		Reasoning 1 (40minutes) </a:t>
            </a:r>
            <a:br>
              <a:rPr lang="en-GB" dirty="0">
                <a:solidFill>
                  <a:srgbClr val="FFFFFF"/>
                </a:solidFill>
                <a:latin typeface="Comic Sans MS" panose="030F0702030302020204" pitchFamily="66" charset="0"/>
              </a:rPr>
            </a:br>
            <a:r>
              <a:rPr lang="en-GB" dirty="0">
                <a:solidFill>
                  <a:srgbClr val="FFFFFF"/>
                </a:solidFill>
                <a:latin typeface="Comic Sans MS" panose="030F0702030302020204" pitchFamily="66" charset="0"/>
              </a:rPr>
              <a:t>		Reasoning 2 (40minutes)</a:t>
            </a:r>
            <a:br>
              <a:rPr lang="en-GB" sz="2400" dirty="0">
                <a:solidFill>
                  <a:srgbClr val="FFFFFF"/>
                </a:solidFill>
              </a:rPr>
            </a:br>
            <a:endParaRPr lang="en-GB" sz="2400" dirty="0">
              <a:solidFill>
                <a:srgbClr val="FFFFFF"/>
              </a:solidFill>
            </a:endParaRPr>
          </a:p>
          <a:p>
            <a:pPr marL="0" indent="0" algn="ctr">
              <a:buFont typeface="Arial" panose="020B0604020202020204" pitchFamily="34" charset="0"/>
              <a:buNone/>
            </a:pPr>
            <a:endParaRPr lang="en-GB" dirty="0">
              <a:solidFill>
                <a:srgbClr val="FFFFFF"/>
              </a:solidFill>
              <a:latin typeface="Comic Sans MS" panose="030F0702030302020204" pitchFamily="66" charset="0"/>
            </a:endParaRPr>
          </a:p>
          <a:p>
            <a:pPr marL="0" indent="0" algn="ctr">
              <a:buFont typeface="Arial" panose="020B0604020202020204" pitchFamily="34" charset="0"/>
              <a:buNone/>
            </a:pPr>
            <a:r>
              <a:rPr lang="en-GB" dirty="0">
                <a:solidFill>
                  <a:srgbClr val="FFFFFF"/>
                </a:solidFill>
                <a:latin typeface="Comic Sans MS" panose="030F0702030302020204" pitchFamily="66" charset="0"/>
              </a:rPr>
              <a:t>We will host an evening closer to the time to share preparation </a:t>
            </a:r>
          </a:p>
        </p:txBody>
      </p:sp>
    </p:spTree>
    <p:extLst>
      <p:ext uri="{BB962C8B-B14F-4D97-AF65-F5344CB8AC3E}">
        <p14:creationId xmlns:p14="http://schemas.microsoft.com/office/powerpoint/2010/main" val="146534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pic>
        <p:nvPicPr>
          <p:cNvPr id="2" name="Picture 1" descr="A screenshot of a test&#10;&#10;Description automatically generated">
            <a:extLst>
              <a:ext uri="{FF2B5EF4-FFF2-40B4-BE49-F238E27FC236}">
                <a16:creationId xmlns:a16="http://schemas.microsoft.com/office/drawing/2014/main" id="{5EB1F719-0E01-FE15-8CAC-6F7DE5832B1E}"/>
              </a:ext>
            </a:extLst>
          </p:cNvPr>
          <p:cNvPicPr>
            <a:picLocks noChangeAspect="1"/>
          </p:cNvPicPr>
          <p:nvPr/>
        </p:nvPicPr>
        <p:blipFill>
          <a:blip r:embed="rId5"/>
          <a:stretch>
            <a:fillRect/>
          </a:stretch>
        </p:blipFill>
        <p:spPr>
          <a:xfrm>
            <a:off x="-3257" y="25220"/>
            <a:ext cx="5718257" cy="6843570"/>
          </a:xfrm>
          <a:prstGeom prst="rect">
            <a:avLst/>
          </a:prstGeom>
        </p:spPr>
      </p:pic>
      <p:sp>
        <p:nvSpPr>
          <p:cNvPr id="3" name="Title 1">
            <a:extLst>
              <a:ext uri="{FF2B5EF4-FFF2-40B4-BE49-F238E27FC236}">
                <a16:creationId xmlns:a16="http://schemas.microsoft.com/office/drawing/2014/main" id="{A34900CB-DA0B-38FD-46B4-93A3563DE26C}"/>
              </a:ext>
            </a:extLst>
          </p:cNvPr>
          <p:cNvSpPr>
            <a:spLocks noGrp="1"/>
          </p:cNvSpPr>
          <p:nvPr>
            <p:ph type="title"/>
          </p:nvPr>
        </p:nvSpPr>
        <p:spPr>
          <a:xfrm>
            <a:off x="6911736" y="5567358"/>
            <a:ext cx="2219728" cy="1499616"/>
          </a:xfrm>
        </p:spPr>
        <p:txBody>
          <a:bodyPr>
            <a:noAutofit/>
          </a:bodyPr>
          <a:lstStyle/>
          <a:p>
            <a:r>
              <a:rPr lang="en-US" sz="1600" dirty="0">
                <a:solidFill>
                  <a:srgbClr val="FFFFFF"/>
                </a:solidFill>
                <a:hlinkClick r:id="rId6"/>
              </a:rPr>
              <a:t>www.muchsmarter.co.uk</a:t>
            </a:r>
            <a:r>
              <a:rPr lang="en-US" sz="1600" dirty="0">
                <a:solidFill>
                  <a:srgbClr val="FFFFFF"/>
                </a:solidFill>
              </a:rPr>
              <a:t> </a:t>
            </a:r>
            <a:endParaRPr lang="en-GB" sz="1600" dirty="0">
              <a:solidFill>
                <a:srgbClr val="FFFFFF"/>
              </a:solidFill>
            </a:endParaRPr>
          </a:p>
        </p:txBody>
      </p:sp>
    </p:spTree>
    <p:extLst>
      <p:ext uri="{BB962C8B-B14F-4D97-AF65-F5344CB8AC3E}">
        <p14:creationId xmlns:p14="http://schemas.microsoft.com/office/powerpoint/2010/main" val="333809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CB627155-2864-D3B2-88B2-60C983518F57}"/>
              </a:ext>
            </a:extLst>
          </p:cNvPr>
          <p:cNvSpPr>
            <a:spLocks noGrp="1"/>
          </p:cNvSpPr>
          <p:nvPr>
            <p:ph type="title"/>
          </p:nvPr>
        </p:nvSpPr>
        <p:spPr>
          <a:xfrm>
            <a:off x="678902" y="5567358"/>
            <a:ext cx="7747254" cy="1499616"/>
          </a:xfrm>
        </p:spPr>
        <p:txBody>
          <a:bodyPr>
            <a:normAutofit/>
          </a:bodyPr>
          <a:lstStyle/>
          <a:p>
            <a:r>
              <a:rPr lang="en-GB" b="1" u="sng" dirty="0">
                <a:latin typeface="Comic Sans MS" panose="030F0702030302020204" pitchFamily="66" charset="0"/>
              </a:rPr>
              <a:t>Residentials and trips.</a:t>
            </a:r>
          </a:p>
        </p:txBody>
      </p:sp>
      <p:sp>
        <p:nvSpPr>
          <p:cNvPr id="3" name="Content Placeholder 2">
            <a:extLst>
              <a:ext uri="{FF2B5EF4-FFF2-40B4-BE49-F238E27FC236}">
                <a16:creationId xmlns:a16="http://schemas.microsoft.com/office/drawing/2014/main" id="{CFE5478C-6618-F8FB-17CB-A8C6C16ADFFA}"/>
              </a:ext>
            </a:extLst>
          </p:cNvPr>
          <p:cNvSpPr txBox="1">
            <a:spLocks/>
          </p:cNvSpPr>
          <p:nvPr/>
        </p:nvSpPr>
        <p:spPr>
          <a:xfrm>
            <a:off x="678902" y="763523"/>
            <a:ext cx="3515872" cy="25831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FFFFFF"/>
                </a:solidFill>
                <a:latin typeface="Comic Sans MS" panose="030F0702030302020204" pitchFamily="66" charset="0"/>
              </a:rPr>
              <a:t>Liverpool trip: </a:t>
            </a:r>
          </a:p>
          <a:p>
            <a:pPr marL="0" indent="0">
              <a:buFont typeface="Arial" panose="020B0604020202020204" pitchFamily="34" charset="0"/>
              <a:buNone/>
            </a:pPr>
            <a:r>
              <a:rPr lang="en-GB" sz="1800" dirty="0">
                <a:solidFill>
                  <a:srgbClr val="FFFFFF"/>
                </a:solidFill>
                <a:latin typeface="Comic Sans MS" panose="030F0702030302020204" pitchFamily="66" charset="0"/>
              </a:rPr>
              <a:t>Class 22 – 3</a:t>
            </a:r>
            <a:r>
              <a:rPr lang="en-GB" sz="1800" baseline="30000" dirty="0">
                <a:solidFill>
                  <a:srgbClr val="FFFFFF"/>
                </a:solidFill>
                <a:latin typeface="Comic Sans MS" panose="030F0702030302020204" pitchFamily="66" charset="0"/>
              </a:rPr>
              <a:t>rd</a:t>
            </a:r>
            <a:r>
              <a:rPr lang="en-GB" sz="1800" dirty="0">
                <a:solidFill>
                  <a:srgbClr val="FFFFFF"/>
                </a:solidFill>
                <a:latin typeface="Comic Sans MS" panose="030F0702030302020204" pitchFamily="66" charset="0"/>
              </a:rPr>
              <a:t> October 2023 </a:t>
            </a:r>
          </a:p>
          <a:p>
            <a:pPr marL="0" indent="0">
              <a:buFont typeface="Arial" panose="020B0604020202020204" pitchFamily="34" charset="0"/>
              <a:buNone/>
            </a:pPr>
            <a:r>
              <a:rPr lang="en-GB" sz="1800" dirty="0">
                <a:solidFill>
                  <a:srgbClr val="FFFFFF"/>
                </a:solidFill>
                <a:latin typeface="Comic Sans MS" panose="030F0702030302020204" pitchFamily="66" charset="0"/>
              </a:rPr>
              <a:t>Class 23 – 5</a:t>
            </a:r>
            <a:r>
              <a:rPr lang="en-GB" sz="1800" baseline="30000" dirty="0">
                <a:solidFill>
                  <a:srgbClr val="FFFFFF"/>
                </a:solidFill>
                <a:latin typeface="Comic Sans MS" panose="030F0702030302020204" pitchFamily="66" charset="0"/>
              </a:rPr>
              <a:t>th</a:t>
            </a:r>
            <a:r>
              <a:rPr lang="en-GB" sz="1800" dirty="0">
                <a:solidFill>
                  <a:srgbClr val="FFFFFF"/>
                </a:solidFill>
                <a:latin typeface="Comic Sans MS" panose="030F0702030302020204" pitchFamily="66" charset="0"/>
              </a:rPr>
              <a:t> October 2023 </a:t>
            </a:r>
          </a:p>
          <a:p>
            <a:pPr marL="0" indent="0">
              <a:buFont typeface="Arial" panose="020B0604020202020204" pitchFamily="34" charset="0"/>
              <a:buNone/>
            </a:pPr>
            <a:r>
              <a:rPr lang="en-GB" sz="1800" dirty="0">
                <a:solidFill>
                  <a:srgbClr val="FFFFFF"/>
                </a:solidFill>
                <a:latin typeface="Comic Sans MS" panose="030F0702030302020204" pitchFamily="66" charset="0"/>
              </a:rPr>
              <a:t>Class 24 – 10</a:t>
            </a:r>
            <a:r>
              <a:rPr lang="en-GB" sz="1800" baseline="30000" dirty="0">
                <a:solidFill>
                  <a:srgbClr val="FFFFFF"/>
                </a:solidFill>
                <a:latin typeface="Comic Sans MS" panose="030F0702030302020204" pitchFamily="66" charset="0"/>
              </a:rPr>
              <a:t>th</a:t>
            </a:r>
            <a:r>
              <a:rPr lang="en-GB" sz="1800" dirty="0">
                <a:solidFill>
                  <a:srgbClr val="FFFFFF"/>
                </a:solidFill>
                <a:latin typeface="Comic Sans MS" panose="030F0702030302020204" pitchFamily="66" charset="0"/>
              </a:rPr>
              <a:t> October 2023</a:t>
            </a:r>
          </a:p>
          <a:p>
            <a:pPr marL="0" indent="0">
              <a:buFont typeface="Arial" panose="020B0604020202020204" pitchFamily="34" charset="0"/>
              <a:buNone/>
            </a:pPr>
            <a:r>
              <a:rPr lang="en-GB" sz="1800" dirty="0">
                <a:solidFill>
                  <a:srgbClr val="FFFFFF"/>
                </a:solidFill>
                <a:latin typeface="Comic Sans MS" panose="030F0702030302020204" pitchFamily="66" charset="0"/>
              </a:rPr>
              <a:t>Class 25 – 12</a:t>
            </a:r>
            <a:r>
              <a:rPr lang="en-GB" sz="1800" baseline="30000" dirty="0">
                <a:solidFill>
                  <a:srgbClr val="FFFFFF"/>
                </a:solidFill>
                <a:latin typeface="Comic Sans MS" panose="030F0702030302020204" pitchFamily="66" charset="0"/>
              </a:rPr>
              <a:t>th</a:t>
            </a:r>
            <a:r>
              <a:rPr lang="en-GB" sz="1800" dirty="0">
                <a:solidFill>
                  <a:srgbClr val="FFFFFF"/>
                </a:solidFill>
                <a:latin typeface="Comic Sans MS" panose="030F0702030302020204" pitchFamily="66" charset="0"/>
              </a:rPr>
              <a:t> October 2023</a:t>
            </a:r>
          </a:p>
        </p:txBody>
      </p:sp>
      <p:sp>
        <p:nvSpPr>
          <p:cNvPr id="4" name="Content Placeholder 2">
            <a:extLst>
              <a:ext uri="{FF2B5EF4-FFF2-40B4-BE49-F238E27FC236}">
                <a16:creationId xmlns:a16="http://schemas.microsoft.com/office/drawing/2014/main" id="{CAF93FCF-0F42-1B86-D1BE-ED2FFD634965}"/>
              </a:ext>
            </a:extLst>
          </p:cNvPr>
          <p:cNvSpPr txBox="1">
            <a:spLocks/>
          </p:cNvSpPr>
          <p:nvPr/>
        </p:nvSpPr>
        <p:spPr>
          <a:xfrm>
            <a:off x="5766421" y="81545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3600" dirty="0">
                <a:solidFill>
                  <a:srgbClr val="FFFFFF"/>
                </a:solidFill>
                <a:latin typeface="Comic Sans MS" panose="030F0702030302020204" pitchFamily="66" charset="0"/>
              </a:rPr>
              <a:t>Robin Wood:</a:t>
            </a:r>
          </a:p>
          <a:p>
            <a:pPr marL="0" indent="0">
              <a:buFont typeface="Tw Cen MT" panose="020B0602020104020603" pitchFamily="34" charset="0"/>
              <a:buNone/>
            </a:pPr>
            <a:r>
              <a:rPr lang="en-GB" sz="1800" dirty="0">
                <a:solidFill>
                  <a:srgbClr val="FFFFFF"/>
                </a:solidFill>
                <a:latin typeface="Comic Sans MS" panose="030F0702030302020204" pitchFamily="66" charset="0"/>
              </a:rPr>
              <a:t>All classes – Friday 27</a:t>
            </a:r>
            <a:r>
              <a:rPr lang="en-GB" sz="1800" baseline="30000" dirty="0">
                <a:solidFill>
                  <a:srgbClr val="FFFFFF"/>
                </a:solidFill>
                <a:latin typeface="Comic Sans MS" panose="030F0702030302020204" pitchFamily="66" charset="0"/>
              </a:rPr>
              <a:t>th</a:t>
            </a:r>
            <a:r>
              <a:rPr lang="en-GB" sz="1800" dirty="0">
                <a:solidFill>
                  <a:srgbClr val="FFFFFF"/>
                </a:solidFill>
                <a:latin typeface="Comic Sans MS" panose="030F0702030302020204" pitchFamily="66" charset="0"/>
              </a:rPr>
              <a:t> October – Sunday 29</a:t>
            </a:r>
            <a:r>
              <a:rPr lang="en-GB" sz="1800" baseline="30000" dirty="0">
                <a:solidFill>
                  <a:srgbClr val="FFFFFF"/>
                </a:solidFill>
                <a:latin typeface="Comic Sans MS" panose="030F0702030302020204" pitchFamily="66" charset="0"/>
              </a:rPr>
              <a:t>th</a:t>
            </a:r>
            <a:r>
              <a:rPr lang="en-GB" sz="1800" dirty="0">
                <a:solidFill>
                  <a:srgbClr val="FFFFFF"/>
                </a:solidFill>
                <a:latin typeface="Comic Sans MS" panose="030F0702030302020204" pitchFamily="66" charset="0"/>
              </a:rPr>
              <a:t> October </a:t>
            </a:r>
          </a:p>
        </p:txBody>
      </p:sp>
      <p:sp>
        <p:nvSpPr>
          <p:cNvPr id="5" name="Content Placeholder 2">
            <a:extLst>
              <a:ext uri="{FF2B5EF4-FFF2-40B4-BE49-F238E27FC236}">
                <a16:creationId xmlns:a16="http://schemas.microsoft.com/office/drawing/2014/main" id="{69C66DD1-E322-B755-1F14-8ECF6FFD2AC6}"/>
              </a:ext>
            </a:extLst>
          </p:cNvPr>
          <p:cNvSpPr txBox="1">
            <a:spLocks/>
          </p:cNvSpPr>
          <p:nvPr/>
        </p:nvSpPr>
        <p:spPr>
          <a:xfrm>
            <a:off x="703218" y="3537897"/>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3600" dirty="0">
                <a:solidFill>
                  <a:srgbClr val="FFFFFF"/>
                </a:solidFill>
                <a:latin typeface="Comic Sans MS" panose="030F0702030302020204" pitchFamily="66" charset="0"/>
              </a:rPr>
              <a:t>London trip: </a:t>
            </a:r>
          </a:p>
          <a:p>
            <a:pPr marL="0" indent="0">
              <a:buFont typeface="Tw Cen MT" panose="020B0602020104020603" pitchFamily="34" charset="0"/>
              <a:buNone/>
            </a:pPr>
            <a:r>
              <a:rPr lang="en-GB" sz="1800" dirty="0">
                <a:solidFill>
                  <a:srgbClr val="FFFFFF"/>
                </a:solidFill>
                <a:latin typeface="Comic Sans MS" panose="030F0702030302020204" pitchFamily="66" charset="0"/>
              </a:rPr>
              <a:t>One day per class.</a:t>
            </a:r>
          </a:p>
          <a:p>
            <a:pPr marL="0" indent="0">
              <a:buFont typeface="Tw Cen MT" panose="020B0602020104020603" pitchFamily="34" charset="0"/>
              <a:buNone/>
            </a:pPr>
            <a:r>
              <a:rPr lang="en-GB" sz="1800" dirty="0">
                <a:solidFill>
                  <a:srgbClr val="FFFFFF"/>
                </a:solidFill>
                <a:latin typeface="Comic Sans MS" panose="030F0702030302020204" pitchFamily="66" charset="0"/>
              </a:rPr>
              <a:t>Dates TBC.</a:t>
            </a:r>
          </a:p>
        </p:txBody>
      </p:sp>
      <p:pic>
        <p:nvPicPr>
          <p:cNvPr id="6" name="Picture 5" descr="A large black and pink brain&#10;&#10;Description automatically generated">
            <a:extLst>
              <a:ext uri="{FF2B5EF4-FFF2-40B4-BE49-F238E27FC236}">
                <a16:creationId xmlns:a16="http://schemas.microsoft.com/office/drawing/2014/main" id="{BA5F1ED2-03DE-FF6E-682A-DE820E62E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611" y="3781907"/>
            <a:ext cx="2569750" cy="1680964"/>
          </a:xfrm>
          <a:prstGeom prst="rect">
            <a:avLst/>
          </a:prstGeom>
          <a:ln>
            <a:noFill/>
          </a:ln>
          <a:effectLst>
            <a:softEdge rad="112500"/>
          </a:effectLst>
        </p:spPr>
      </p:pic>
      <p:pic>
        <p:nvPicPr>
          <p:cNvPr id="7" name="Picture 6" descr="A child aiming a bow and arrow&#10;&#10;Description automatically generated">
            <a:extLst>
              <a:ext uri="{FF2B5EF4-FFF2-40B4-BE49-F238E27FC236}">
                <a16:creationId xmlns:a16="http://schemas.microsoft.com/office/drawing/2014/main" id="{F8FAA6F4-5BAF-37D6-32DD-1BC182FB90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3357" y="3246917"/>
            <a:ext cx="2410124" cy="2084831"/>
          </a:xfrm>
          <a:prstGeom prst="rect">
            <a:avLst/>
          </a:prstGeom>
          <a:ln>
            <a:noFill/>
          </a:ln>
          <a:effectLst>
            <a:softEdge rad="112500"/>
          </a:effectLst>
        </p:spPr>
      </p:pic>
    </p:spTree>
    <p:extLst>
      <p:ext uri="{BB962C8B-B14F-4D97-AF65-F5344CB8AC3E}">
        <p14:creationId xmlns:p14="http://schemas.microsoft.com/office/powerpoint/2010/main" val="88237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4B7DF972-C8EC-3C6E-584C-3C1D2EE93445}"/>
              </a:ext>
            </a:extLst>
          </p:cNvPr>
          <p:cNvSpPr>
            <a:spLocks noGrp="1"/>
          </p:cNvSpPr>
          <p:nvPr>
            <p:ph type="title"/>
          </p:nvPr>
        </p:nvSpPr>
        <p:spPr>
          <a:xfrm>
            <a:off x="560385" y="5532024"/>
            <a:ext cx="7747254" cy="1499616"/>
          </a:xfrm>
        </p:spPr>
        <p:txBody>
          <a:bodyPr>
            <a:normAutofit/>
          </a:bodyPr>
          <a:lstStyle/>
          <a:p>
            <a:r>
              <a:rPr lang="en-GB" b="1" u="sng" dirty="0">
                <a:latin typeface="Comic Sans MS" panose="030F0702030302020204" pitchFamily="66" charset="0"/>
              </a:rPr>
              <a:t>Liverpool</a:t>
            </a:r>
          </a:p>
        </p:txBody>
      </p:sp>
      <p:sp>
        <p:nvSpPr>
          <p:cNvPr id="3" name="Content Placeholder 2">
            <a:extLst>
              <a:ext uri="{FF2B5EF4-FFF2-40B4-BE49-F238E27FC236}">
                <a16:creationId xmlns:a16="http://schemas.microsoft.com/office/drawing/2014/main" id="{D79431BA-2108-BA79-150A-03C0FE9A6F19}"/>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4" name="Content Placeholder 2">
            <a:extLst>
              <a:ext uri="{FF2B5EF4-FFF2-40B4-BE49-F238E27FC236}">
                <a16:creationId xmlns:a16="http://schemas.microsoft.com/office/drawing/2014/main" id="{73817E79-9F6B-DD1E-94CF-08D3904137E5}"/>
              </a:ext>
            </a:extLst>
          </p:cNvPr>
          <p:cNvSpPr txBox="1">
            <a:spLocks/>
          </p:cNvSpPr>
          <p:nvPr/>
        </p:nvSpPr>
        <p:spPr>
          <a:xfrm>
            <a:off x="881752" y="4274840"/>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5" name="Content Placeholder 2">
            <a:extLst>
              <a:ext uri="{FF2B5EF4-FFF2-40B4-BE49-F238E27FC236}">
                <a16:creationId xmlns:a16="http://schemas.microsoft.com/office/drawing/2014/main" id="{D090F820-EEE7-83C5-AA33-FD60C9F77690}"/>
              </a:ext>
            </a:extLst>
          </p:cNvPr>
          <p:cNvSpPr txBox="1">
            <a:spLocks/>
          </p:cNvSpPr>
          <p:nvPr/>
        </p:nvSpPr>
        <p:spPr>
          <a:xfrm>
            <a:off x="553764" y="845154"/>
            <a:ext cx="5818432" cy="4513230"/>
          </a:xfrm>
          <a:prstGeom prst="rect">
            <a:avLst/>
          </a:prstGeom>
        </p:spPr>
        <p:txBody>
          <a:bodyPr vert="horz" lIns="45720" tIns="45720" rIns="45720" bIns="45720" rtlCol="0">
            <a:normAutofit fontScale="925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3600" u="sng" dirty="0">
                <a:solidFill>
                  <a:srgbClr val="FFFFFF"/>
                </a:solidFill>
                <a:latin typeface="Comic Sans MS" panose="030F0702030302020204" pitchFamily="66" charset="0"/>
              </a:rPr>
              <a:t>Eureka Science and Discovery</a:t>
            </a:r>
          </a:p>
          <a:p>
            <a:r>
              <a:rPr lang="en-GB" sz="2800" dirty="0">
                <a:solidFill>
                  <a:srgbClr val="FFFFFF"/>
                </a:solidFill>
                <a:latin typeface="Comic Sans MS" panose="030F0702030302020204" pitchFamily="66" charset="0"/>
              </a:rPr>
              <a:t>Homes and body section </a:t>
            </a:r>
          </a:p>
          <a:p>
            <a:r>
              <a:rPr lang="en-GB" sz="2800" dirty="0">
                <a:solidFill>
                  <a:srgbClr val="FFFFFF"/>
                </a:solidFill>
                <a:latin typeface="Comic Sans MS" panose="030F0702030302020204" pitchFamily="66" charset="0"/>
              </a:rPr>
              <a:t>From Chew to the Poo</a:t>
            </a:r>
          </a:p>
          <a:p>
            <a:r>
              <a:rPr lang="en-GB" sz="2800" dirty="0">
                <a:solidFill>
                  <a:srgbClr val="FFFFFF"/>
                </a:solidFill>
                <a:latin typeface="Comic Sans MS" panose="030F0702030302020204" pitchFamily="66" charset="0"/>
              </a:rPr>
              <a:t>Science show</a:t>
            </a:r>
          </a:p>
          <a:p>
            <a:pPr marL="0" indent="0">
              <a:buNone/>
            </a:pPr>
            <a:endParaRPr lang="en-GB" sz="3600" u="sng" dirty="0">
              <a:solidFill>
                <a:srgbClr val="FFFFFF"/>
              </a:solidFill>
              <a:latin typeface="Comic Sans MS" panose="030F0702030302020204" pitchFamily="66" charset="0"/>
            </a:endParaRPr>
          </a:p>
          <a:p>
            <a:pPr marL="0" indent="0">
              <a:buNone/>
            </a:pPr>
            <a:r>
              <a:rPr lang="en-GB" sz="3600" u="sng" dirty="0">
                <a:solidFill>
                  <a:srgbClr val="FFFFFF"/>
                </a:solidFill>
                <a:latin typeface="Comic Sans MS" panose="030F0702030302020204" pitchFamily="66" charset="0"/>
              </a:rPr>
              <a:t>Ferry</a:t>
            </a:r>
          </a:p>
          <a:p>
            <a:pPr marL="0" indent="0">
              <a:buNone/>
            </a:pPr>
            <a:endParaRPr lang="en-GB" sz="3600" u="sng" dirty="0">
              <a:solidFill>
                <a:srgbClr val="FFFFFF"/>
              </a:solidFill>
              <a:latin typeface="Comic Sans MS" panose="030F0702030302020204" pitchFamily="66" charset="0"/>
            </a:endParaRPr>
          </a:p>
          <a:p>
            <a:pPr marL="0" indent="0">
              <a:buNone/>
            </a:pPr>
            <a:r>
              <a:rPr lang="en-GB" sz="3600" u="sng" dirty="0">
                <a:solidFill>
                  <a:srgbClr val="FFFFFF"/>
                </a:solidFill>
                <a:latin typeface="Comic Sans MS" panose="030F0702030302020204" pitchFamily="66" charset="0"/>
              </a:rPr>
              <a:t>World Museum</a:t>
            </a:r>
          </a:p>
        </p:txBody>
      </p:sp>
      <p:sp>
        <p:nvSpPr>
          <p:cNvPr id="7" name="Rectangle 6">
            <a:extLst>
              <a:ext uri="{FF2B5EF4-FFF2-40B4-BE49-F238E27FC236}">
                <a16:creationId xmlns:a16="http://schemas.microsoft.com/office/drawing/2014/main" id="{D7B2A3F3-B724-3587-22A1-855DD3CD85E4}"/>
              </a:ext>
            </a:extLst>
          </p:cNvPr>
          <p:cNvSpPr/>
          <p:nvPr/>
        </p:nvSpPr>
        <p:spPr>
          <a:xfrm>
            <a:off x="4910284" y="2514600"/>
            <a:ext cx="7089212" cy="2427412"/>
          </a:xfrm>
          <a:prstGeom prst="rect">
            <a:avLst/>
          </a:prstGeom>
          <a:solidFill>
            <a:schemeClr val="bg1">
              <a:lumMod val="95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317C1152-785A-FB17-076D-1CA62C43CBC6}"/>
              </a:ext>
            </a:extLst>
          </p:cNvPr>
          <p:cNvSpPr txBox="1">
            <a:spLocks/>
          </p:cNvSpPr>
          <p:nvPr/>
        </p:nvSpPr>
        <p:spPr>
          <a:xfrm>
            <a:off x="5217819" y="2955400"/>
            <a:ext cx="6847181" cy="1986612"/>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2400" b="1" dirty="0">
                <a:latin typeface="Comic Sans MS" panose="030F0702030302020204" pitchFamily="66" charset="0"/>
              </a:rPr>
              <a:t>Children will need to bring a packed lunch.</a:t>
            </a:r>
          </a:p>
          <a:p>
            <a:pPr marL="0" indent="0">
              <a:buFont typeface="Tw Cen MT" panose="020B0602020104020603" pitchFamily="34" charset="0"/>
              <a:buNone/>
            </a:pPr>
            <a:r>
              <a:rPr lang="en-GB" sz="2400" b="1" dirty="0">
                <a:latin typeface="Comic Sans MS" panose="030F0702030302020204" pitchFamily="66" charset="0"/>
              </a:rPr>
              <a:t>Warm/waterproof coats</a:t>
            </a:r>
          </a:p>
          <a:p>
            <a:pPr marL="0" indent="0">
              <a:buFont typeface="Tw Cen MT" panose="020B0602020104020603" pitchFamily="34" charset="0"/>
              <a:buNone/>
            </a:pPr>
            <a:r>
              <a:rPr lang="en-GB" sz="2400" b="1" dirty="0">
                <a:latin typeface="Comic Sans MS" panose="030F0702030302020204" pitchFamily="66" charset="0"/>
              </a:rPr>
              <a:t>Be in their </a:t>
            </a:r>
            <a:r>
              <a:rPr lang="en-GB" sz="2400" b="1" dirty="0" err="1">
                <a:latin typeface="Comic Sans MS" panose="030F0702030302020204" pitchFamily="66" charset="0"/>
              </a:rPr>
              <a:t>Chapelford</a:t>
            </a:r>
            <a:r>
              <a:rPr lang="en-GB" sz="2400" b="1" dirty="0">
                <a:latin typeface="Comic Sans MS" panose="030F0702030302020204" pitchFamily="66" charset="0"/>
              </a:rPr>
              <a:t> uniform</a:t>
            </a:r>
          </a:p>
        </p:txBody>
      </p:sp>
    </p:spTree>
    <p:extLst>
      <p:ext uri="{BB962C8B-B14F-4D97-AF65-F5344CB8AC3E}">
        <p14:creationId xmlns:p14="http://schemas.microsoft.com/office/powerpoint/2010/main" val="75377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7BD5408F-423A-D2A6-5146-8937EBD5934E}"/>
              </a:ext>
            </a:extLst>
          </p:cNvPr>
          <p:cNvSpPr>
            <a:spLocks noGrp="1"/>
          </p:cNvSpPr>
          <p:nvPr>
            <p:ph type="title"/>
          </p:nvPr>
        </p:nvSpPr>
        <p:spPr>
          <a:xfrm>
            <a:off x="405111" y="5926428"/>
            <a:ext cx="8140951" cy="1210734"/>
          </a:xfrm>
        </p:spPr>
        <p:txBody>
          <a:bodyPr>
            <a:normAutofit fontScale="90000"/>
          </a:bodyPr>
          <a:lstStyle/>
          <a:p>
            <a:r>
              <a:rPr lang="en-GB" b="1" u="sng" dirty="0">
                <a:latin typeface="Comic Sans MS" panose="030F0702030302020204" pitchFamily="66" charset="0"/>
              </a:rPr>
              <a:t>Robinwood </a:t>
            </a:r>
            <a:br>
              <a:rPr lang="en-GB" b="1" u="sng" dirty="0">
                <a:latin typeface="Comic Sans MS" panose="030F0702030302020204" pitchFamily="66" charset="0"/>
              </a:rPr>
            </a:br>
            <a:r>
              <a:rPr lang="en-GB" sz="2800" b="1" i="0" u="sng" strike="noStrike" dirty="0">
                <a:effectLst/>
                <a:latin typeface="Comic Sans MS" panose="030F0702030302020204" pitchFamily="66" charset="0"/>
              </a:rPr>
              <a:t>Dobroyd Castle, Todmorden, Lancashire</a:t>
            </a:r>
            <a:br>
              <a:rPr lang="en-GB" b="1" i="0" u="none" strike="noStrike" dirty="0">
                <a:effectLst/>
                <a:latin typeface="vag-rundschrift-d"/>
              </a:rPr>
            </a:br>
            <a:endParaRPr lang="en-GB" dirty="0">
              <a:solidFill>
                <a:srgbClr val="FFFFFF"/>
              </a:solidFill>
            </a:endParaRPr>
          </a:p>
        </p:txBody>
      </p:sp>
      <p:sp>
        <p:nvSpPr>
          <p:cNvPr id="3" name="Content Placeholder 2">
            <a:extLst>
              <a:ext uri="{FF2B5EF4-FFF2-40B4-BE49-F238E27FC236}">
                <a16:creationId xmlns:a16="http://schemas.microsoft.com/office/drawing/2014/main" id="{A730A392-1D0B-DDEA-C75A-67F30D5C53D1}"/>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4" name="Content Placeholder 2">
            <a:extLst>
              <a:ext uri="{FF2B5EF4-FFF2-40B4-BE49-F238E27FC236}">
                <a16:creationId xmlns:a16="http://schemas.microsoft.com/office/drawing/2014/main" id="{2F5699C8-31D8-9F8D-AC73-4C6CFBC88DEA}"/>
              </a:ext>
            </a:extLst>
          </p:cNvPr>
          <p:cNvSpPr txBox="1">
            <a:spLocks/>
          </p:cNvSpPr>
          <p:nvPr/>
        </p:nvSpPr>
        <p:spPr>
          <a:xfrm>
            <a:off x="881752" y="4274840"/>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pic>
        <p:nvPicPr>
          <p:cNvPr id="5" name="Picture 4" descr="A building with many windows&#10;&#10;Description automatically generated">
            <a:extLst>
              <a:ext uri="{FF2B5EF4-FFF2-40B4-BE49-F238E27FC236}">
                <a16:creationId xmlns:a16="http://schemas.microsoft.com/office/drawing/2014/main" id="{DB042846-84C3-B88F-519C-48CF6BC41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114" y="3633276"/>
            <a:ext cx="5002705" cy="1904733"/>
          </a:xfrm>
          <a:prstGeom prst="rect">
            <a:avLst/>
          </a:prstGeom>
          <a:ln>
            <a:noFill/>
          </a:ln>
          <a:effectLst>
            <a:softEdge rad="112500"/>
          </a:effectLst>
        </p:spPr>
      </p:pic>
      <p:sp>
        <p:nvSpPr>
          <p:cNvPr id="6" name="TextBox 5">
            <a:extLst>
              <a:ext uri="{FF2B5EF4-FFF2-40B4-BE49-F238E27FC236}">
                <a16:creationId xmlns:a16="http://schemas.microsoft.com/office/drawing/2014/main" id="{1885F7B0-8382-34C0-5A1A-CDD5BC47C97A}"/>
              </a:ext>
            </a:extLst>
          </p:cNvPr>
          <p:cNvSpPr txBox="1"/>
          <p:nvPr/>
        </p:nvSpPr>
        <p:spPr>
          <a:xfrm>
            <a:off x="484758" y="320115"/>
            <a:ext cx="7854656" cy="5078313"/>
          </a:xfrm>
          <a:prstGeom prst="rect">
            <a:avLst/>
          </a:prstGeom>
          <a:noFill/>
        </p:spPr>
        <p:txBody>
          <a:bodyPr wrap="square">
            <a:spAutoFit/>
          </a:bodyPr>
          <a:lstStyle/>
          <a:p>
            <a:r>
              <a:rPr lang="en-GB" sz="3600" dirty="0">
                <a:solidFill>
                  <a:schemeClr val="bg1"/>
                </a:solidFill>
                <a:latin typeface="Comic Sans MS" panose="030F0702030302020204" pitchFamily="66" charset="0"/>
              </a:rPr>
              <a:t>Course leader oversees</a:t>
            </a:r>
          </a:p>
          <a:p>
            <a:br>
              <a:rPr lang="en-GB" sz="3600" dirty="0">
                <a:solidFill>
                  <a:schemeClr val="bg1"/>
                </a:solidFill>
                <a:latin typeface="Comic Sans MS" panose="030F0702030302020204" pitchFamily="66" charset="0"/>
              </a:rPr>
            </a:br>
            <a:r>
              <a:rPr lang="en-GB" sz="3600" dirty="0">
                <a:solidFill>
                  <a:schemeClr val="bg1"/>
                </a:solidFill>
                <a:latin typeface="Comic Sans MS" panose="030F0702030302020204" pitchFamily="66" charset="0"/>
              </a:rPr>
              <a:t>15 different activities</a:t>
            </a:r>
          </a:p>
          <a:p>
            <a:br>
              <a:rPr lang="en-GB" sz="3600" dirty="0">
                <a:solidFill>
                  <a:schemeClr val="bg1"/>
                </a:solidFill>
                <a:latin typeface="Comic Sans MS" panose="030F0702030302020204" pitchFamily="66" charset="0"/>
              </a:rPr>
            </a:br>
            <a:r>
              <a:rPr lang="en-GB" sz="3600" dirty="0">
                <a:solidFill>
                  <a:schemeClr val="bg1"/>
                </a:solidFill>
                <a:latin typeface="Comic Sans MS" panose="030F0702030302020204" pitchFamily="66" charset="0"/>
              </a:rPr>
              <a:t>Focus of developing specific skills</a:t>
            </a:r>
          </a:p>
          <a:p>
            <a:br>
              <a:rPr lang="en-GB" sz="3600" dirty="0">
                <a:solidFill>
                  <a:schemeClr val="bg1"/>
                </a:solidFill>
                <a:latin typeface="Comic Sans MS" panose="030F0702030302020204" pitchFamily="66" charset="0"/>
              </a:rPr>
            </a:br>
            <a:r>
              <a:rPr lang="en-GB" sz="3600" dirty="0">
                <a:solidFill>
                  <a:schemeClr val="bg1"/>
                </a:solidFill>
                <a:latin typeface="Comic Sans MS" panose="030F0702030302020204" pitchFamily="66" charset="0"/>
              </a:rPr>
              <a:t>Ran by groups leaders</a:t>
            </a:r>
          </a:p>
          <a:p>
            <a:br>
              <a:rPr lang="en-GB" sz="3600" dirty="0">
                <a:solidFill>
                  <a:schemeClr val="bg1"/>
                </a:solidFill>
                <a:latin typeface="Comic Sans MS" panose="030F0702030302020204" pitchFamily="66" charset="0"/>
              </a:rPr>
            </a:br>
            <a:r>
              <a:rPr lang="en-GB" sz="3600" dirty="0">
                <a:solidFill>
                  <a:schemeClr val="bg1"/>
                </a:solidFill>
                <a:latin typeface="Comic Sans MS" panose="030F0702030302020204" pitchFamily="66" charset="0"/>
              </a:rPr>
              <a:t>Team challenge</a:t>
            </a:r>
            <a:endParaRPr lang="en-US" sz="3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04171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710445" y="149643"/>
            <a:ext cx="1195931" cy="103319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3" name="Content Placeholder 2">
            <a:extLst>
              <a:ext uri="{FF2B5EF4-FFF2-40B4-BE49-F238E27FC236}">
                <a16:creationId xmlns:a16="http://schemas.microsoft.com/office/drawing/2014/main" id="{C7FC5B64-7762-CCA2-17A7-F7E73BE73D0C}"/>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4" name="Content Placeholder 2">
            <a:extLst>
              <a:ext uri="{FF2B5EF4-FFF2-40B4-BE49-F238E27FC236}">
                <a16:creationId xmlns:a16="http://schemas.microsoft.com/office/drawing/2014/main" id="{6EA97B20-716F-7154-28DA-0AF3F88CE752}"/>
              </a:ext>
            </a:extLst>
          </p:cNvPr>
          <p:cNvSpPr txBox="1">
            <a:spLocks/>
          </p:cNvSpPr>
          <p:nvPr/>
        </p:nvSpPr>
        <p:spPr>
          <a:xfrm>
            <a:off x="881752" y="4274840"/>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pic>
        <p:nvPicPr>
          <p:cNvPr id="5" name="Picture 4">
            <a:extLst>
              <a:ext uri="{FF2B5EF4-FFF2-40B4-BE49-F238E27FC236}">
                <a16:creationId xmlns:a16="http://schemas.microsoft.com/office/drawing/2014/main" id="{F944CB02-90E2-C0CB-B596-0A519974CBE3}"/>
              </a:ext>
            </a:extLst>
          </p:cNvPr>
          <p:cNvPicPr>
            <a:picLocks noChangeAspect="1"/>
          </p:cNvPicPr>
          <p:nvPr/>
        </p:nvPicPr>
        <p:blipFill rotWithShape="1">
          <a:blip r:embed="rId5"/>
          <a:srcRect t="3024" r="2372"/>
          <a:stretch/>
        </p:blipFill>
        <p:spPr>
          <a:xfrm>
            <a:off x="501524" y="2573419"/>
            <a:ext cx="11441535" cy="3136080"/>
          </a:xfrm>
          <a:prstGeom prst="rect">
            <a:avLst/>
          </a:prstGeom>
        </p:spPr>
      </p:pic>
      <p:sp>
        <p:nvSpPr>
          <p:cNvPr id="6" name="Title 1">
            <a:extLst>
              <a:ext uri="{FF2B5EF4-FFF2-40B4-BE49-F238E27FC236}">
                <a16:creationId xmlns:a16="http://schemas.microsoft.com/office/drawing/2014/main" id="{D5779518-D4A8-252E-34DA-826BC3794D64}"/>
              </a:ext>
            </a:extLst>
          </p:cNvPr>
          <p:cNvSpPr txBox="1">
            <a:spLocks/>
          </p:cNvSpPr>
          <p:nvPr/>
        </p:nvSpPr>
        <p:spPr>
          <a:xfrm>
            <a:off x="501524" y="285846"/>
            <a:ext cx="8140951" cy="559142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br>
              <a:rPr lang="en-GB"/>
            </a:br>
            <a:endParaRPr lang="en-GB" dirty="0">
              <a:solidFill>
                <a:srgbClr val="FFFFFF"/>
              </a:solidFill>
            </a:endParaRPr>
          </a:p>
        </p:txBody>
      </p:sp>
      <p:sp>
        <p:nvSpPr>
          <p:cNvPr id="7" name="Content Placeholder 2">
            <a:extLst>
              <a:ext uri="{FF2B5EF4-FFF2-40B4-BE49-F238E27FC236}">
                <a16:creationId xmlns:a16="http://schemas.microsoft.com/office/drawing/2014/main" id="{DD27A979-998A-3E7D-E6C6-46A1E380523B}"/>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pic>
        <p:nvPicPr>
          <p:cNvPr id="8" name="Picture 7">
            <a:extLst>
              <a:ext uri="{FF2B5EF4-FFF2-40B4-BE49-F238E27FC236}">
                <a16:creationId xmlns:a16="http://schemas.microsoft.com/office/drawing/2014/main" id="{BAA146C3-9B6C-5F7C-ED42-65370485D7D9}"/>
              </a:ext>
            </a:extLst>
          </p:cNvPr>
          <p:cNvPicPr>
            <a:picLocks noChangeAspect="1"/>
          </p:cNvPicPr>
          <p:nvPr/>
        </p:nvPicPr>
        <p:blipFill>
          <a:blip r:embed="rId6"/>
          <a:stretch>
            <a:fillRect/>
          </a:stretch>
        </p:blipFill>
        <p:spPr>
          <a:xfrm>
            <a:off x="4820808" y="956701"/>
            <a:ext cx="2256710" cy="1478617"/>
          </a:xfrm>
          <a:prstGeom prst="rect">
            <a:avLst/>
          </a:prstGeom>
          <a:ln>
            <a:noFill/>
          </a:ln>
          <a:effectLst>
            <a:softEdge rad="112500"/>
          </a:effectLst>
        </p:spPr>
      </p:pic>
      <p:pic>
        <p:nvPicPr>
          <p:cNvPr id="9" name="Picture 8">
            <a:extLst>
              <a:ext uri="{FF2B5EF4-FFF2-40B4-BE49-F238E27FC236}">
                <a16:creationId xmlns:a16="http://schemas.microsoft.com/office/drawing/2014/main" id="{E0B39C07-47AC-D5BE-0154-C270A506A182}"/>
              </a:ext>
            </a:extLst>
          </p:cNvPr>
          <p:cNvPicPr>
            <a:picLocks noChangeAspect="1"/>
          </p:cNvPicPr>
          <p:nvPr/>
        </p:nvPicPr>
        <p:blipFill>
          <a:blip r:embed="rId7"/>
          <a:stretch>
            <a:fillRect/>
          </a:stretch>
        </p:blipFill>
        <p:spPr>
          <a:xfrm>
            <a:off x="2949989" y="337451"/>
            <a:ext cx="1920426" cy="1421305"/>
          </a:xfrm>
          <a:prstGeom prst="rect">
            <a:avLst/>
          </a:prstGeom>
          <a:ln>
            <a:noFill/>
          </a:ln>
          <a:effectLst>
            <a:softEdge rad="112500"/>
          </a:effectLst>
        </p:spPr>
      </p:pic>
      <p:pic>
        <p:nvPicPr>
          <p:cNvPr id="10" name="Picture 9">
            <a:extLst>
              <a:ext uri="{FF2B5EF4-FFF2-40B4-BE49-F238E27FC236}">
                <a16:creationId xmlns:a16="http://schemas.microsoft.com/office/drawing/2014/main" id="{9BCE7759-F29E-D04E-78EF-487BD82341EC}"/>
              </a:ext>
            </a:extLst>
          </p:cNvPr>
          <p:cNvPicPr>
            <a:picLocks noChangeAspect="1"/>
          </p:cNvPicPr>
          <p:nvPr/>
        </p:nvPicPr>
        <p:blipFill>
          <a:blip r:embed="rId8"/>
          <a:stretch>
            <a:fillRect/>
          </a:stretch>
        </p:blipFill>
        <p:spPr>
          <a:xfrm>
            <a:off x="90904" y="859352"/>
            <a:ext cx="2880320" cy="1424334"/>
          </a:xfrm>
          <a:prstGeom prst="rect">
            <a:avLst/>
          </a:prstGeom>
          <a:ln>
            <a:noFill/>
          </a:ln>
          <a:effectLst>
            <a:softEdge rad="112500"/>
          </a:effectLst>
        </p:spPr>
      </p:pic>
      <p:pic>
        <p:nvPicPr>
          <p:cNvPr id="11" name="Picture 10">
            <a:extLst>
              <a:ext uri="{FF2B5EF4-FFF2-40B4-BE49-F238E27FC236}">
                <a16:creationId xmlns:a16="http://schemas.microsoft.com/office/drawing/2014/main" id="{6A1A881F-4805-FD1B-653D-94068A59280C}"/>
              </a:ext>
            </a:extLst>
          </p:cNvPr>
          <p:cNvPicPr>
            <a:picLocks noChangeAspect="1"/>
          </p:cNvPicPr>
          <p:nvPr/>
        </p:nvPicPr>
        <p:blipFill>
          <a:blip r:embed="rId9"/>
          <a:stretch>
            <a:fillRect/>
          </a:stretch>
        </p:blipFill>
        <p:spPr>
          <a:xfrm>
            <a:off x="9600928" y="1173135"/>
            <a:ext cx="2614426" cy="1256780"/>
          </a:xfrm>
          <a:prstGeom prst="rect">
            <a:avLst/>
          </a:prstGeom>
          <a:ln>
            <a:noFill/>
          </a:ln>
          <a:effectLst>
            <a:softEdge rad="112500"/>
          </a:effectLst>
        </p:spPr>
      </p:pic>
      <p:pic>
        <p:nvPicPr>
          <p:cNvPr id="12" name="Picture 11">
            <a:extLst>
              <a:ext uri="{FF2B5EF4-FFF2-40B4-BE49-F238E27FC236}">
                <a16:creationId xmlns:a16="http://schemas.microsoft.com/office/drawing/2014/main" id="{BB368D22-5865-5316-04AE-8B31F6CC4653}"/>
              </a:ext>
            </a:extLst>
          </p:cNvPr>
          <p:cNvPicPr>
            <a:picLocks noChangeAspect="1"/>
          </p:cNvPicPr>
          <p:nvPr/>
        </p:nvPicPr>
        <p:blipFill>
          <a:blip r:embed="rId10"/>
          <a:stretch>
            <a:fillRect/>
          </a:stretch>
        </p:blipFill>
        <p:spPr>
          <a:xfrm>
            <a:off x="7115618" y="423903"/>
            <a:ext cx="2398403" cy="1248399"/>
          </a:xfrm>
          <a:prstGeom prst="rect">
            <a:avLst/>
          </a:prstGeom>
          <a:ln>
            <a:noFill/>
          </a:ln>
          <a:effectLst>
            <a:softEdge rad="112500"/>
          </a:effectLst>
        </p:spPr>
      </p:pic>
      <p:sp>
        <p:nvSpPr>
          <p:cNvPr id="15" name="Title 1">
            <a:extLst>
              <a:ext uri="{FF2B5EF4-FFF2-40B4-BE49-F238E27FC236}">
                <a16:creationId xmlns:a16="http://schemas.microsoft.com/office/drawing/2014/main" id="{BA738EF5-E52C-DE99-31E4-1F5C71EF2211}"/>
              </a:ext>
            </a:extLst>
          </p:cNvPr>
          <p:cNvSpPr txBox="1">
            <a:spLocks/>
          </p:cNvSpPr>
          <p:nvPr/>
        </p:nvSpPr>
        <p:spPr>
          <a:xfrm>
            <a:off x="405111" y="5926428"/>
            <a:ext cx="8140951" cy="121073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latin typeface="Comic Sans MS" panose="030F0702030302020204" pitchFamily="66" charset="0"/>
              </a:rPr>
              <a:t>Robinwood </a:t>
            </a:r>
            <a:br>
              <a:rPr lang="en-GB" b="1" u="sng">
                <a:latin typeface="Comic Sans MS" panose="030F0702030302020204" pitchFamily="66" charset="0"/>
              </a:rPr>
            </a:br>
            <a:r>
              <a:rPr lang="en-GB" sz="2800" b="1" u="sng">
                <a:latin typeface="Comic Sans MS" panose="030F0702030302020204" pitchFamily="66" charset="0"/>
              </a:rPr>
              <a:t>Dobroyd Castle, Todmorden, Lancashire</a:t>
            </a:r>
            <a:br>
              <a:rPr lang="en-GB" b="1">
                <a:latin typeface="vag-rundschrift-d"/>
              </a:rPr>
            </a:br>
            <a:endParaRPr lang="en-GB" dirty="0">
              <a:solidFill>
                <a:srgbClr val="FFFFFF"/>
              </a:solidFill>
            </a:endParaRPr>
          </a:p>
        </p:txBody>
      </p:sp>
    </p:spTree>
    <p:extLst>
      <p:ext uri="{BB962C8B-B14F-4D97-AF65-F5344CB8AC3E}">
        <p14:creationId xmlns:p14="http://schemas.microsoft.com/office/powerpoint/2010/main" val="73387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pic>
        <p:nvPicPr>
          <p:cNvPr id="2" name="Picture 1">
            <a:extLst>
              <a:ext uri="{FF2B5EF4-FFF2-40B4-BE49-F238E27FC236}">
                <a16:creationId xmlns:a16="http://schemas.microsoft.com/office/drawing/2014/main" id="{9E7B972A-D65A-BEEA-8EE9-114F2E7CBDAD}"/>
              </a:ext>
            </a:extLst>
          </p:cNvPr>
          <p:cNvPicPr>
            <a:picLocks noChangeAspect="1"/>
          </p:cNvPicPr>
          <p:nvPr/>
        </p:nvPicPr>
        <p:blipFill>
          <a:blip r:embed="rId5"/>
          <a:stretch>
            <a:fillRect/>
          </a:stretch>
        </p:blipFill>
        <p:spPr>
          <a:xfrm>
            <a:off x="-1" y="-4137"/>
            <a:ext cx="9512761" cy="6773237"/>
          </a:xfrm>
          <a:prstGeom prst="rect">
            <a:avLst/>
          </a:prstGeom>
        </p:spPr>
      </p:pic>
    </p:spTree>
    <p:extLst>
      <p:ext uri="{BB962C8B-B14F-4D97-AF65-F5344CB8AC3E}">
        <p14:creationId xmlns:p14="http://schemas.microsoft.com/office/powerpoint/2010/main" val="195957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42325649-241B-556A-0D54-419F9E06AF07}"/>
              </a:ext>
            </a:extLst>
          </p:cNvPr>
          <p:cNvSpPr>
            <a:spLocks noGrp="1"/>
          </p:cNvSpPr>
          <p:nvPr>
            <p:ph type="title"/>
          </p:nvPr>
        </p:nvSpPr>
        <p:spPr>
          <a:xfrm>
            <a:off x="327148" y="5596384"/>
            <a:ext cx="8140951" cy="1331618"/>
          </a:xfrm>
        </p:spPr>
        <p:txBody>
          <a:bodyPr>
            <a:normAutofit/>
          </a:bodyPr>
          <a:lstStyle/>
          <a:p>
            <a:r>
              <a:rPr lang="en-GB" sz="3200" b="1" u="sng" dirty="0">
                <a:latin typeface="Comic Sans MS" panose="030F0702030302020204" pitchFamily="66" charset="0"/>
              </a:rPr>
              <a:t>Robinwood </a:t>
            </a:r>
            <a:br>
              <a:rPr lang="en-GB" sz="3200" b="1" u="sng" dirty="0">
                <a:latin typeface="Comic Sans MS" panose="030F0702030302020204" pitchFamily="66" charset="0"/>
              </a:rPr>
            </a:br>
            <a:r>
              <a:rPr lang="en-GB" sz="3200" b="1" u="sng" dirty="0">
                <a:latin typeface="Comic Sans MS" panose="030F0702030302020204" pitchFamily="66" charset="0"/>
              </a:rPr>
              <a:t>What do you need</a:t>
            </a:r>
          </a:p>
        </p:txBody>
      </p:sp>
      <p:sp>
        <p:nvSpPr>
          <p:cNvPr id="3" name="Content Placeholder 2">
            <a:extLst>
              <a:ext uri="{FF2B5EF4-FFF2-40B4-BE49-F238E27FC236}">
                <a16:creationId xmlns:a16="http://schemas.microsoft.com/office/drawing/2014/main" id="{C6608327-70C7-ADE7-59A6-6E579E3A6A47}"/>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4" name="Content Placeholder 2">
            <a:extLst>
              <a:ext uri="{FF2B5EF4-FFF2-40B4-BE49-F238E27FC236}">
                <a16:creationId xmlns:a16="http://schemas.microsoft.com/office/drawing/2014/main" id="{C7D54B6C-F300-7778-D740-D709B30BD9E5}"/>
              </a:ext>
            </a:extLst>
          </p:cNvPr>
          <p:cNvSpPr txBox="1">
            <a:spLocks/>
          </p:cNvSpPr>
          <p:nvPr/>
        </p:nvSpPr>
        <p:spPr>
          <a:xfrm>
            <a:off x="881752" y="4274840"/>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pic>
        <p:nvPicPr>
          <p:cNvPr id="5" name="Picture 4">
            <a:extLst>
              <a:ext uri="{FF2B5EF4-FFF2-40B4-BE49-F238E27FC236}">
                <a16:creationId xmlns:a16="http://schemas.microsoft.com/office/drawing/2014/main" id="{596FF330-768E-9971-6DCB-83D6CCD2A28F}"/>
              </a:ext>
            </a:extLst>
          </p:cNvPr>
          <p:cNvPicPr>
            <a:picLocks noChangeAspect="1"/>
          </p:cNvPicPr>
          <p:nvPr/>
        </p:nvPicPr>
        <p:blipFill>
          <a:blip r:embed="rId5"/>
          <a:stretch>
            <a:fillRect/>
          </a:stretch>
        </p:blipFill>
        <p:spPr>
          <a:xfrm>
            <a:off x="374852" y="126277"/>
            <a:ext cx="4692448" cy="5318636"/>
          </a:xfrm>
          <a:prstGeom prst="rect">
            <a:avLst/>
          </a:prstGeom>
          <a:ln>
            <a:noFill/>
          </a:ln>
          <a:effectLst>
            <a:softEdge rad="112500"/>
          </a:effectLst>
        </p:spPr>
      </p:pic>
      <p:pic>
        <p:nvPicPr>
          <p:cNvPr id="6" name="Picture 5">
            <a:extLst>
              <a:ext uri="{FF2B5EF4-FFF2-40B4-BE49-F238E27FC236}">
                <a16:creationId xmlns:a16="http://schemas.microsoft.com/office/drawing/2014/main" id="{D3C199FC-F481-C02F-6BE1-466D2FCBD608}"/>
              </a:ext>
            </a:extLst>
          </p:cNvPr>
          <p:cNvPicPr>
            <a:picLocks noChangeAspect="1"/>
          </p:cNvPicPr>
          <p:nvPr/>
        </p:nvPicPr>
        <p:blipFill>
          <a:blip r:embed="rId6"/>
          <a:stretch>
            <a:fillRect/>
          </a:stretch>
        </p:blipFill>
        <p:spPr>
          <a:xfrm>
            <a:off x="6008632" y="2020976"/>
            <a:ext cx="5636836" cy="3423937"/>
          </a:xfrm>
          <a:prstGeom prst="rect">
            <a:avLst/>
          </a:prstGeom>
          <a:ln>
            <a:noFill/>
          </a:ln>
          <a:effectLst>
            <a:softEdge rad="112500"/>
          </a:effectLst>
        </p:spPr>
      </p:pic>
    </p:spTree>
    <p:extLst>
      <p:ext uri="{BB962C8B-B14F-4D97-AF65-F5344CB8AC3E}">
        <p14:creationId xmlns:p14="http://schemas.microsoft.com/office/powerpoint/2010/main" val="73078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42325649-241B-556A-0D54-419F9E06AF07}"/>
              </a:ext>
            </a:extLst>
          </p:cNvPr>
          <p:cNvSpPr>
            <a:spLocks noGrp="1"/>
          </p:cNvSpPr>
          <p:nvPr>
            <p:ph type="title"/>
          </p:nvPr>
        </p:nvSpPr>
        <p:spPr>
          <a:xfrm>
            <a:off x="327148" y="5596384"/>
            <a:ext cx="8140951" cy="1331618"/>
          </a:xfrm>
        </p:spPr>
        <p:txBody>
          <a:bodyPr>
            <a:normAutofit/>
          </a:bodyPr>
          <a:lstStyle/>
          <a:p>
            <a:r>
              <a:rPr lang="en-GB" sz="3200" b="1" u="sng" dirty="0">
                <a:latin typeface="Comic Sans MS" panose="030F0702030302020204" pitchFamily="66" charset="0"/>
              </a:rPr>
              <a:t>Robinwood </a:t>
            </a:r>
            <a:br>
              <a:rPr lang="en-GB" sz="3200" b="1" u="sng" dirty="0">
                <a:latin typeface="Comic Sans MS" panose="030F0702030302020204" pitchFamily="66" charset="0"/>
              </a:rPr>
            </a:br>
            <a:r>
              <a:rPr lang="en-GB" sz="3200" b="1" u="sng" dirty="0">
                <a:latin typeface="Comic Sans MS" panose="030F0702030302020204" pitchFamily="66" charset="0"/>
              </a:rPr>
              <a:t>Hoodies</a:t>
            </a:r>
          </a:p>
        </p:txBody>
      </p:sp>
      <p:sp>
        <p:nvSpPr>
          <p:cNvPr id="3" name="Content Placeholder 2">
            <a:extLst>
              <a:ext uri="{FF2B5EF4-FFF2-40B4-BE49-F238E27FC236}">
                <a16:creationId xmlns:a16="http://schemas.microsoft.com/office/drawing/2014/main" id="{C6608327-70C7-ADE7-59A6-6E579E3A6A47}"/>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4" name="Content Placeholder 2">
            <a:extLst>
              <a:ext uri="{FF2B5EF4-FFF2-40B4-BE49-F238E27FC236}">
                <a16:creationId xmlns:a16="http://schemas.microsoft.com/office/drawing/2014/main" id="{C7D54B6C-F300-7778-D740-D709B30BD9E5}"/>
              </a:ext>
            </a:extLst>
          </p:cNvPr>
          <p:cNvSpPr txBox="1">
            <a:spLocks/>
          </p:cNvSpPr>
          <p:nvPr/>
        </p:nvSpPr>
        <p:spPr>
          <a:xfrm>
            <a:off x="881752" y="4274840"/>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7" name="TextBox 6">
            <a:extLst>
              <a:ext uri="{FF2B5EF4-FFF2-40B4-BE49-F238E27FC236}">
                <a16:creationId xmlns:a16="http://schemas.microsoft.com/office/drawing/2014/main" id="{D065D0B7-DF1E-DC3B-FAFD-321DB685D06A}"/>
              </a:ext>
            </a:extLst>
          </p:cNvPr>
          <p:cNvSpPr txBox="1"/>
          <p:nvPr/>
        </p:nvSpPr>
        <p:spPr>
          <a:xfrm>
            <a:off x="406449" y="1636256"/>
            <a:ext cx="11379102" cy="3416320"/>
          </a:xfrm>
          <a:prstGeom prst="rect">
            <a:avLst/>
          </a:prstGeom>
          <a:noFill/>
        </p:spPr>
        <p:txBody>
          <a:bodyPr wrap="square">
            <a:spAutoFit/>
          </a:bodyPr>
          <a:lstStyle/>
          <a:p>
            <a:pPr algn="l" rtl="0" fontAlgn="base"/>
            <a:r>
              <a:rPr lang="en-US" sz="2400" b="0" i="0" u="none" strike="noStrike" dirty="0">
                <a:solidFill>
                  <a:srgbClr val="FFFFFF"/>
                </a:solidFill>
                <a:effectLst/>
                <a:latin typeface="Comic Sans MS" panose="030F0702030302020204" pitchFamily="66" charset="0"/>
              </a:rPr>
              <a:t>​</a:t>
            </a:r>
            <a:r>
              <a:rPr lang="en-US" sz="2400" dirty="0">
                <a:solidFill>
                  <a:srgbClr val="FFFFFF"/>
                </a:solidFill>
                <a:latin typeface="Comic Sans MS" panose="030F0702030302020204" pitchFamily="66" charset="0"/>
              </a:rPr>
              <a:t>Hoodies will have all year 6 children’s names on unless you have specified otherwise. If you have already sent your slip back with a name your child prefers, for example; Rebecca, Becky, then that will be the name printed. If you haven’t sent your slip back, it will be their register name printed on the back.</a:t>
            </a:r>
          </a:p>
          <a:p>
            <a:pPr algn="l" rtl="0" fontAlgn="base"/>
            <a:endParaRPr lang="en-US" sz="2400" b="0" i="0" u="none" strike="noStrike" dirty="0">
              <a:solidFill>
                <a:srgbClr val="FFFFFF"/>
              </a:solidFill>
              <a:effectLst/>
              <a:latin typeface="Comic Sans MS" panose="030F0702030302020204" pitchFamily="66" charset="0"/>
            </a:endParaRPr>
          </a:p>
          <a:p>
            <a:pPr algn="l" rtl="0" fontAlgn="base"/>
            <a:r>
              <a:rPr lang="en-US" sz="2400" dirty="0">
                <a:solidFill>
                  <a:srgbClr val="FFFFFF"/>
                </a:solidFill>
                <a:latin typeface="Comic Sans MS" panose="030F0702030302020204" pitchFamily="66" charset="0"/>
              </a:rPr>
              <a:t>A sample will hopefully be ready soon to share with you.</a:t>
            </a:r>
          </a:p>
          <a:p>
            <a:pPr algn="l" rtl="0" fontAlgn="base"/>
            <a:endParaRPr lang="en-US" sz="2400">
              <a:solidFill>
                <a:srgbClr val="FFFFFF"/>
              </a:solidFill>
              <a:latin typeface="Comic Sans MS" panose="030F0702030302020204" pitchFamily="66" charset="0"/>
            </a:endParaRPr>
          </a:p>
          <a:p>
            <a:pPr algn="l" rtl="0" fontAlgn="base"/>
            <a:r>
              <a:rPr lang="en-US" sz="2400">
                <a:solidFill>
                  <a:srgbClr val="FFFFFF"/>
                </a:solidFill>
                <a:latin typeface="Comic Sans MS" panose="030F0702030302020204" pitchFamily="66" charset="0"/>
              </a:rPr>
              <a:t>They </a:t>
            </a:r>
            <a:r>
              <a:rPr lang="en-US" sz="2400" dirty="0">
                <a:solidFill>
                  <a:srgbClr val="FFFFFF"/>
                </a:solidFill>
                <a:latin typeface="Comic Sans MS" panose="030F0702030302020204" pitchFamily="66" charset="0"/>
              </a:rPr>
              <a:t>will be blue.</a:t>
            </a:r>
            <a:endParaRPr lang="en-US" b="0" i="0" u="none" strike="noStrike"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6837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75B546B6-9749-EDDB-6431-E46B0BEF634B}"/>
              </a:ext>
            </a:extLst>
          </p:cNvPr>
          <p:cNvSpPr>
            <a:spLocks noGrp="1"/>
          </p:cNvSpPr>
          <p:nvPr>
            <p:ph type="title"/>
          </p:nvPr>
        </p:nvSpPr>
        <p:spPr>
          <a:xfrm>
            <a:off x="606113" y="5627982"/>
            <a:ext cx="8140951" cy="1331618"/>
          </a:xfrm>
        </p:spPr>
        <p:txBody>
          <a:bodyPr>
            <a:normAutofit/>
          </a:bodyPr>
          <a:lstStyle/>
          <a:p>
            <a:r>
              <a:rPr lang="en-GB" sz="3200" b="1" u="sng" dirty="0">
                <a:latin typeface="Comic Sans MS" panose="030F0702030302020204" pitchFamily="66" charset="0"/>
              </a:rPr>
              <a:t>Robinwood </a:t>
            </a:r>
            <a:br>
              <a:rPr lang="en-GB" sz="3200" b="1" u="sng" dirty="0">
                <a:latin typeface="Comic Sans MS" panose="030F0702030302020204" pitchFamily="66" charset="0"/>
              </a:rPr>
            </a:br>
            <a:r>
              <a:rPr lang="en-GB" sz="3200" b="1" u="sng" dirty="0">
                <a:latin typeface="Comic Sans MS" panose="030F0702030302020204" pitchFamily="66" charset="0"/>
              </a:rPr>
              <a:t>Medical forms</a:t>
            </a:r>
          </a:p>
        </p:txBody>
      </p:sp>
      <p:sp>
        <p:nvSpPr>
          <p:cNvPr id="3" name="Content Placeholder 2">
            <a:extLst>
              <a:ext uri="{FF2B5EF4-FFF2-40B4-BE49-F238E27FC236}">
                <a16:creationId xmlns:a16="http://schemas.microsoft.com/office/drawing/2014/main" id="{589782F3-F429-AF24-350D-FB5EA46C734A}"/>
              </a:ext>
            </a:extLst>
          </p:cNvPr>
          <p:cNvSpPr txBox="1">
            <a:spLocks/>
          </p:cNvSpPr>
          <p:nvPr/>
        </p:nvSpPr>
        <p:spPr>
          <a:xfrm>
            <a:off x="4910284" y="1740724"/>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4" name="Content Placeholder 2">
            <a:extLst>
              <a:ext uri="{FF2B5EF4-FFF2-40B4-BE49-F238E27FC236}">
                <a16:creationId xmlns:a16="http://schemas.microsoft.com/office/drawing/2014/main" id="{D0FA4400-3E66-2397-E1B1-22B7A3BFBCCE}"/>
              </a:ext>
            </a:extLst>
          </p:cNvPr>
          <p:cNvSpPr txBox="1">
            <a:spLocks/>
          </p:cNvSpPr>
          <p:nvPr/>
        </p:nvSpPr>
        <p:spPr>
          <a:xfrm>
            <a:off x="881752" y="4274840"/>
            <a:ext cx="3515872" cy="25831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n-GB" sz="1800">
              <a:solidFill>
                <a:srgbClr val="FFFFFF"/>
              </a:solidFill>
            </a:endParaRPr>
          </a:p>
        </p:txBody>
      </p:sp>
      <p:sp>
        <p:nvSpPr>
          <p:cNvPr id="5" name="TextBox 4">
            <a:extLst>
              <a:ext uri="{FF2B5EF4-FFF2-40B4-BE49-F238E27FC236}">
                <a16:creationId xmlns:a16="http://schemas.microsoft.com/office/drawing/2014/main" id="{AAFF05B1-D186-A25D-A2AA-E896503A387E}"/>
              </a:ext>
            </a:extLst>
          </p:cNvPr>
          <p:cNvSpPr txBox="1"/>
          <p:nvPr/>
        </p:nvSpPr>
        <p:spPr>
          <a:xfrm>
            <a:off x="406449" y="1636256"/>
            <a:ext cx="11379102" cy="4062651"/>
          </a:xfrm>
          <a:prstGeom prst="rect">
            <a:avLst/>
          </a:prstGeom>
          <a:noFill/>
        </p:spPr>
        <p:txBody>
          <a:bodyPr wrap="square">
            <a:spAutoFit/>
          </a:bodyPr>
          <a:lstStyle/>
          <a:p>
            <a:pPr algn="l" rtl="0" fontAlgn="base"/>
            <a:r>
              <a:rPr lang="en-US" sz="2400" b="0" i="0" u="none" strike="noStrike" dirty="0">
                <a:solidFill>
                  <a:srgbClr val="FFFFFF"/>
                </a:solidFill>
                <a:effectLst/>
                <a:latin typeface="Comic Sans MS" panose="030F0702030302020204" pitchFamily="66" charset="0"/>
              </a:rPr>
              <a:t>​Medical forms are to be signed and returned to school </a:t>
            </a:r>
            <a:r>
              <a:rPr lang="en-US" sz="2400" b="1" i="0" u="sng" strike="noStrike" dirty="0">
                <a:solidFill>
                  <a:srgbClr val="FFFFFF"/>
                </a:solidFill>
                <a:effectLst/>
                <a:latin typeface="Comic Sans MS" panose="030F0702030302020204" pitchFamily="66" charset="0"/>
              </a:rPr>
              <a:t>2 weeks (Friday 13</a:t>
            </a:r>
            <a:r>
              <a:rPr lang="en-US" sz="2400" b="1" i="0" u="sng" strike="noStrike" baseline="30000" dirty="0">
                <a:solidFill>
                  <a:srgbClr val="FFFFFF"/>
                </a:solidFill>
                <a:effectLst/>
                <a:latin typeface="Comic Sans MS" panose="030F0702030302020204" pitchFamily="66" charset="0"/>
              </a:rPr>
              <a:t>th</a:t>
            </a:r>
            <a:r>
              <a:rPr lang="en-US" sz="2400" b="1" i="0" u="sng" strike="noStrike" dirty="0">
                <a:solidFill>
                  <a:srgbClr val="FFFFFF"/>
                </a:solidFill>
                <a:effectLst/>
                <a:latin typeface="Comic Sans MS" panose="030F0702030302020204" pitchFamily="66" charset="0"/>
              </a:rPr>
              <a:t> October)</a:t>
            </a:r>
            <a:r>
              <a:rPr lang="en-US" sz="2400" b="0" i="0" u="none" strike="noStrike" dirty="0">
                <a:solidFill>
                  <a:srgbClr val="FFFFFF"/>
                </a:solidFill>
                <a:effectLst/>
                <a:latin typeface="Comic Sans MS" panose="030F0702030302020204" pitchFamily="66" charset="0"/>
              </a:rPr>
              <a:t> prior to the residential along with any medication needed.​</a:t>
            </a:r>
          </a:p>
          <a:p>
            <a:pPr algn="l" rtl="0" fontAlgn="base"/>
            <a:r>
              <a:rPr lang="en-US" sz="2400" b="0" i="0" u="none" strike="noStrike" dirty="0">
                <a:solidFill>
                  <a:srgbClr val="FFFFFF"/>
                </a:solidFill>
                <a:effectLst/>
                <a:latin typeface="Comic Sans MS" panose="030F0702030302020204" pitchFamily="66" charset="0"/>
              </a:rPr>
              <a:t>​</a:t>
            </a:r>
          </a:p>
          <a:p>
            <a:pPr algn="l" rtl="0" fontAlgn="base"/>
            <a:r>
              <a:rPr lang="en-US" sz="2400" b="0" i="0" u="none" strike="noStrike" dirty="0">
                <a:solidFill>
                  <a:srgbClr val="FFFFFF"/>
                </a:solidFill>
                <a:effectLst/>
                <a:latin typeface="Comic Sans MS" panose="030F0702030302020204" pitchFamily="66" charset="0"/>
              </a:rPr>
              <a:t>We understand that this may be difficult to hand in medication two weeks before, especially if you only have one type of cream. But we please ask that we can take a picture of the medication so that we can cross reference it with the medical form. ​</a:t>
            </a:r>
          </a:p>
          <a:p>
            <a:pPr algn="l" rtl="0" fontAlgn="base"/>
            <a:r>
              <a:rPr lang="en-US" sz="2400" b="0" i="0" u="none" strike="noStrike" dirty="0">
                <a:solidFill>
                  <a:srgbClr val="FFFFFF"/>
                </a:solidFill>
                <a:effectLst/>
                <a:latin typeface="Comic Sans MS" panose="030F0702030302020204" pitchFamily="66" charset="0"/>
              </a:rPr>
              <a:t>​</a:t>
            </a:r>
          </a:p>
          <a:p>
            <a:pPr algn="l" rtl="0" fontAlgn="base"/>
            <a:r>
              <a:rPr lang="en-US" sz="2400" b="0" i="0" u="none" strike="noStrike" dirty="0">
                <a:solidFill>
                  <a:srgbClr val="FFFFFF"/>
                </a:solidFill>
                <a:effectLst/>
                <a:latin typeface="Comic Sans MS" panose="030F0702030302020204" pitchFamily="66" charset="0"/>
              </a:rPr>
              <a:t>For anymore information on this, feel free to contact your child’s class teacher.</a:t>
            </a:r>
          </a:p>
          <a:p>
            <a:pPr algn="l" rtl="0" fontAlgn="base"/>
            <a:endParaRPr lang="en-US" b="0" i="0" u="none" strike="noStrike"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233686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3" name="Title 1">
            <a:extLst>
              <a:ext uri="{FF2B5EF4-FFF2-40B4-BE49-F238E27FC236}">
                <a16:creationId xmlns:a16="http://schemas.microsoft.com/office/drawing/2014/main" id="{B5CEF68E-A444-10C6-DE12-DBE8D6E9E73D}"/>
              </a:ext>
            </a:extLst>
          </p:cNvPr>
          <p:cNvSpPr>
            <a:spLocks noGrp="1"/>
          </p:cNvSpPr>
          <p:nvPr>
            <p:ph type="title"/>
          </p:nvPr>
        </p:nvSpPr>
        <p:spPr>
          <a:xfrm>
            <a:off x="389770" y="430672"/>
            <a:ext cx="5713728" cy="1403624"/>
          </a:xfrm>
          <a:solidFill>
            <a:schemeClr val="bg1">
              <a:lumMod val="95000"/>
            </a:schemeClr>
          </a:solidFill>
          <a:ln w="38100"/>
        </p:spPr>
        <p:style>
          <a:lnRef idx="1">
            <a:schemeClr val="accent2"/>
          </a:lnRef>
          <a:fillRef idx="2">
            <a:schemeClr val="accent2"/>
          </a:fillRef>
          <a:effectRef idx="1">
            <a:schemeClr val="accent2"/>
          </a:effectRef>
          <a:fontRef idx="minor">
            <a:schemeClr val="dk1"/>
          </a:fontRef>
        </p:style>
        <p:txBody>
          <a:bodyPr>
            <a:normAutofit/>
          </a:bodyPr>
          <a:lstStyle/>
          <a:p>
            <a:r>
              <a:rPr lang="en-GB" u="sng" dirty="0">
                <a:effectLst/>
                <a:latin typeface="Comic Sans MS" panose="030F0702030302020204" pitchFamily="66" charset="0"/>
                <a:ea typeface="Baskerville" panose="02020502070401020303" pitchFamily="18" charset="0"/>
              </a:rPr>
              <a:t>Overview</a:t>
            </a:r>
            <a:br>
              <a:rPr lang="en-GB" u="sng" dirty="0">
                <a:latin typeface="Comic Sans MS" panose="030F0702030302020204" pitchFamily="66" charset="0"/>
                <a:ea typeface="Baskerville" panose="02020502070401020303" pitchFamily="18" charset="0"/>
              </a:rPr>
            </a:br>
            <a:r>
              <a:rPr lang="en-GB" sz="2700" b="0" i="0" u="none" strike="noStrike" cap="none" dirty="0">
                <a:solidFill>
                  <a:srgbClr val="2E2B21"/>
                </a:solidFill>
                <a:effectLst/>
                <a:latin typeface="Comic Sans MS" panose="030F0702030302020204" pitchFamily="66" charset="0"/>
                <a:cs typeface="Calibri" panose="020F0502020204030204" pitchFamily="34" charset="0"/>
              </a:rPr>
              <a:t>Tonight you will …</a:t>
            </a:r>
            <a:r>
              <a:rPr lang="en-US" sz="2700" b="0" i="0" cap="none" dirty="0">
                <a:solidFill>
                  <a:srgbClr val="2E2B21"/>
                </a:solidFill>
                <a:effectLst/>
                <a:latin typeface="Calibri" panose="020F0502020204030204" pitchFamily="34" charset="0"/>
                <a:cs typeface="Calibri" panose="020F0502020204030204" pitchFamily="34" charset="0"/>
              </a:rPr>
              <a:t>​</a:t>
            </a:r>
            <a:endParaRPr lang="en-GB" u="sng" dirty="0">
              <a:effectLst/>
              <a:latin typeface="+mj-lt"/>
            </a:endParaRPr>
          </a:p>
        </p:txBody>
      </p:sp>
      <p:sp>
        <p:nvSpPr>
          <p:cNvPr id="24" name="Content Placeholder 2">
            <a:extLst>
              <a:ext uri="{FF2B5EF4-FFF2-40B4-BE49-F238E27FC236}">
                <a16:creationId xmlns:a16="http://schemas.microsoft.com/office/drawing/2014/main" id="{75425F75-5DB9-2181-DA19-06CD5A8A4D81}"/>
              </a:ext>
            </a:extLst>
          </p:cNvPr>
          <p:cNvSpPr txBox="1">
            <a:spLocks/>
          </p:cNvSpPr>
          <p:nvPr/>
        </p:nvSpPr>
        <p:spPr>
          <a:xfrm>
            <a:off x="348996" y="2245340"/>
            <a:ext cx="11169904" cy="3228795"/>
          </a:xfrm>
          <a:prstGeom prst="rect">
            <a:avLst/>
          </a:prstGeom>
          <a:solidFill>
            <a:schemeClr val="bg1">
              <a:lumMod val="95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fontAlgn="base"/>
            <a:r>
              <a:rPr lang="en-GB" sz="2100" dirty="0">
                <a:solidFill>
                  <a:srgbClr val="2E2B21"/>
                </a:solidFill>
                <a:latin typeface="Comic Sans MS" panose="030F0702030302020204" pitchFamily="66" charset="0"/>
                <a:cs typeface="Calibri" panose="020F0502020204030204" pitchFamily="34" charset="0"/>
              </a:rPr>
              <a:t> Understand the structure for Year 6 and the aims for this academic year</a:t>
            </a:r>
            <a:r>
              <a:rPr lang="en-US" sz="2100" dirty="0">
                <a:solidFill>
                  <a:srgbClr val="2E2B21"/>
                </a:solidFill>
                <a:latin typeface="Comic Sans MS" panose="030F0702030302020204" pitchFamily="66" charset="0"/>
                <a:cs typeface="Calibri" panose="020F0502020204030204" pitchFamily="34" charset="0"/>
              </a:rPr>
              <a:t>​</a:t>
            </a:r>
          </a:p>
          <a:p>
            <a:pPr fontAlgn="base"/>
            <a:r>
              <a:rPr lang="en-GB" sz="2100" dirty="0">
                <a:solidFill>
                  <a:srgbClr val="2E2B21"/>
                </a:solidFill>
                <a:latin typeface="Comic Sans MS" panose="030F0702030302020204" pitchFamily="66" charset="0"/>
                <a:cs typeface="Calibri" panose="020F0502020204030204" pitchFamily="34" charset="0"/>
              </a:rPr>
              <a:t> Gain an understanding of the routines and expectations of Year 6 in preparation for transition to high school</a:t>
            </a:r>
            <a:r>
              <a:rPr lang="en-US" sz="2100" dirty="0">
                <a:solidFill>
                  <a:srgbClr val="2E2B21"/>
                </a:solidFill>
                <a:latin typeface="Comic Sans MS" panose="030F0702030302020204" pitchFamily="66" charset="0"/>
                <a:cs typeface="Calibri" panose="020F0502020204030204" pitchFamily="34" charset="0"/>
              </a:rPr>
              <a:t>​</a:t>
            </a:r>
          </a:p>
          <a:p>
            <a:pPr fontAlgn="base"/>
            <a:r>
              <a:rPr lang="en-GB" sz="2100" dirty="0">
                <a:solidFill>
                  <a:srgbClr val="2E2B21"/>
                </a:solidFill>
                <a:latin typeface="Comic Sans MS" panose="030F0702030302020204" pitchFamily="66" charset="0"/>
                <a:cs typeface="Calibri" panose="020F0502020204030204" pitchFamily="34" charset="0"/>
              </a:rPr>
              <a:t> Understand what the school will offer to support maximising progress and attainment over the academic year in preparation for Statutory Assessments and the positive impact that the school can evidence</a:t>
            </a:r>
            <a:r>
              <a:rPr lang="en-US" sz="2100" dirty="0">
                <a:solidFill>
                  <a:srgbClr val="2E2B21"/>
                </a:solidFill>
                <a:latin typeface="Comic Sans MS" panose="030F0702030302020204" pitchFamily="66" charset="0"/>
                <a:cs typeface="Calibri" panose="020F0502020204030204" pitchFamily="34" charset="0"/>
              </a:rPr>
              <a:t>​</a:t>
            </a:r>
          </a:p>
          <a:p>
            <a:pPr fontAlgn="base"/>
            <a:r>
              <a:rPr lang="en-GB" sz="2100" dirty="0">
                <a:solidFill>
                  <a:srgbClr val="2E2B21"/>
                </a:solidFill>
                <a:latin typeface="Comic Sans MS" panose="030F0702030302020204" pitchFamily="66" charset="0"/>
                <a:cs typeface="Calibri" panose="020F0502020204030204" pitchFamily="34" charset="0"/>
              </a:rPr>
              <a:t> Understand the process of transition – application and support for an effective start to secondary school</a:t>
            </a:r>
            <a:r>
              <a:rPr lang="en-US" sz="2100" dirty="0">
                <a:solidFill>
                  <a:srgbClr val="2E2B21"/>
                </a:solidFill>
                <a:latin typeface="Comic Sans MS" panose="030F0702030302020204" pitchFamily="66" charset="0"/>
                <a:cs typeface="Calibri" panose="020F0502020204030204" pitchFamily="34" charset="0"/>
              </a:rPr>
              <a:t>​</a:t>
            </a:r>
          </a:p>
          <a:p>
            <a:pPr fontAlgn="base"/>
            <a:r>
              <a:rPr lang="en-US" sz="2100" dirty="0">
                <a:solidFill>
                  <a:srgbClr val="2E2B21"/>
                </a:solidFill>
                <a:latin typeface="Comic Sans MS" panose="030F0702030302020204" pitchFamily="66" charset="0"/>
                <a:cs typeface="Calibri" panose="020F0502020204030204" pitchFamily="34" charset="0"/>
              </a:rPr>
              <a:t>Residentials and trips</a:t>
            </a:r>
          </a:p>
        </p:txBody>
      </p:sp>
      <p:pic>
        <p:nvPicPr>
          <p:cNvPr id="25" name="Picture 24">
            <a:extLst>
              <a:ext uri="{FF2B5EF4-FFF2-40B4-BE49-F238E27FC236}">
                <a16:creationId xmlns:a16="http://schemas.microsoft.com/office/drawing/2014/main" id="{2635F7EF-D6DE-D2A4-E125-D631288AC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697" y="266629"/>
            <a:ext cx="3010620" cy="1590341"/>
          </a:xfrm>
          <a:prstGeom prst="rect">
            <a:avLst/>
          </a:prstGeom>
          <a:ln>
            <a:noFill/>
          </a:ln>
          <a:effectLst>
            <a:softEdge rad="112500"/>
          </a:effectLst>
        </p:spPr>
      </p:pic>
      <p:sp>
        <p:nvSpPr>
          <p:cNvPr id="26" name="TextBox 25">
            <a:extLst>
              <a:ext uri="{FF2B5EF4-FFF2-40B4-BE49-F238E27FC236}">
                <a16:creationId xmlns:a16="http://schemas.microsoft.com/office/drawing/2014/main" id="{E30C8E7E-FB37-EAEE-F17F-2290FDA264D1}"/>
              </a:ext>
            </a:extLst>
          </p:cNvPr>
          <p:cNvSpPr txBox="1"/>
          <p:nvPr/>
        </p:nvSpPr>
        <p:spPr>
          <a:xfrm>
            <a:off x="143192" y="6004365"/>
            <a:ext cx="7718108" cy="923330"/>
          </a:xfrm>
          <a:prstGeom prst="rect">
            <a:avLst/>
          </a:prstGeom>
          <a:noFill/>
        </p:spPr>
        <p:txBody>
          <a:bodyPr wrap="square">
            <a:spAutoFit/>
          </a:bodyPr>
          <a:lstStyle/>
          <a:p>
            <a:pPr marL="45720" indent="0">
              <a:buNone/>
            </a:pPr>
            <a:r>
              <a:rPr lang="en-GB" dirty="0">
                <a:latin typeface="Comic Sans MS" panose="030F0702030302020204" pitchFamily="66" charset="0"/>
                <a:cs typeface="Calibri" panose="020F0502020204030204" pitchFamily="34" charset="0"/>
              </a:rPr>
              <a:t>If you have any questions, please email the Year 6 lead:</a:t>
            </a:r>
          </a:p>
          <a:p>
            <a:pPr marL="45720" indent="0">
              <a:buNone/>
            </a:pPr>
            <a:r>
              <a:rPr lang="en-GB" dirty="0">
                <a:latin typeface="Comic Sans MS" panose="030F0702030302020204" pitchFamily="66" charset="0"/>
                <a:cs typeface="Calibri" panose="020F0502020204030204" pitchFamily="34" charset="0"/>
              </a:rPr>
              <a:t>r.tickle@cvps.omegamat.co.uk</a:t>
            </a:r>
          </a:p>
          <a:p>
            <a:pPr marL="4572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598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887155" y="187744"/>
            <a:ext cx="1252041" cy="1081668"/>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9" name="Rectangle 8">
            <a:extLst>
              <a:ext uri="{FF2B5EF4-FFF2-40B4-BE49-F238E27FC236}">
                <a16:creationId xmlns:a16="http://schemas.microsoft.com/office/drawing/2014/main" id="{34F1EC36-8D26-35C7-A81A-C04772CC5A74}"/>
              </a:ext>
            </a:extLst>
          </p:cNvPr>
          <p:cNvSpPr/>
          <p:nvPr/>
        </p:nvSpPr>
        <p:spPr>
          <a:xfrm>
            <a:off x="457200" y="325325"/>
            <a:ext cx="10528300" cy="5249355"/>
          </a:xfrm>
          <a:prstGeom prst="rect">
            <a:avLst/>
          </a:prstGeom>
          <a:solidFill>
            <a:schemeClr val="bg1">
              <a:lumMod val="95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BD7D2DC-C6C0-2C6B-99FF-9ABFF78E3FC9}"/>
              </a:ext>
            </a:extLst>
          </p:cNvPr>
          <p:cNvSpPr>
            <a:spLocks noGrp="1"/>
          </p:cNvSpPr>
          <p:nvPr>
            <p:ph type="title"/>
          </p:nvPr>
        </p:nvSpPr>
        <p:spPr>
          <a:xfrm>
            <a:off x="-152401" y="5582809"/>
            <a:ext cx="5689601" cy="1463040"/>
          </a:xfrm>
        </p:spPr>
        <p:txBody>
          <a:bodyPr vert="horz" lIns="91440" tIns="45720" rIns="91440" bIns="45720" rtlCol="0" anchor="ctr">
            <a:normAutofit/>
          </a:bodyPr>
          <a:lstStyle/>
          <a:p>
            <a:pPr algn="r" defTabSz="914400"/>
            <a:r>
              <a:rPr lang="en-US" sz="2800" b="1" u="sng" spc="200" dirty="0">
                <a:latin typeface="Comic Sans MS" panose="030F0702030302020204" pitchFamily="66" charset="0"/>
              </a:rPr>
              <a:t>Transition to High school</a:t>
            </a:r>
          </a:p>
        </p:txBody>
      </p:sp>
      <p:pic>
        <p:nvPicPr>
          <p:cNvPr id="3" name="Picture 2" descr="Louise Stubbs (@WWBusinessBreak) | Twitter">
            <a:extLst>
              <a:ext uri="{FF2B5EF4-FFF2-40B4-BE49-F238E27FC236}">
                <a16:creationId xmlns:a16="http://schemas.microsoft.com/office/drawing/2014/main" id="{BE1C4661-C818-1DE5-3818-E098211D4E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04643" y="491756"/>
            <a:ext cx="1544230" cy="154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St Gregory's Catholic High School, Cromwell Ave, Westbrook, Warrington, WA5  1HG, Cheshire, England For Hire">
            <a:extLst>
              <a:ext uri="{FF2B5EF4-FFF2-40B4-BE49-F238E27FC236}">
                <a16:creationId xmlns:a16="http://schemas.microsoft.com/office/drawing/2014/main" id="{E68B28EA-56EF-F80D-67EE-E75D0C3F1F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432424" y="1444308"/>
            <a:ext cx="2615951" cy="2615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Penketh High School (@PenkethSchool) | Twitter">
            <a:extLst>
              <a:ext uri="{FF2B5EF4-FFF2-40B4-BE49-F238E27FC236}">
                <a16:creationId xmlns:a16="http://schemas.microsoft.com/office/drawing/2014/main" id="{93391469-040D-F433-A04A-6021F74B1E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560269" y="528526"/>
            <a:ext cx="1402573" cy="1402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3D5EE58-3CCF-1DCA-BFA8-08D09D1676DA}"/>
              </a:ext>
            </a:extLst>
          </p:cNvPr>
          <p:cNvSpPr txBox="1">
            <a:spLocks/>
          </p:cNvSpPr>
          <p:nvPr/>
        </p:nvSpPr>
        <p:spPr>
          <a:xfrm>
            <a:off x="3407779" y="5578745"/>
            <a:ext cx="6048672" cy="1463040"/>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pPr algn="r" defTabSz="914400"/>
            <a:r>
              <a:rPr lang="en-US" sz="2400" spc="200" dirty="0">
                <a:solidFill>
                  <a:schemeClr val="tx1"/>
                </a:solidFill>
                <a:latin typeface="Comic Sans MS" panose="030F0702030302020204" pitchFamily="66" charset="0"/>
              </a:rPr>
              <a:t>Deadline: </a:t>
            </a:r>
          </a:p>
          <a:p>
            <a:pPr algn="r" defTabSz="914400"/>
            <a:r>
              <a:rPr lang="en-US" sz="2400" spc="200" dirty="0">
                <a:solidFill>
                  <a:schemeClr val="tx1"/>
                </a:solidFill>
                <a:latin typeface="Comic Sans MS" panose="030F0702030302020204" pitchFamily="66" charset="0"/>
              </a:rPr>
              <a:t>31</a:t>
            </a:r>
            <a:r>
              <a:rPr lang="en-US" sz="2400" spc="200" baseline="30000" dirty="0">
                <a:solidFill>
                  <a:schemeClr val="tx1"/>
                </a:solidFill>
                <a:latin typeface="Comic Sans MS" panose="030F0702030302020204" pitchFamily="66" charset="0"/>
              </a:rPr>
              <a:t>st</a:t>
            </a:r>
            <a:r>
              <a:rPr lang="en-US" sz="2400" spc="200" dirty="0">
                <a:solidFill>
                  <a:schemeClr val="tx1"/>
                </a:solidFill>
                <a:latin typeface="Comic Sans MS" panose="030F0702030302020204" pitchFamily="66" charset="0"/>
              </a:rPr>
              <a:t> October 2023</a:t>
            </a:r>
          </a:p>
        </p:txBody>
      </p:sp>
      <p:pic>
        <p:nvPicPr>
          <p:cNvPr id="7" name="Picture 6" descr="A group of kids in a library&#10;&#10;Description automatically generated">
            <a:extLst>
              <a:ext uri="{FF2B5EF4-FFF2-40B4-BE49-F238E27FC236}">
                <a16:creationId xmlns:a16="http://schemas.microsoft.com/office/drawing/2014/main" id="{52881776-19C3-89F0-8312-8723EE23EC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2059" y="2217073"/>
            <a:ext cx="2917395" cy="2966675"/>
          </a:xfrm>
          <a:prstGeom prst="rect">
            <a:avLst/>
          </a:prstGeom>
          <a:ln>
            <a:noFill/>
          </a:ln>
          <a:effectLst>
            <a:softEdge rad="112500"/>
          </a:effectLst>
        </p:spPr>
      </p:pic>
      <p:pic>
        <p:nvPicPr>
          <p:cNvPr id="8" name="Picture 2">
            <a:extLst>
              <a:ext uri="{FF2B5EF4-FFF2-40B4-BE49-F238E27FC236}">
                <a16:creationId xmlns:a16="http://schemas.microsoft.com/office/drawing/2014/main" id="{E40E7DA1-1805-8394-5F22-92792E01C8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565" y="2263854"/>
            <a:ext cx="2998265" cy="2966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4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887155" y="187744"/>
            <a:ext cx="1252041" cy="1081668"/>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FBD7D2DC-C6C0-2C6B-99FF-9ABFF78E3FC9}"/>
              </a:ext>
            </a:extLst>
          </p:cNvPr>
          <p:cNvSpPr>
            <a:spLocks noGrp="1"/>
          </p:cNvSpPr>
          <p:nvPr>
            <p:ph type="title"/>
          </p:nvPr>
        </p:nvSpPr>
        <p:spPr>
          <a:xfrm>
            <a:off x="-152401" y="5582809"/>
            <a:ext cx="5689601" cy="1463040"/>
          </a:xfrm>
        </p:spPr>
        <p:txBody>
          <a:bodyPr vert="horz" lIns="91440" tIns="45720" rIns="91440" bIns="45720" rtlCol="0" anchor="ctr">
            <a:normAutofit/>
          </a:bodyPr>
          <a:lstStyle/>
          <a:p>
            <a:pPr algn="r" defTabSz="914400"/>
            <a:r>
              <a:rPr lang="en-US" sz="2800" b="1" u="sng" spc="200" dirty="0">
                <a:latin typeface="Comic Sans MS" panose="030F0702030302020204" pitchFamily="66" charset="0"/>
              </a:rPr>
              <a:t>And finally ….</a:t>
            </a:r>
          </a:p>
        </p:txBody>
      </p:sp>
      <p:pic>
        <p:nvPicPr>
          <p:cNvPr id="11" name="Picture 10">
            <a:extLst>
              <a:ext uri="{FF2B5EF4-FFF2-40B4-BE49-F238E27FC236}">
                <a16:creationId xmlns:a16="http://schemas.microsoft.com/office/drawing/2014/main" id="{A6C44F79-C0A3-57A6-B237-259A771C3E05}"/>
              </a:ext>
            </a:extLst>
          </p:cNvPr>
          <p:cNvPicPr>
            <a:picLocks noChangeAspect="1"/>
          </p:cNvPicPr>
          <p:nvPr/>
        </p:nvPicPr>
        <p:blipFill>
          <a:blip r:embed="rId5"/>
          <a:stretch>
            <a:fillRect/>
          </a:stretch>
        </p:blipFill>
        <p:spPr>
          <a:xfrm>
            <a:off x="270040" y="357559"/>
            <a:ext cx="2996943" cy="2154053"/>
          </a:xfrm>
          <a:prstGeom prst="rect">
            <a:avLst/>
          </a:prstGeom>
        </p:spPr>
      </p:pic>
      <p:pic>
        <p:nvPicPr>
          <p:cNvPr id="13" name="Picture 12">
            <a:extLst>
              <a:ext uri="{FF2B5EF4-FFF2-40B4-BE49-F238E27FC236}">
                <a16:creationId xmlns:a16="http://schemas.microsoft.com/office/drawing/2014/main" id="{6EF5A248-4269-75FD-ED64-B8A81413B91F}"/>
              </a:ext>
            </a:extLst>
          </p:cNvPr>
          <p:cNvPicPr>
            <a:picLocks noChangeAspect="1"/>
          </p:cNvPicPr>
          <p:nvPr/>
        </p:nvPicPr>
        <p:blipFill>
          <a:blip r:embed="rId6"/>
          <a:stretch>
            <a:fillRect/>
          </a:stretch>
        </p:blipFill>
        <p:spPr>
          <a:xfrm>
            <a:off x="3915573" y="343598"/>
            <a:ext cx="2979069" cy="2168014"/>
          </a:xfrm>
          <a:prstGeom prst="rect">
            <a:avLst/>
          </a:prstGeom>
        </p:spPr>
      </p:pic>
      <p:pic>
        <p:nvPicPr>
          <p:cNvPr id="15" name="Picture 14">
            <a:extLst>
              <a:ext uri="{FF2B5EF4-FFF2-40B4-BE49-F238E27FC236}">
                <a16:creationId xmlns:a16="http://schemas.microsoft.com/office/drawing/2014/main" id="{E025A1D3-7084-6F06-CC95-4E0484F768AC}"/>
              </a:ext>
            </a:extLst>
          </p:cNvPr>
          <p:cNvPicPr>
            <a:picLocks noChangeAspect="1"/>
          </p:cNvPicPr>
          <p:nvPr/>
        </p:nvPicPr>
        <p:blipFill>
          <a:blip r:embed="rId7"/>
          <a:stretch>
            <a:fillRect/>
          </a:stretch>
        </p:blipFill>
        <p:spPr>
          <a:xfrm>
            <a:off x="7472209" y="366438"/>
            <a:ext cx="3004764" cy="2084939"/>
          </a:xfrm>
          <a:prstGeom prst="rect">
            <a:avLst/>
          </a:prstGeom>
        </p:spPr>
      </p:pic>
      <p:pic>
        <p:nvPicPr>
          <p:cNvPr id="17" name="Picture 16">
            <a:extLst>
              <a:ext uri="{FF2B5EF4-FFF2-40B4-BE49-F238E27FC236}">
                <a16:creationId xmlns:a16="http://schemas.microsoft.com/office/drawing/2014/main" id="{EF1C9CC9-FF0A-AB73-5051-E8E41991D0D3}"/>
              </a:ext>
            </a:extLst>
          </p:cNvPr>
          <p:cNvPicPr>
            <a:picLocks noChangeAspect="1"/>
          </p:cNvPicPr>
          <p:nvPr/>
        </p:nvPicPr>
        <p:blipFill>
          <a:blip r:embed="rId8"/>
          <a:stretch>
            <a:fillRect/>
          </a:stretch>
        </p:blipFill>
        <p:spPr>
          <a:xfrm>
            <a:off x="270039" y="2705134"/>
            <a:ext cx="3041279" cy="2248605"/>
          </a:xfrm>
          <a:prstGeom prst="rect">
            <a:avLst/>
          </a:prstGeom>
        </p:spPr>
      </p:pic>
      <p:pic>
        <p:nvPicPr>
          <p:cNvPr id="21" name="Picture 20">
            <a:extLst>
              <a:ext uri="{FF2B5EF4-FFF2-40B4-BE49-F238E27FC236}">
                <a16:creationId xmlns:a16="http://schemas.microsoft.com/office/drawing/2014/main" id="{909E9F3A-8C29-6772-FF4C-553CFEB0E21F}"/>
              </a:ext>
            </a:extLst>
          </p:cNvPr>
          <p:cNvPicPr>
            <a:picLocks noChangeAspect="1"/>
          </p:cNvPicPr>
          <p:nvPr/>
        </p:nvPicPr>
        <p:blipFill>
          <a:blip r:embed="rId9"/>
          <a:stretch>
            <a:fillRect/>
          </a:stretch>
        </p:blipFill>
        <p:spPr>
          <a:xfrm>
            <a:off x="3915573" y="2704335"/>
            <a:ext cx="3067739" cy="2248604"/>
          </a:xfrm>
          <a:prstGeom prst="rect">
            <a:avLst/>
          </a:prstGeom>
        </p:spPr>
      </p:pic>
    </p:spTree>
    <p:extLst>
      <p:ext uri="{BB962C8B-B14F-4D97-AF65-F5344CB8AC3E}">
        <p14:creationId xmlns:p14="http://schemas.microsoft.com/office/powerpoint/2010/main" val="402603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814004"/>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Rectangle 1">
            <a:extLst>
              <a:ext uri="{FF2B5EF4-FFF2-40B4-BE49-F238E27FC236}">
                <a16:creationId xmlns:a16="http://schemas.microsoft.com/office/drawing/2014/main" id="{4D73D7B3-F228-F2EA-4208-6EDE295A73CB}"/>
              </a:ext>
            </a:extLst>
          </p:cNvPr>
          <p:cNvSpPr/>
          <p:nvPr/>
        </p:nvSpPr>
        <p:spPr>
          <a:xfrm>
            <a:off x="192503" y="837824"/>
            <a:ext cx="10302041" cy="4524315"/>
          </a:xfrm>
          <a:prstGeom prst="rect">
            <a:avLst/>
          </a:prstGeom>
        </p:spPr>
        <p:txBody>
          <a:bodyPr wrap="square">
            <a:spAutoFit/>
          </a:bodyPr>
          <a:lstStyle/>
          <a:p>
            <a:pPr marL="45720" indent="0">
              <a:buNone/>
            </a:pPr>
            <a:r>
              <a:rPr lang="en-GB" sz="2400" dirty="0">
                <a:solidFill>
                  <a:schemeClr val="bg1"/>
                </a:solidFill>
                <a:latin typeface="Comic Sans MS" panose="030F0702030302020204" pitchFamily="66" charset="0"/>
                <a:cs typeface="Calibri" panose="020F0502020204030204" pitchFamily="34" charset="0"/>
              </a:rPr>
              <a:t>If you have any questions, please email any staff:</a:t>
            </a:r>
          </a:p>
          <a:p>
            <a:pPr marL="45720" indent="0">
              <a:buNone/>
            </a:pPr>
            <a:r>
              <a:rPr lang="en-GB" sz="2400" dirty="0">
                <a:solidFill>
                  <a:schemeClr val="bg1"/>
                </a:solidFill>
                <a:latin typeface="Comic Sans MS" panose="030F0702030302020204" pitchFamily="66" charset="0"/>
                <a:cs typeface="Calibri" panose="020F0502020204030204" pitchFamily="34" charset="0"/>
              </a:rPr>
              <a:t>Mrs Tickle – Class 24 and Year 6 Lead</a:t>
            </a:r>
            <a:endParaRPr lang="en-GB" sz="2400" dirty="0">
              <a:solidFill>
                <a:srgbClr val="0563C1"/>
              </a:solidFill>
              <a:latin typeface="Comic Sans MS" panose="030F0702030302020204" pitchFamily="66"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marL="45720" indent="0">
              <a:buNone/>
            </a:pPr>
            <a:r>
              <a:rPr lang="en-GB" sz="2400" dirty="0">
                <a:solidFill>
                  <a:schemeClr val="bg1"/>
                </a:solidFill>
                <a:latin typeface="Comic Sans MS" panose="030F0702030302020204" pitchFamily="66" charset="0"/>
                <a:cs typeface="Calibri" panose="020F0502020204030204" pitchFamily="34" charset="0"/>
                <a:hlinkClick r:id="rId5">
                  <a:extLst>
                    <a:ext uri="{A12FA001-AC4F-418D-AE19-62706E023703}">
                      <ahyp:hlinkClr xmlns:ahyp="http://schemas.microsoft.com/office/drawing/2018/hyperlinkcolor" val="tx"/>
                    </a:ext>
                  </a:extLst>
                </a:hlinkClick>
              </a:rPr>
              <a:t>r.tickle@cvps.omegamat.co.uk</a:t>
            </a:r>
            <a:r>
              <a:rPr lang="en-GB" sz="2400" dirty="0">
                <a:solidFill>
                  <a:schemeClr val="bg1"/>
                </a:solidFill>
                <a:latin typeface="Comic Sans MS" panose="030F0702030302020204" pitchFamily="66" charset="0"/>
                <a:cs typeface="Calibri" panose="020F0502020204030204" pitchFamily="34" charset="0"/>
              </a:rPr>
              <a:t> </a:t>
            </a:r>
          </a:p>
          <a:p>
            <a:pPr marL="45720" indent="0">
              <a:buNone/>
            </a:pPr>
            <a:endParaRPr lang="en-GB" sz="2400" dirty="0">
              <a:solidFill>
                <a:schemeClr val="bg1"/>
              </a:solidFill>
              <a:latin typeface="Comic Sans MS" panose="030F0702030302020204" pitchFamily="66" charset="0"/>
              <a:cs typeface="Calibri" panose="020F0502020204030204" pitchFamily="34" charset="0"/>
            </a:endParaRPr>
          </a:p>
          <a:p>
            <a:pPr marL="45720" indent="0">
              <a:buNone/>
            </a:pPr>
            <a:r>
              <a:rPr lang="en-GB" sz="2400" dirty="0">
                <a:solidFill>
                  <a:schemeClr val="bg1"/>
                </a:solidFill>
                <a:latin typeface="Comic Sans MS" panose="030F0702030302020204" pitchFamily="66" charset="0"/>
                <a:cs typeface="Calibri" panose="020F0502020204030204" pitchFamily="34" charset="0"/>
              </a:rPr>
              <a:t>Mrs King – Class 22</a:t>
            </a:r>
          </a:p>
          <a:p>
            <a:pPr marL="45720" indent="0">
              <a:buNone/>
            </a:pPr>
            <a:r>
              <a:rPr lang="en-GB" sz="2400" dirty="0">
                <a:solidFill>
                  <a:schemeClr val="bg1"/>
                </a:solidFill>
                <a:latin typeface="Comic Sans MS" panose="030F0702030302020204" pitchFamily="66" charset="0"/>
                <a:cs typeface="Calibri" panose="020F0502020204030204" pitchFamily="34" charset="0"/>
                <a:hlinkClick r:id="rId6">
                  <a:extLst>
                    <a:ext uri="{A12FA001-AC4F-418D-AE19-62706E023703}">
                      <ahyp:hlinkClr xmlns:ahyp="http://schemas.microsoft.com/office/drawing/2018/hyperlinkcolor" val="tx"/>
                    </a:ext>
                  </a:extLst>
                </a:hlinkClick>
              </a:rPr>
              <a:t>h.Rawcliffe@cvps.omegamat.co.uk</a:t>
            </a:r>
            <a:endParaRPr lang="en-GB" sz="2400" dirty="0">
              <a:solidFill>
                <a:schemeClr val="bg1"/>
              </a:solidFill>
              <a:latin typeface="Comic Sans MS" panose="030F0702030302020204" pitchFamily="66" charset="0"/>
              <a:cs typeface="Calibri" panose="020F0502020204030204" pitchFamily="34" charset="0"/>
            </a:endParaRPr>
          </a:p>
          <a:p>
            <a:pPr marL="45720" indent="0">
              <a:buNone/>
            </a:pPr>
            <a:endParaRPr lang="en-GB" sz="2400" dirty="0">
              <a:solidFill>
                <a:schemeClr val="bg1"/>
              </a:solidFill>
              <a:latin typeface="Comic Sans MS" panose="030F0702030302020204" pitchFamily="66" charset="0"/>
              <a:cs typeface="Calibri" panose="020F0502020204030204" pitchFamily="34" charset="0"/>
            </a:endParaRPr>
          </a:p>
          <a:p>
            <a:pPr marL="45720" indent="0">
              <a:buNone/>
            </a:pPr>
            <a:r>
              <a:rPr lang="en-GB" sz="2400" dirty="0">
                <a:solidFill>
                  <a:schemeClr val="bg1"/>
                </a:solidFill>
                <a:latin typeface="Comic Sans MS" panose="030F0702030302020204" pitchFamily="66" charset="0"/>
                <a:cs typeface="Calibri" panose="020F0502020204030204" pitchFamily="34" charset="0"/>
              </a:rPr>
              <a:t>Miss Green – Class 23</a:t>
            </a:r>
          </a:p>
          <a:p>
            <a:pPr marL="45720" indent="0">
              <a:buNone/>
            </a:pPr>
            <a:r>
              <a:rPr lang="en-GB" sz="2400" dirty="0">
                <a:solidFill>
                  <a:schemeClr val="bg1"/>
                </a:solidFill>
                <a:latin typeface="Comic Sans MS" panose="030F0702030302020204" pitchFamily="66" charset="0"/>
                <a:cs typeface="Calibri" panose="020F0502020204030204" pitchFamily="34" charset="0"/>
                <a:hlinkClick r:id="rId7">
                  <a:extLst>
                    <a:ext uri="{A12FA001-AC4F-418D-AE19-62706E023703}">
                      <ahyp:hlinkClr xmlns:ahyp="http://schemas.microsoft.com/office/drawing/2018/hyperlinkcolor" val="tx"/>
                    </a:ext>
                  </a:extLst>
                </a:hlinkClick>
              </a:rPr>
              <a:t>s.green@cvps.omegamat.co.uk</a:t>
            </a:r>
            <a:endParaRPr lang="en-GB" sz="2400" dirty="0">
              <a:solidFill>
                <a:schemeClr val="bg1"/>
              </a:solidFill>
              <a:latin typeface="Comic Sans MS" panose="030F0702030302020204" pitchFamily="66" charset="0"/>
              <a:cs typeface="Calibri" panose="020F0502020204030204" pitchFamily="34" charset="0"/>
            </a:endParaRPr>
          </a:p>
          <a:p>
            <a:pPr marL="45720" indent="0">
              <a:buNone/>
            </a:pPr>
            <a:endParaRPr lang="en-GB" sz="2400" dirty="0">
              <a:solidFill>
                <a:schemeClr val="bg1"/>
              </a:solidFill>
              <a:latin typeface="Comic Sans MS" panose="030F0702030302020204" pitchFamily="66" charset="0"/>
              <a:cs typeface="Calibri" panose="020F0502020204030204" pitchFamily="34" charset="0"/>
            </a:endParaRPr>
          </a:p>
          <a:p>
            <a:pPr marL="45720" indent="0">
              <a:buNone/>
            </a:pPr>
            <a:r>
              <a:rPr lang="en-GB" sz="2400" dirty="0">
                <a:solidFill>
                  <a:schemeClr val="bg1"/>
                </a:solidFill>
                <a:latin typeface="Comic Sans MS" panose="030F0702030302020204" pitchFamily="66" charset="0"/>
                <a:cs typeface="Calibri" panose="020F0502020204030204" pitchFamily="34" charset="0"/>
              </a:rPr>
              <a:t>Mrs </a:t>
            </a:r>
            <a:r>
              <a:rPr lang="en-GB" sz="2400" dirty="0" err="1">
                <a:solidFill>
                  <a:schemeClr val="bg1"/>
                </a:solidFill>
                <a:latin typeface="Comic Sans MS" panose="030F0702030302020204" pitchFamily="66" charset="0"/>
                <a:cs typeface="Calibri" panose="020F0502020204030204" pitchFamily="34" charset="0"/>
              </a:rPr>
              <a:t>McGoran</a:t>
            </a:r>
            <a:r>
              <a:rPr lang="en-GB" sz="2400" dirty="0">
                <a:solidFill>
                  <a:schemeClr val="bg1"/>
                </a:solidFill>
                <a:latin typeface="Comic Sans MS" panose="030F0702030302020204" pitchFamily="66" charset="0"/>
                <a:cs typeface="Calibri" panose="020F0502020204030204" pitchFamily="34" charset="0"/>
              </a:rPr>
              <a:t> – Class 25</a:t>
            </a:r>
          </a:p>
          <a:p>
            <a:pPr marL="45720" indent="0">
              <a:buNone/>
            </a:pPr>
            <a:r>
              <a:rPr lang="en-GB" sz="2400" dirty="0">
                <a:solidFill>
                  <a:schemeClr val="bg1"/>
                </a:solidFill>
                <a:latin typeface="Comic Sans MS" panose="030F0702030302020204" pitchFamily="66" charset="0"/>
                <a:cs typeface="Calibri" panose="020F0502020204030204" pitchFamily="34" charset="0"/>
                <a:hlinkClick r:id="rId8">
                  <a:extLst>
                    <a:ext uri="{A12FA001-AC4F-418D-AE19-62706E023703}">
                      <ahyp:hlinkClr xmlns:ahyp="http://schemas.microsoft.com/office/drawing/2018/hyperlinkcolor" val="tx"/>
                    </a:ext>
                  </a:extLst>
                </a:hlinkClick>
              </a:rPr>
              <a:t>c.mcgoran@cvps.omegamat.co.uk</a:t>
            </a:r>
            <a:r>
              <a:rPr lang="en-GB" sz="2400" dirty="0">
                <a:solidFill>
                  <a:schemeClr val="bg1"/>
                </a:solidFill>
                <a:latin typeface="Comic Sans MS" panose="030F0702030302020204" pitchFamily="66" charset="0"/>
                <a:cs typeface="Calibri" panose="020F0502020204030204" pitchFamily="34" charset="0"/>
              </a:rPr>
              <a:t> </a:t>
            </a:r>
          </a:p>
        </p:txBody>
      </p:sp>
      <p:sp>
        <p:nvSpPr>
          <p:cNvPr id="3" name="Title 1">
            <a:extLst>
              <a:ext uri="{FF2B5EF4-FFF2-40B4-BE49-F238E27FC236}">
                <a16:creationId xmlns:a16="http://schemas.microsoft.com/office/drawing/2014/main" id="{5BF93DCD-3D1C-3F6C-968E-878B607437E4}"/>
              </a:ext>
            </a:extLst>
          </p:cNvPr>
          <p:cNvSpPr>
            <a:spLocks noGrp="1"/>
          </p:cNvSpPr>
          <p:nvPr>
            <p:ph type="title"/>
          </p:nvPr>
        </p:nvSpPr>
        <p:spPr>
          <a:xfrm>
            <a:off x="342900" y="5623318"/>
            <a:ext cx="5829300" cy="1463040"/>
          </a:xfrm>
        </p:spPr>
        <p:txBody>
          <a:bodyPr/>
          <a:lstStyle/>
          <a:p>
            <a:r>
              <a:rPr lang="en-US" b="1" u="sng" dirty="0">
                <a:latin typeface="Comic Sans MS" panose="030F0702030302020204" pitchFamily="66" charset="0"/>
              </a:rPr>
              <a:t>Any questions? </a:t>
            </a:r>
          </a:p>
        </p:txBody>
      </p:sp>
    </p:spTree>
    <p:extLst>
      <p:ext uri="{BB962C8B-B14F-4D97-AF65-F5344CB8AC3E}">
        <p14:creationId xmlns:p14="http://schemas.microsoft.com/office/powerpoint/2010/main" val="19700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4" name="Title 1">
            <a:extLst>
              <a:ext uri="{FF2B5EF4-FFF2-40B4-BE49-F238E27FC236}">
                <a16:creationId xmlns:a16="http://schemas.microsoft.com/office/drawing/2014/main" id="{C9F634E0-6282-498B-4D4B-C9490C1B8055}"/>
              </a:ext>
            </a:extLst>
          </p:cNvPr>
          <p:cNvSpPr>
            <a:spLocks noGrp="1"/>
          </p:cNvSpPr>
          <p:nvPr>
            <p:ph type="title"/>
          </p:nvPr>
        </p:nvSpPr>
        <p:spPr>
          <a:xfrm>
            <a:off x="282492" y="323528"/>
            <a:ext cx="8942363" cy="1006078"/>
          </a:xfrm>
          <a:solidFill>
            <a:schemeClr val="bg1">
              <a:lumMod val="95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GB" sz="5400" u="sng" dirty="0">
                <a:effectLst/>
                <a:latin typeface="Comic Sans MS" panose="030F0702030302020204" pitchFamily="66" charset="0"/>
                <a:ea typeface="Baskerville" panose="02020502070401020303" pitchFamily="18" charset="0"/>
              </a:rPr>
              <a:t>Introductions</a:t>
            </a:r>
            <a:r>
              <a:rPr lang="en-GB" sz="5400" u="sng" dirty="0">
                <a:effectLst/>
                <a:ea typeface="Baskerville" panose="02020502070401020303" pitchFamily="18" charset="0"/>
              </a:rPr>
              <a:t> </a:t>
            </a:r>
          </a:p>
        </p:txBody>
      </p:sp>
      <p:sp>
        <p:nvSpPr>
          <p:cNvPr id="5" name="Content Placeholder 2">
            <a:extLst>
              <a:ext uri="{FF2B5EF4-FFF2-40B4-BE49-F238E27FC236}">
                <a16:creationId xmlns:a16="http://schemas.microsoft.com/office/drawing/2014/main" id="{23796AAC-60CE-047F-B848-EB3EA81871EA}"/>
              </a:ext>
            </a:extLst>
          </p:cNvPr>
          <p:cNvSpPr txBox="1">
            <a:spLocks/>
          </p:cNvSpPr>
          <p:nvPr/>
        </p:nvSpPr>
        <p:spPr>
          <a:xfrm>
            <a:off x="282492" y="1763688"/>
            <a:ext cx="8848971" cy="3802923"/>
          </a:xfrm>
          <a:prstGeom prst="rect">
            <a:avLst/>
          </a:prstGeom>
          <a:solidFill>
            <a:schemeClr val="bg1">
              <a:lumMod val="95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200" u="sng" dirty="0">
                <a:latin typeface="Comic Sans MS" panose="030F0702030302020204" pitchFamily="66" charset="0"/>
                <a:ea typeface="Baskerville" panose="02020502070401020303" pitchFamily="18" charset="0"/>
              </a:rPr>
              <a:t>Year 6 teaching staff:</a:t>
            </a:r>
          </a:p>
          <a:p>
            <a:pPr marL="0" indent="0">
              <a:lnSpc>
                <a:spcPct val="100000"/>
              </a:lnSpc>
              <a:buFont typeface="Arial" panose="020B0604020202020204" pitchFamily="34" charset="0"/>
              <a:buNone/>
            </a:pPr>
            <a:r>
              <a:rPr lang="en-GB" sz="2400" b="1" dirty="0">
                <a:latin typeface="Comic Sans MS" panose="030F0702030302020204" pitchFamily="66" charset="0"/>
                <a:ea typeface="Baskerville" panose="02020502070401020303" pitchFamily="18" charset="0"/>
              </a:rPr>
              <a:t>Year 6 Lead/Class 24: Mrs Tickle </a:t>
            </a:r>
          </a:p>
          <a:p>
            <a:pPr marL="0" indent="0">
              <a:lnSpc>
                <a:spcPct val="100000"/>
              </a:lnSpc>
              <a:buFont typeface="Arial" panose="020B0604020202020204" pitchFamily="34" charset="0"/>
              <a:buNone/>
            </a:pPr>
            <a:r>
              <a:rPr lang="en-GB" sz="2400" b="1" dirty="0">
                <a:latin typeface="Comic Sans MS" panose="030F0702030302020204" pitchFamily="66" charset="0"/>
                <a:ea typeface="Baskerville" panose="02020502070401020303" pitchFamily="18" charset="0"/>
              </a:rPr>
              <a:t>Class 22: Mrs King</a:t>
            </a:r>
          </a:p>
          <a:p>
            <a:pPr marL="0" indent="0">
              <a:lnSpc>
                <a:spcPct val="100000"/>
              </a:lnSpc>
              <a:buFont typeface="Arial" panose="020B0604020202020204" pitchFamily="34" charset="0"/>
              <a:buNone/>
            </a:pPr>
            <a:r>
              <a:rPr lang="en-GB" sz="2400" b="1" dirty="0">
                <a:latin typeface="Comic Sans MS" panose="030F0702030302020204" pitchFamily="66" charset="0"/>
                <a:ea typeface="Baskerville" panose="02020502070401020303" pitchFamily="18" charset="0"/>
              </a:rPr>
              <a:t>Class 23: Miss Green</a:t>
            </a:r>
          </a:p>
          <a:p>
            <a:pPr marL="0" indent="0">
              <a:lnSpc>
                <a:spcPct val="100000"/>
              </a:lnSpc>
              <a:buFont typeface="Arial" panose="020B0604020202020204" pitchFamily="34" charset="0"/>
              <a:buNone/>
            </a:pPr>
            <a:r>
              <a:rPr lang="en-GB" sz="2400" b="1" dirty="0">
                <a:latin typeface="Comic Sans MS" panose="030F0702030302020204" pitchFamily="66" charset="0"/>
                <a:ea typeface="Baskerville" panose="02020502070401020303" pitchFamily="18" charset="0"/>
              </a:rPr>
              <a:t>Class 25: Mrs </a:t>
            </a:r>
            <a:r>
              <a:rPr lang="en-GB" sz="2400" b="1" dirty="0" err="1">
                <a:latin typeface="Comic Sans MS" panose="030F0702030302020204" pitchFamily="66" charset="0"/>
                <a:ea typeface="Baskerville" panose="02020502070401020303" pitchFamily="18" charset="0"/>
              </a:rPr>
              <a:t>McGoran</a:t>
            </a:r>
            <a:endParaRPr lang="en-GB" sz="2400" b="1" dirty="0">
              <a:latin typeface="Comic Sans MS" panose="030F0702030302020204" pitchFamily="66" charset="0"/>
              <a:ea typeface="Baskerville" panose="02020502070401020303" pitchFamily="18" charset="0"/>
            </a:endParaRPr>
          </a:p>
          <a:p>
            <a:pPr marL="0" indent="0">
              <a:lnSpc>
                <a:spcPct val="100000"/>
              </a:lnSpc>
              <a:buFont typeface="Arial" panose="020B0604020202020204" pitchFamily="34" charset="0"/>
              <a:buNone/>
            </a:pPr>
            <a:r>
              <a:rPr lang="en-GB" sz="2400" b="1" dirty="0">
                <a:latin typeface="Comic Sans MS" panose="030F0702030302020204" pitchFamily="66" charset="0"/>
                <a:ea typeface="Baskerville" panose="02020502070401020303" pitchFamily="18" charset="0"/>
              </a:rPr>
              <a:t>Assistant heads: Miss Webb and Mrs Hackett </a:t>
            </a:r>
          </a:p>
          <a:p>
            <a:pPr marL="0" indent="0">
              <a:lnSpc>
                <a:spcPct val="100000"/>
              </a:lnSpc>
              <a:buFont typeface="Arial" panose="020B0604020202020204" pitchFamily="34" charset="0"/>
              <a:buNone/>
            </a:pPr>
            <a:r>
              <a:rPr lang="en-GB" sz="2400" b="1" dirty="0">
                <a:latin typeface="Comic Sans MS" panose="030F0702030302020204" pitchFamily="66" charset="0"/>
                <a:ea typeface="Baskerville" panose="02020502070401020303" pitchFamily="18" charset="0"/>
              </a:rPr>
              <a:t>Maths Specialist: Mrs </a:t>
            </a:r>
            <a:r>
              <a:rPr lang="en-GB" sz="2400" b="1" dirty="0" err="1">
                <a:latin typeface="Comic Sans MS" panose="030F0702030302020204" pitchFamily="66" charset="0"/>
                <a:ea typeface="Baskerville" panose="02020502070401020303" pitchFamily="18" charset="0"/>
              </a:rPr>
              <a:t>Skelley</a:t>
            </a:r>
            <a:r>
              <a:rPr lang="en-GB" sz="2400" b="1" dirty="0">
                <a:latin typeface="Comic Sans MS" panose="030F0702030302020204" pitchFamily="66" charset="0"/>
                <a:ea typeface="Baskerville" panose="02020502070401020303" pitchFamily="18" charset="0"/>
              </a:rPr>
              <a:t> </a:t>
            </a:r>
          </a:p>
        </p:txBody>
      </p:sp>
    </p:spTree>
    <p:extLst>
      <p:ext uri="{BB962C8B-B14F-4D97-AF65-F5344CB8AC3E}">
        <p14:creationId xmlns:p14="http://schemas.microsoft.com/office/powerpoint/2010/main" val="190671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6" name="Content Placeholder 2">
            <a:extLst>
              <a:ext uri="{FF2B5EF4-FFF2-40B4-BE49-F238E27FC236}">
                <a16:creationId xmlns:a16="http://schemas.microsoft.com/office/drawing/2014/main" id="{80879FA1-720D-684D-C0AB-4A9D92D2D6E1}"/>
              </a:ext>
            </a:extLst>
          </p:cNvPr>
          <p:cNvSpPr txBox="1">
            <a:spLocks/>
          </p:cNvSpPr>
          <p:nvPr/>
        </p:nvSpPr>
        <p:spPr>
          <a:xfrm>
            <a:off x="192504" y="238125"/>
            <a:ext cx="10302041" cy="5929354"/>
          </a:xfrm>
          <a:prstGeom prst="rect">
            <a:avLst/>
          </a:prstGeom>
          <a:ln>
            <a:noFill/>
          </a:ln>
        </p:spPr>
        <p:txBody>
          <a:bodyPr vert="horz" lIns="91440" tIns="45720" rIns="91440" bIns="45720" rtlCol="0" anchor="ctr">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377"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566"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r>
              <a:rPr lang="en-GB" sz="2400" dirty="0">
                <a:solidFill>
                  <a:schemeClr val="bg1"/>
                </a:solidFill>
                <a:latin typeface="Comic Sans MS" panose="030F0702030302020204" pitchFamily="66" charset="0"/>
                <a:ea typeface="Baskerville" panose="02020502070401020303" pitchFamily="18" charset="0"/>
              </a:rPr>
              <a:t>For the Autumn term, children will remain in their classes for all curriculum learning and for Maths, English, Reading, Spelling and SPAG children will be split across two smaller groups to enhance their learning. </a:t>
            </a:r>
          </a:p>
          <a:p>
            <a:endParaRPr lang="en-GB" sz="2400" dirty="0">
              <a:solidFill>
                <a:schemeClr val="bg1"/>
              </a:solidFill>
              <a:latin typeface="Comic Sans MS" panose="030F0702030302020204" pitchFamily="66" charset="0"/>
              <a:ea typeface="Baskerville" panose="02020502070401020303" pitchFamily="18" charset="0"/>
            </a:endParaRPr>
          </a:p>
          <a:p>
            <a:r>
              <a:rPr lang="en-GB" sz="2400" dirty="0">
                <a:solidFill>
                  <a:schemeClr val="bg1"/>
                </a:solidFill>
                <a:latin typeface="Comic Sans MS" panose="030F0702030302020204" pitchFamily="66" charset="0"/>
                <a:ea typeface="Baskerville" panose="02020502070401020303" pitchFamily="18" charset="0"/>
              </a:rPr>
              <a:t>Maths lessons cover all maths learning including, mental fluency, times tables, formal written arithmetic, reasoning and problem solving.</a:t>
            </a:r>
            <a:br>
              <a:rPr lang="en-GB" sz="2400" dirty="0">
                <a:solidFill>
                  <a:schemeClr val="bg1"/>
                </a:solidFill>
                <a:latin typeface="Comic Sans MS" panose="030F0702030302020204" pitchFamily="66" charset="0"/>
                <a:ea typeface="Baskerville" panose="02020502070401020303" pitchFamily="18" charset="0"/>
              </a:rPr>
            </a:br>
            <a:endParaRPr lang="en-GB" sz="2400" dirty="0">
              <a:solidFill>
                <a:schemeClr val="bg1"/>
              </a:solidFill>
              <a:latin typeface="Comic Sans MS" panose="030F0702030302020204" pitchFamily="66" charset="0"/>
              <a:ea typeface="Baskerville" panose="02020502070401020303" pitchFamily="18" charset="0"/>
            </a:endParaRPr>
          </a:p>
          <a:p>
            <a:r>
              <a:rPr lang="en-GB" sz="2400" dirty="0">
                <a:solidFill>
                  <a:schemeClr val="bg1"/>
                </a:solidFill>
                <a:latin typeface="Comic Sans MS" panose="030F0702030302020204" pitchFamily="66" charset="0"/>
                <a:ea typeface="Baskerville" panose="02020502070401020303" pitchFamily="18" charset="0"/>
              </a:rPr>
              <a:t>English lessons cover spelling, grammar, handwriting, writing, guided reading, comprehension and Pathways reading sessions.</a:t>
            </a:r>
            <a:br>
              <a:rPr lang="en-GB" sz="2400" dirty="0">
                <a:solidFill>
                  <a:schemeClr val="bg1"/>
                </a:solidFill>
                <a:latin typeface="Comic Sans MS" panose="030F0702030302020204" pitchFamily="66" charset="0"/>
                <a:ea typeface="Baskerville" panose="02020502070401020303" pitchFamily="18" charset="0"/>
              </a:rPr>
            </a:br>
            <a:endParaRPr lang="en-GB" sz="2400" dirty="0">
              <a:solidFill>
                <a:schemeClr val="bg1"/>
              </a:solidFill>
              <a:latin typeface="Comic Sans MS" panose="030F0702030302020204" pitchFamily="66" charset="0"/>
              <a:ea typeface="Baskerville" panose="02020502070401020303" pitchFamily="18" charset="0"/>
            </a:endParaRPr>
          </a:p>
          <a:p>
            <a:r>
              <a:rPr lang="en-GB" sz="2400" dirty="0">
                <a:solidFill>
                  <a:schemeClr val="bg1"/>
                </a:solidFill>
                <a:latin typeface="Comic Sans MS" panose="030F0702030302020204" pitchFamily="66" charset="0"/>
                <a:ea typeface="Baskerville" panose="02020502070401020303" pitchFamily="18" charset="0"/>
              </a:rPr>
              <a:t>Science, P.E. and the creative learning curriculum are also taught in register classes.</a:t>
            </a:r>
            <a:endParaRPr lang="en-GB" sz="3200" dirty="0">
              <a:solidFill>
                <a:schemeClr val="bg1"/>
              </a:solidFill>
              <a:latin typeface="Comic Sans MS" panose="030F0702030302020204" pitchFamily="66" charset="0"/>
            </a:endParaRPr>
          </a:p>
          <a:p>
            <a:endParaRPr lang="en-GB" dirty="0"/>
          </a:p>
        </p:txBody>
      </p:sp>
      <p:pic>
        <p:nvPicPr>
          <p:cNvPr id="7" name="Picture 4" descr="Maths, English, Science - Three Tips to Keep Kids Interested - Redbox  Teachers">
            <a:extLst>
              <a:ext uri="{FF2B5EF4-FFF2-40B4-BE49-F238E27FC236}">
                <a16:creationId xmlns:a16="http://schemas.microsoft.com/office/drawing/2014/main" id="{346E8C2D-4950-B74F-4AE1-ADF832C504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9965" y="4548823"/>
            <a:ext cx="1511705" cy="1138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7D43E20-BFB0-6690-EFBA-FCE729945A1B}"/>
              </a:ext>
            </a:extLst>
          </p:cNvPr>
          <p:cNvSpPr txBox="1">
            <a:spLocks/>
          </p:cNvSpPr>
          <p:nvPr/>
        </p:nvSpPr>
        <p:spPr>
          <a:xfrm>
            <a:off x="282493" y="5499237"/>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u="sng" dirty="0">
                <a:latin typeface="Comic Sans MS" panose="030F0702030302020204" pitchFamily="66" charset="0"/>
              </a:rPr>
              <a:t>Structure for Year 6 learning</a:t>
            </a:r>
          </a:p>
        </p:txBody>
      </p:sp>
    </p:spTree>
    <p:extLst>
      <p:ext uri="{BB962C8B-B14F-4D97-AF65-F5344CB8AC3E}">
        <p14:creationId xmlns:p14="http://schemas.microsoft.com/office/powerpoint/2010/main" val="88346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4EBF8A1F-C8C1-7B1D-CBEB-7A87FCC472D7}"/>
              </a:ext>
            </a:extLst>
          </p:cNvPr>
          <p:cNvSpPr>
            <a:spLocks noGrp="1"/>
          </p:cNvSpPr>
          <p:nvPr>
            <p:ph type="title"/>
          </p:nvPr>
        </p:nvSpPr>
        <p:spPr>
          <a:xfrm>
            <a:off x="3938334" y="5545055"/>
            <a:ext cx="4505270" cy="1499616"/>
          </a:xfrm>
        </p:spPr>
        <p:txBody>
          <a:bodyPr>
            <a:normAutofit/>
          </a:bodyPr>
          <a:lstStyle/>
          <a:p>
            <a:r>
              <a:rPr lang="en-GB" b="1" u="sng" dirty="0">
                <a:latin typeface="Comic Sans MS" panose="030F0702030302020204" pitchFamily="66" charset="0"/>
              </a:rPr>
              <a:t>Behaviour </a:t>
            </a:r>
          </a:p>
        </p:txBody>
      </p:sp>
      <p:sp>
        <p:nvSpPr>
          <p:cNvPr id="4" name="Content Placeholder 2">
            <a:extLst>
              <a:ext uri="{FF2B5EF4-FFF2-40B4-BE49-F238E27FC236}">
                <a16:creationId xmlns:a16="http://schemas.microsoft.com/office/drawing/2014/main" id="{3F6496F9-2153-9453-ECEB-B8C7A4CFA203}"/>
              </a:ext>
            </a:extLst>
          </p:cNvPr>
          <p:cNvSpPr txBox="1">
            <a:spLocks/>
          </p:cNvSpPr>
          <p:nvPr/>
        </p:nvSpPr>
        <p:spPr>
          <a:xfrm>
            <a:off x="3848100" y="1328678"/>
            <a:ext cx="8119312" cy="434792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en-GB" sz="2000" dirty="0">
                <a:solidFill>
                  <a:srgbClr val="FFFFFF"/>
                </a:solidFill>
                <a:latin typeface="Comic Sans MS" panose="030F0702030302020204" pitchFamily="66" charset="0"/>
                <a:ea typeface="Baskerville" panose="02020502070401020303" pitchFamily="18" charset="0"/>
              </a:rPr>
              <a:t>At </a:t>
            </a:r>
            <a:r>
              <a:rPr lang="en-GB" sz="2000" dirty="0" err="1">
                <a:solidFill>
                  <a:srgbClr val="FFFFFF"/>
                </a:solidFill>
                <a:latin typeface="Comic Sans MS" panose="030F0702030302020204" pitchFamily="66" charset="0"/>
                <a:ea typeface="Baskerville" panose="02020502070401020303" pitchFamily="18" charset="0"/>
              </a:rPr>
              <a:t>Chapelford</a:t>
            </a:r>
            <a:r>
              <a:rPr lang="en-GB" sz="2000" dirty="0">
                <a:solidFill>
                  <a:srgbClr val="FFFFFF"/>
                </a:solidFill>
                <a:latin typeface="Comic Sans MS" panose="030F0702030302020204" pitchFamily="66" charset="0"/>
                <a:ea typeface="Baskerville" panose="02020502070401020303" pitchFamily="18" charset="0"/>
              </a:rPr>
              <a:t>, we pride ourselves on a positive approach to behaviour management. Children can earn dojos throughout the day – in lessons, from written work or during break times. </a:t>
            </a:r>
          </a:p>
          <a:p>
            <a:pPr algn="just"/>
            <a:endParaRPr lang="en-GB" sz="2000" dirty="0">
              <a:solidFill>
                <a:srgbClr val="FFFFFF"/>
              </a:solidFill>
              <a:latin typeface="Comic Sans MS" panose="030F0702030302020204" pitchFamily="66" charset="0"/>
              <a:ea typeface="Baskerville" panose="02020502070401020303" pitchFamily="18" charset="0"/>
            </a:endParaRPr>
          </a:p>
          <a:p>
            <a:pPr algn="just"/>
            <a:endParaRPr lang="en-GB" sz="2000" dirty="0">
              <a:solidFill>
                <a:srgbClr val="FFFFFF"/>
              </a:solidFill>
              <a:latin typeface="Comic Sans MS" panose="030F0702030302020204" pitchFamily="66" charset="0"/>
              <a:ea typeface="Baskerville" panose="02020502070401020303" pitchFamily="18" charset="0"/>
            </a:endParaRPr>
          </a:p>
          <a:p>
            <a:pPr algn="just"/>
            <a:r>
              <a:rPr lang="en-GB" sz="2000" dirty="0">
                <a:solidFill>
                  <a:srgbClr val="FFFFFF"/>
                </a:solidFill>
                <a:latin typeface="Comic Sans MS" panose="030F0702030302020204" pitchFamily="66" charset="0"/>
                <a:ea typeface="Baskerville" panose="02020502070401020303" pitchFamily="18" charset="0"/>
              </a:rPr>
              <a:t>Dojos can be spent on smaller treats throughout the term in the Dojo shop if a child has enough points or saved towards a bigger treat. Pupil voice is important when rewarding children and we recognise that some children like to earn a material reward whilst others prefer additional break time. Points are safe once earned by the children and they can spend and save as they choose.</a:t>
            </a:r>
          </a:p>
          <a:p>
            <a:endParaRPr lang="en-GB" sz="1050" dirty="0">
              <a:solidFill>
                <a:srgbClr val="FFFFFF"/>
              </a:solidFill>
            </a:endParaRPr>
          </a:p>
        </p:txBody>
      </p:sp>
      <p:pic>
        <p:nvPicPr>
          <p:cNvPr id="6" name="Picture 5">
            <a:extLst>
              <a:ext uri="{FF2B5EF4-FFF2-40B4-BE49-F238E27FC236}">
                <a16:creationId xmlns:a16="http://schemas.microsoft.com/office/drawing/2014/main" id="{B1CA38A9-7A7F-CB74-6BBA-73A50E5856C5}"/>
              </a:ext>
            </a:extLst>
          </p:cNvPr>
          <p:cNvPicPr>
            <a:picLocks noChangeAspect="1"/>
          </p:cNvPicPr>
          <p:nvPr/>
        </p:nvPicPr>
        <p:blipFill>
          <a:blip r:embed="rId5"/>
          <a:stretch>
            <a:fillRect/>
          </a:stretch>
        </p:blipFill>
        <p:spPr>
          <a:xfrm>
            <a:off x="0" y="0"/>
            <a:ext cx="3577389" cy="6932119"/>
          </a:xfrm>
          <a:prstGeom prst="rect">
            <a:avLst/>
          </a:prstGeom>
        </p:spPr>
      </p:pic>
    </p:spTree>
    <p:extLst>
      <p:ext uri="{BB962C8B-B14F-4D97-AF65-F5344CB8AC3E}">
        <p14:creationId xmlns:p14="http://schemas.microsoft.com/office/powerpoint/2010/main" val="33199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4" name="TextBox 3">
            <a:extLst>
              <a:ext uri="{FF2B5EF4-FFF2-40B4-BE49-F238E27FC236}">
                <a16:creationId xmlns:a16="http://schemas.microsoft.com/office/drawing/2014/main" id="{EF9418CC-4E9F-80DF-8687-B0CC10BF864E}"/>
              </a:ext>
            </a:extLst>
          </p:cNvPr>
          <p:cNvSpPr txBox="1"/>
          <p:nvPr/>
        </p:nvSpPr>
        <p:spPr>
          <a:xfrm>
            <a:off x="556461" y="1190422"/>
            <a:ext cx="9938084" cy="3785652"/>
          </a:xfrm>
          <a:prstGeom prst="rect">
            <a:avLst/>
          </a:prstGeom>
          <a:noFill/>
        </p:spPr>
        <p:txBody>
          <a:bodyPr wrap="square">
            <a:spAutoFit/>
          </a:bodyPr>
          <a:lstStyle/>
          <a:p>
            <a:pPr marL="0" indent="0" algn="just">
              <a:lnSpc>
                <a:spcPct val="100000"/>
              </a:lnSpc>
              <a:buNone/>
            </a:pPr>
            <a:r>
              <a:rPr lang="en-GB" sz="2000" dirty="0">
                <a:solidFill>
                  <a:schemeClr val="bg1"/>
                </a:solidFill>
                <a:latin typeface="Comic Sans MS" panose="030F0702030302020204" pitchFamily="66" charset="0"/>
                <a:ea typeface="Baskerville" panose="02020502070401020303" pitchFamily="18" charset="0"/>
              </a:rPr>
              <a:t>We understand that in Year 6, children start making their own way to school in preparation for secondary school. You may wish them to have a mobile phone for emergencies. These must be switched off and handed in at the beginning of the day and will be given out prior to home time. Please support us by providing written parental consent for the mobile phones and if you wish for your child to walk home. </a:t>
            </a:r>
          </a:p>
          <a:p>
            <a:pPr algn="just">
              <a:lnSpc>
                <a:spcPct val="100000"/>
              </a:lnSpc>
            </a:pPr>
            <a:endParaRPr lang="en-GB" sz="2000" dirty="0">
              <a:solidFill>
                <a:schemeClr val="bg1"/>
              </a:solidFill>
              <a:latin typeface="Comic Sans MS" panose="030F0702030302020204" pitchFamily="66" charset="0"/>
              <a:ea typeface="Baskerville" panose="02020502070401020303" pitchFamily="18" charset="0"/>
            </a:endParaRPr>
          </a:p>
          <a:p>
            <a:pPr algn="just">
              <a:lnSpc>
                <a:spcPct val="100000"/>
              </a:lnSpc>
            </a:pPr>
            <a:endParaRPr lang="en-GB" sz="2000" dirty="0">
              <a:solidFill>
                <a:schemeClr val="bg1"/>
              </a:solidFill>
              <a:latin typeface="Comic Sans MS" panose="030F0702030302020204" pitchFamily="66" charset="0"/>
              <a:ea typeface="Baskerville" panose="02020502070401020303" pitchFamily="18" charset="0"/>
            </a:endParaRPr>
          </a:p>
          <a:p>
            <a:pPr marL="0" lvl="0" indent="0" defTabSz="457200">
              <a:lnSpc>
                <a:spcPct val="100000"/>
              </a:lnSpc>
              <a:spcBef>
                <a:spcPts val="0"/>
              </a:spcBef>
              <a:spcAft>
                <a:spcPts val="0"/>
              </a:spcAft>
              <a:buClrTx/>
              <a:buSzTx/>
              <a:buNone/>
              <a:defRPr/>
            </a:pPr>
            <a:r>
              <a:rPr lang="en-GB" sz="2000" dirty="0">
                <a:solidFill>
                  <a:schemeClr val="bg1"/>
                </a:solidFill>
                <a:latin typeface="Comic Sans MS" panose="030F0702030302020204" pitchFamily="66" charset="0"/>
                <a:ea typeface="Baskerville" panose="02020502070401020303" pitchFamily="18" charset="0"/>
              </a:rPr>
              <a:t>All the children have come back to school looking really smart.  In year 6, some children try to adapt the uniform by wearing jewellery, hoodies or trainers – please support us by ensuring your child recognises the importance of following uniform rules in preparation for High school. This includes PE kit too. </a:t>
            </a:r>
          </a:p>
        </p:txBody>
      </p:sp>
      <p:pic>
        <p:nvPicPr>
          <p:cNvPr id="5" name="Picture 2" descr="Chapelford Village Primary - Polo Shirt">
            <a:extLst>
              <a:ext uri="{FF2B5EF4-FFF2-40B4-BE49-F238E27FC236}">
                <a16:creationId xmlns:a16="http://schemas.microsoft.com/office/drawing/2014/main" id="{86A42661-BFF3-97AB-399D-3718C697BE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5204" y="5850001"/>
            <a:ext cx="721930" cy="9444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2747C68-FAA9-66B8-5363-2C286F6880B8}"/>
              </a:ext>
            </a:extLst>
          </p:cNvPr>
          <p:cNvSpPr>
            <a:spLocks noGrp="1"/>
          </p:cNvSpPr>
          <p:nvPr>
            <p:ph type="title"/>
          </p:nvPr>
        </p:nvSpPr>
        <p:spPr>
          <a:xfrm>
            <a:off x="-2017464" y="5827996"/>
            <a:ext cx="8440933" cy="971489"/>
          </a:xfrm>
        </p:spPr>
        <p:txBody>
          <a:bodyPr>
            <a:normAutofit/>
          </a:bodyPr>
          <a:lstStyle/>
          <a:p>
            <a:pPr algn="r"/>
            <a:r>
              <a:rPr lang="en-GB" sz="4000" b="1" u="sng" dirty="0">
                <a:latin typeface="Comic Sans MS" panose="030F0702030302020204" pitchFamily="66" charset="0"/>
              </a:rPr>
              <a:t>Additional Information</a:t>
            </a:r>
          </a:p>
        </p:txBody>
      </p:sp>
    </p:spTree>
    <p:extLst>
      <p:ext uri="{BB962C8B-B14F-4D97-AF65-F5344CB8AC3E}">
        <p14:creationId xmlns:p14="http://schemas.microsoft.com/office/powerpoint/2010/main" val="371273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pic>
        <p:nvPicPr>
          <p:cNvPr id="2" name="Picture 4" descr="e-Safety Posters for young children and schools to display in the classroom">
            <a:extLst>
              <a:ext uri="{FF2B5EF4-FFF2-40B4-BE49-F238E27FC236}">
                <a16:creationId xmlns:a16="http://schemas.microsoft.com/office/drawing/2014/main" id="{AC08592C-4007-5AD9-5274-687A9CA9A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1" y="367664"/>
            <a:ext cx="6430593" cy="4527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58E2F4E4-F115-B480-985D-B57437A68D8B}"/>
              </a:ext>
            </a:extLst>
          </p:cNvPr>
          <p:cNvSpPr txBox="1">
            <a:spLocks/>
          </p:cNvSpPr>
          <p:nvPr/>
        </p:nvSpPr>
        <p:spPr>
          <a:xfrm>
            <a:off x="6556633" y="656014"/>
            <a:ext cx="5352874" cy="44513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solidFill>
                  <a:schemeClr val="bg1"/>
                </a:solidFill>
                <a:latin typeface="Comic Sans MS" panose="030F0702030302020204" pitchFamily="66" charset="0"/>
              </a:rPr>
              <a:t>We understand that in Year 6, many children are starting to express themselves through media apps such as WhatsApp, TikTok and online games. </a:t>
            </a:r>
          </a:p>
          <a:p>
            <a:endParaRPr lang="en-GB" sz="700" dirty="0">
              <a:solidFill>
                <a:schemeClr val="bg1"/>
              </a:solidFill>
              <a:latin typeface="Comic Sans MS" panose="030F0702030302020204" pitchFamily="66" charset="0"/>
            </a:endParaRPr>
          </a:p>
          <a:p>
            <a:r>
              <a:rPr lang="en-GB" sz="1600" dirty="0">
                <a:solidFill>
                  <a:schemeClr val="bg1"/>
                </a:solidFill>
                <a:latin typeface="Comic Sans MS" panose="030F0702030302020204" pitchFamily="66" charset="0"/>
              </a:rPr>
              <a:t>At </a:t>
            </a:r>
            <a:r>
              <a:rPr lang="en-GB" sz="1600" dirty="0" err="1">
                <a:solidFill>
                  <a:schemeClr val="bg1"/>
                </a:solidFill>
                <a:latin typeface="Comic Sans MS" panose="030F0702030302020204" pitchFamily="66" charset="0"/>
              </a:rPr>
              <a:t>Chapelford</a:t>
            </a:r>
            <a:r>
              <a:rPr lang="en-GB" sz="1600" dirty="0">
                <a:solidFill>
                  <a:schemeClr val="bg1"/>
                </a:solidFill>
                <a:latin typeface="Comic Sans MS" panose="030F0702030302020204" pitchFamily="66" charset="0"/>
              </a:rPr>
              <a:t>, we teach the children how to remain safe online and who to talk to if they are worried about something.</a:t>
            </a:r>
          </a:p>
          <a:p>
            <a:endParaRPr lang="en-GB" sz="700" dirty="0">
              <a:solidFill>
                <a:schemeClr val="bg1"/>
              </a:solidFill>
              <a:latin typeface="Comic Sans MS" panose="030F0702030302020204" pitchFamily="66" charset="0"/>
            </a:endParaRPr>
          </a:p>
          <a:p>
            <a:r>
              <a:rPr lang="en-GB" sz="1600" dirty="0">
                <a:solidFill>
                  <a:schemeClr val="bg1"/>
                </a:solidFill>
                <a:latin typeface="Comic Sans MS" panose="030F0702030302020204" pitchFamily="66" charset="0"/>
              </a:rPr>
              <a:t>We are members of the </a:t>
            </a:r>
            <a:r>
              <a:rPr lang="en-GB" sz="1600" dirty="0" err="1">
                <a:solidFill>
                  <a:schemeClr val="bg1"/>
                </a:solidFill>
                <a:latin typeface="Comic Sans MS" panose="030F0702030302020204" pitchFamily="66" charset="0"/>
              </a:rPr>
              <a:t>Eaware</a:t>
            </a:r>
            <a:r>
              <a:rPr lang="en-GB" sz="1600" dirty="0">
                <a:solidFill>
                  <a:schemeClr val="bg1"/>
                </a:solidFill>
                <a:latin typeface="Comic Sans MS" panose="030F0702030302020204" pitchFamily="66" charset="0"/>
              </a:rPr>
              <a:t> scheme, and these lessons are being taught frequently.</a:t>
            </a:r>
          </a:p>
          <a:p>
            <a:endParaRPr lang="en-GB" sz="700" dirty="0">
              <a:solidFill>
                <a:schemeClr val="bg1"/>
              </a:solidFill>
              <a:latin typeface="Comic Sans MS" panose="030F0702030302020204" pitchFamily="66" charset="0"/>
            </a:endParaRPr>
          </a:p>
          <a:p>
            <a:r>
              <a:rPr lang="en-GB" sz="1600" dirty="0">
                <a:solidFill>
                  <a:schemeClr val="bg1"/>
                </a:solidFill>
                <a:latin typeface="Comic Sans MS" panose="030F0702030302020204" pitchFamily="66" charset="0"/>
              </a:rPr>
              <a:t>We are also currently in contact with the PCSO who will hopefully be able to arrange an online safety talk for the children.</a:t>
            </a:r>
          </a:p>
        </p:txBody>
      </p:sp>
      <p:sp>
        <p:nvSpPr>
          <p:cNvPr id="5" name="TextBox 4">
            <a:extLst>
              <a:ext uri="{FF2B5EF4-FFF2-40B4-BE49-F238E27FC236}">
                <a16:creationId xmlns:a16="http://schemas.microsoft.com/office/drawing/2014/main" id="{0303CC32-2145-C31F-8AEE-7BFA2954C31D}"/>
              </a:ext>
            </a:extLst>
          </p:cNvPr>
          <p:cNvSpPr txBox="1"/>
          <p:nvPr/>
        </p:nvSpPr>
        <p:spPr>
          <a:xfrm>
            <a:off x="516936" y="5141862"/>
            <a:ext cx="6039697" cy="1477328"/>
          </a:xfrm>
          <a:prstGeom prst="rect">
            <a:avLst/>
          </a:prstGeom>
          <a:noFill/>
        </p:spPr>
        <p:txBody>
          <a:bodyPr wrap="square">
            <a:spAutoFit/>
          </a:bodyPr>
          <a:lstStyle/>
          <a:p>
            <a:r>
              <a:rPr lang="en-GB" b="1" u="sng" dirty="0">
                <a:solidFill>
                  <a:schemeClr val="bg1"/>
                </a:solidFill>
                <a:latin typeface="Comic Sans MS" panose="030F0702030302020204" pitchFamily="66" charset="0"/>
                <a:hlinkClick r:id="rId6">
                  <a:extLst>
                    <a:ext uri="{A12FA001-AC4F-418D-AE19-62706E023703}">
                      <ahyp:hlinkClr xmlns:ahyp="http://schemas.microsoft.com/office/drawing/2018/hyperlinkcolor" val="tx"/>
                    </a:ext>
                  </a:extLst>
                </a:hlinkClick>
              </a:rPr>
              <a:t>But we need your help to monitor this at home.</a:t>
            </a:r>
          </a:p>
          <a:p>
            <a:r>
              <a:rPr lang="en-GB" b="1" u="sng" dirty="0">
                <a:solidFill>
                  <a:schemeClr val="bg1"/>
                </a:solidFill>
                <a:latin typeface="Comic Sans MS" panose="030F0702030302020204" pitchFamily="66" charset="0"/>
                <a:hlinkClick r:id="rId6">
                  <a:extLst>
                    <a:ext uri="{A12FA001-AC4F-418D-AE19-62706E023703}">
                      <ahyp:hlinkClr xmlns:ahyp="http://schemas.microsoft.com/office/drawing/2018/hyperlinkcolor" val="tx"/>
                    </a:ext>
                  </a:extLst>
                </a:hlinkClick>
              </a:rPr>
              <a:t>Here is a step by step guides for parents</a:t>
            </a:r>
          </a:p>
          <a:p>
            <a:endParaRPr lang="en-GB" dirty="0">
              <a:solidFill>
                <a:srgbClr val="D25814"/>
              </a:solidFill>
              <a:hlinkClick r:id="rId6">
                <a:extLst>
                  <a:ext uri="{A12FA001-AC4F-418D-AE19-62706E023703}">
                    <ahyp:hlinkClr xmlns:ahyp="http://schemas.microsoft.com/office/drawing/2018/hyperlinkcolor" val="tx"/>
                  </a:ext>
                </a:extLst>
              </a:hlinkClick>
            </a:endParaRPr>
          </a:p>
          <a:p>
            <a:r>
              <a:rPr lang="en-GB" dirty="0">
                <a:solidFill>
                  <a:srgbClr val="D25814"/>
                </a:solidFill>
                <a:hlinkClick r:id="rId6">
                  <a:extLst>
                    <a:ext uri="{A12FA001-AC4F-418D-AE19-62706E023703}">
                      <ahyp:hlinkClr xmlns:ahyp="http://schemas.microsoft.com/office/drawing/2018/hyperlinkcolor" val="tx"/>
                    </a:ext>
                  </a:extLst>
                </a:hlinkClick>
              </a:rPr>
              <a:t>https://www.internetmatters.org/parental-controls/smartphones-and-other-devices/</a:t>
            </a:r>
            <a:r>
              <a:rPr lang="en-GB" dirty="0"/>
              <a:t> </a:t>
            </a:r>
          </a:p>
        </p:txBody>
      </p:sp>
    </p:spTree>
    <p:extLst>
      <p:ext uri="{BB962C8B-B14F-4D97-AF65-F5344CB8AC3E}">
        <p14:creationId xmlns:p14="http://schemas.microsoft.com/office/powerpoint/2010/main" val="314596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039F6AB5-3845-CD1A-A8A4-6DB1FD65B6C3}"/>
              </a:ext>
            </a:extLst>
          </p:cNvPr>
          <p:cNvSpPr>
            <a:spLocks noGrp="1"/>
          </p:cNvSpPr>
          <p:nvPr>
            <p:ph type="title"/>
          </p:nvPr>
        </p:nvSpPr>
        <p:spPr>
          <a:xfrm>
            <a:off x="833352" y="5567358"/>
            <a:ext cx="7747254" cy="1499616"/>
          </a:xfrm>
        </p:spPr>
        <p:txBody>
          <a:bodyPr>
            <a:normAutofit/>
          </a:bodyPr>
          <a:lstStyle/>
          <a:p>
            <a:r>
              <a:rPr lang="en-GB" sz="4000" b="1" u="sng" dirty="0">
                <a:latin typeface="Comic Sans MS" panose="030F0702030302020204" pitchFamily="66" charset="0"/>
              </a:rPr>
              <a:t>Home learning</a:t>
            </a:r>
          </a:p>
        </p:txBody>
      </p:sp>
      <p:sp>
        <p:nvSpPr>
          <p:cNvPr id="4" name="Content Placeholder 2">
            <a:extLst>
              <a:ext uri="{FF2B5EF4-FFF2-40B4-BE49-F238E27FC236}">
                <a16:creationId xmlns:a16="http://schemas.microsoft.com/office/drawing/2014/main" id="{939D8FFF-176A-C898-DEE8-15F4A7A42E5E}"/>
              </a:ext>
            </a:extLst>
          </p:cNvPr>
          <p:cNvSpPr txBox="1">
            <a:spLocks/>
          </p:cNvSpPr>
          <p:nvPr/>
        </p:nvSpPr>
        <p:spPr>
          <a:xfrm>
            <a:off x="442956" y="1364482"/>
            <a:ext cx="11012444" cy="42028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a:solidFill>
                  <a:schemeClr val="bg1"/>
                </a:solidFill>
                <a:latin typeface="Comic Sans MS" panose="030F0702030302020204" pitchFamily="66" charset="0"/>
              </a:rPr>
              <a:t>Homework will be set every Friday and will be due in the following Thursday.</a:t>
            </a:r>
          </a:p>
          <a:p>
            <a:pPr algn="just"/>
            <a:endParaRPr lang="en-GB" sz="2400" dirty="0">
              <a:solidFill>
                <a:schemeClr val="bg1"/>
              </a:solidFill>
              <a:latin typeface="Comic Sans MS" panose="030F0702030302020204" pitchFamily="66" charset="0"/>
            </a:endParaRPr>
          </a:p>
          <a:p>
            <a:pPr algn="just"/>
            <a:r>
              <a:rPr lang="en-GB" sz="2400" u="sng" dirty="0">
                <a:solidFill>
                  <a:schemeClr val="bg1"/>
                </a:solidFill>
                <a:latin typeface="Comic Sans MS" panose="030F0702030302020204" pitchFamily="66" charset="0"/>
              </a:rPr>
              <a:t>Homework for Year 6:</a:t>
            </a:r>
          </a:p>
          <a:p>
            <a:pPr marL="0" indent="0" algn="just">
              <a:buFont typeface="Arial" panose="020B0604020202020204" pitchFamily="34" charset="0"/>
              <a:buNone/>
            </a:pPr>
            <a:r>
              <a:rPr lang="en-GB" sz="2400" dirty="0">
                <a:solidFill>
                  <a:schemeClr val="bg1"/>
                </a:solidFill>
                <a:latin typeface="Comic Sans MS" panose="030F0702030302020204" pitchFamily="66" charset="0"/>
              </a:rPr>
              <a:t> - Weekly maths home learning task + times tables (alternating</a:t>
            </a:r>
            <a:br>
              <a:rPr lang="en-GB" sz="2400" dirty="0">
                <a:solidFill>
                  <a:schemeClr val="bg1"/>
                </a:solidFill>
                <a:latin typeface="Comic Sans MS" panose="030F0702030302020204" pitchFamily="66" charset="0"/>
              </a:rPr>
            </a:br>
            <a:r>
              <a:rPr lang="en-GB" sz="2400" dirty="0">
                <a:solidFill>
                  <a:schemeClr val="bg1"/>
                </a:solidFill>
                <a:latin typeface="Comic Sans MS" panose="030F0702030302020204" pitchFamily="66" charset="0"/>
              </a:rPr>
              <a:t>      between online and physical)</a:t>
            </a:r>
          </a:p>
          <a:p>
            <a:pPr marL="0" indent="0" algn="just">
              <a:buFont typeface="Arial" panose="020B0604020202020204" pitchFamily="34" charset="0"/>
              <a:buNone/>
            </a:pPr>
            <a:r>
              <a:rPr lang="en-GB" sz="2400" dirty="0">
                <a:solidFill>
                  <a:schemeClr val="bg1"/>
                </a:solidFill>
                <a:latin typeface="Comic Sans MS" panose="030F0702030302020204" pitchFamily="66" charset="0"/>
              </a:rPr>
              <a:t> -  Weekly spelling home learning task including 5 Common Exception Words.</a:t>
            </a:r>
          </a:p>
          <a:p>
            <a:pPr marL="0" indent="0" algn="just">
              <a:buFont typeface="Arial" panose="020B0604020202020204" pitchFamily="34" charset="0"/>
              <a:buNone/>
            </a:pPr>
            <a:r>
              <a:rPr lang="en-GB" sz="2400" dirty="0">
                <a:solidFill>
                  <a:schemeClr val="bg1"/>
                </a:solidFill>
                <a:latin typeface="Comic Sans MS" panose="030F0702030302020204" pitchFamily="66" charset="0"/>
              </a:rPr>
              <a:t>-   Either Grammar and comprehension task (alternating weekly)</a:t>
            </a:r>
          </a:p>
          <a:p>
            <a:pPr marL="0" indent="0" algn="just">
              <a:buFont typeface="Arial" panose="020B0604020202020204" pitchFamily="34" charset="0"/>
              <a:buNone/>
            </a:pPr>
            <a:r>
              <a:rPr lang="en-GB" sz="2400" dirty="0">
                <a:solidFill>
                  <a:schemeClr val="bg1"/>
                </a:solidFill>
                <a:latin typeface="Comic Sans MS" panose="030F0702030302020204" pitchFamily="66" charset="0"/>
              </a:rPr>
              <a:t>-   Reading 5 times and recording this in their Homework Diary.</a:t>
            </a:r>
          </a:p>
        </p:txBody>
      </p:sp>
    </p:spTree>
    <p:extLst>
      <p:ext uri="{BB962C8B-B14F-4D97-AF65-F5344CB8AC3E}">
        <p14:creationId xmlns:p14="http://schemas.microsoft.com/office/powerpoint/2010/main" val="32894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B8F4823-9504-7F34-02E0-D43B37032D2D}"/>
              </a:ext>
            </a:extLst>
          </p:cNvPr>
          <p:cNvPicPr>
            <a:picLocks noChangeAspect="1"/>
          </p:cNvPicPr>
          <p:nvPr/>
        </p:nvPicPr>
        <p:blipFill>
          <a:blip r:embed="rId3"/>
          <a:stretch>
            <a:fillRect/>
          </a:stretch>
        </p:blipFill>
        <p:spPr>
          <a:xfrm>
            <a:off x="10494545" y="187743"/>
            <a:ext cx="1504951" cy="1300163"/>
          </a:xfrm>
          <a:prstGeom prst="rect">
            <a:avLst/>
          </a:prstGeom>
        </p:spPr>
      </p:pic>
      <p:sp>
        <p:nvSpPr>
          <p:cNvPr id="20" name="Rectangle 19">
            <a:extLst>
              <a:ext uri="{FF2B5EF4-FFF2-40B4-BE49-F238E27FC236}">
                <a16:creationId xmlns:a16="http://schemas.microsoft.com/office/drawing/2014/main" id="{B92F5D8C-B499-0710-54A4-F12BD8288AD3}"/>
              </a:ext>
            </a:extLst>
          </p:cNvPr>
          <p:cNvSpPr/>
          <p:nvPr/>
        </p:nvSpPr>
        <p:spPr>
          <a:xfrm>
            <a:off x="0" y="5776332"/>
            <a:ext cx="12192000" cy="108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A33AD727-DE27-3055-24EE-B6C53AF29880}"/>
              </a:ext>
            </a:extLst>
          </p:cNvPr>
          <p:cNvPicPr>
            <a:picLocks noChangeAspect="1"/>
          </p:cNvPicPr>
          <p:nvPr/>
        </p:nvPicPr>
        <p:blipFill>
          <a:blip r:embed="rId4"/>
          <a:stretch>
            <a:fillRect/>
          </a:stretch>
        </p:blipFill>
        <p:spPr>
          <a:xfrm>
            <a:off x="9413957" y="5880526"/>
            <a:ext cx="2495550" cy="828675"/>
          </a:xfrm>
          <a:prstGeom prst="rect">
            <a:avLst/>
          </a:prstGeom>
        </p:spPr>
      </p:pic>
      <p:sp>
        <p:nvSpPr>
          <p:cNvPr id="2" name="Title 1">
            <a:extLst>
              <a:ext uri="{FF2B5EF4-FFF2-40B4-BE49-F238E27FC236}">
                <a16:creationId xmlns:a16="http://schemas.microsoft.com/office/drawing/2014/main" id="{A5337112-E6CA-B538-71D9-F83E5373DCAD}"/>
              </a:ext>
            </a:extLst>
          </p:cNvPr>
          <p:cNvSpPr>
            <a:spLocks noGrp="1"/>
          </p:cNvSpPr>
          <p:nvPr>
            <p:ph type="title"/>
          </p:nvPr>
        </p:nvSpPr>
        <p:spPr>
          <a:xfrm>
            <a:off x="706143" y="5567358"/>
            <a:ext cx="7747254" cy="1499616"/>
          </a:xfrm>
        </p:spPr>
        <p:txBody>
          <a:bodyPr>
            <a:normAutofit/>
          </a:bodyPr>
          <a:lstStyle/>
          <a:p>
            <a:r>
              <a:rPr lang="en-GB" sz="3600" b="1" u="sng" dirty="0">
                <a:latin typeface="Comic Sans MS" panose="030F0702030302020204" pitchFamily="66" charset="0"/>
              </a:rPr>
              <a:t>How can parents help?</a:t>
            </a:r>
          </a:p>
        </p:txBody>
      </p:sp>
      <p:sp>
        <p:nvSpPr>
          <p:cNvPr id="3" name="Content Placeholder 2">
            <a:extLst>
              <a:ext uri="{FF2B5EF4-FFF2-40B4-BE49-F238E27FC236}">
                <a16:creationId xmlns:a16="http://schemas.microsoft.com/office/drawing/2014/main" id="{7BC6E388-2C98-0D27-E476-0F6657178A7B}"/>
              </a:ext>
            </a:extLst>
          </p:cNvPr>
          <p:cNvSpPr txBox="1">
            <a:spLocks/>
          </p:cNvSpPr>
          <p:nvPr/>
        </p:nvSpPr>
        <p:spPr>
          <a:xfrm>
            <a:off x="641222" y="139700"/>
            <a:ext cx="9853323" cy="5745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en-GB" sz="2100" dirty="0">
                <a:solidFill>
                  <a:srgbClr val="FFFFFF"/>
                </a:solidFill>
                <a:latin typeface="Comic Sans MS" panose="030F0702030302020204" pitchFamily="66" charset="0"/>
                <a:ea typeface="Baskerville" panose="02020502070401020303" pitchFamily="18" charset="0"/>
              </a:rPr>
              <a:t>Whilst SATS tests are unavoidably a focus for Year 6 children across the country, our key focus at </a:t>
            </a:r>
            <a:r>
              <a:rPr lang="en-GB" sz="2100" dirty="0" err="1">
                <a:solidFill>
                  <a:srgbClr val="FFFFFF"/>
                </a:solidFill>
                <a:latin typeface="Comic Sans MS" panose="030F0702030302020204" pitchFamily="66" charset="0"/>
                <a:ea typeface="Baskerville" panose="02020502070401020303" pitchFamily="18" charset="0"/>
              </a:rPr>
              <a:t>Chapelford</a:t>
            </a:r>
            <a:r>
              <a:rPr lang="en-GB" sz="2100" dirty="0">
                <a:solidFill>
                  <a:srgbClr val="FFFFFF"/>
                </a:solidFill>
                <a:latin typeface="Comic Sans MS" panose="030F0702030302020204" pitchFamily="66" charset="0"/>
                <a:ea typeface="Baskerville" panose="02020502070401020303" pitchFamily="18" charset="0"/>
              </a:rPr>
              <a:t> is to ensure that our children are secondary ready.  Parents can help with this in many ways.  </a:t>
            </a:r>
          </a:p>
          <a:p>
            <a:endParaRPr lang="en-GB" sz="2100" u="sng" dirty="0">
              <a:solidFill>
                <a:srgbClr val="FFFFFF"/>
              </a:solidFill>
              <a:latin typeface="Comic Sans MS" panose="030F0702030302020204" pitchFamily="66" charset="0"/>
              <a:ea typeface="Baskerville" panose="02020502070401020303" pitchFamily="18" charset="0"/>
            </a:endParaRPr>
          </a:p>
          <a:p>
            <a:r>
              <a:rPr lang="en-GB" sz="2100" u="sng" dirty="0">
                <a:solidFill>
                  <a:srgbClr val="FFFFFF"/>
                </a:solidFill>
                <a:latin typeface="Comic Sans MS" panose="030F0702030302020204" pitchFamily="66" charset="0"/>
                <a:ea typeface="Baskerville" panose="02020502070401020303" pitchFamily="18" charset="0"/>
              </a:rPr>
              <a:t>Parents can support by:</a:t>
            </a:r>
          </a:p>
          <a:p>
            <a:r>
              <a:rPr lang="en-GB" sz="2100" dirty="0">
                <a:solidFill>
                  <a:srgbClr val="FFFFFF"/>
                </a:solidFill>
                <a:latin typeface="Comic Sans MS" panose="030F0702030302020204" pitchFamily="66" charset="0"/>
                <a:ea typeface="Baskerville" panose="02020502070401020303" pitchFamily="18" charset="0"/>
              </a:rPr>
              <a:t>-Helping children to become more independent and take responsibility for uniform, equipment and the completion of homework and reading.</a:t>
            </a:r>
          </a:p>
          <a:p>
            <a:r>
              <a:rPr lang="en-GB" sz="2100" dirty="0">
                <a:solidFill>
                  <a:srgbClr val="FFFFFF"/>
                </a:solidFill>
                <a:latin typeface="Comic Sans MS" panose="030F0702030302020204" pitchFamily="66" charset="0"/>
                <a:ea typeface="Baskerville" panose="02020502070401020303" pitchFamily="18" charset="0"/>
              </a:rPr>
              <a:t>-Ensuring children have time to do homework but allowing them to work independently as much as possible – supporting only when needed.</a:t>
            </a:r>
          </a:p>
          <a:p>
            <a:r>
              <a:rPr lang="en-GB" sz="2100" dirty="0">
                <a:solidFill>
                  <a:srgbClr val="FFFFFF"/>
                </a:solidFill>
                <a:latin typeface="Comic Sans MS" panose="030F0702030302020204" pitchFamily="66" charset="0"/>
                <a:ea typeface="Baskerville" panose="02020502070401020303" pitchFamily="18" charset="0"/>
              </a:rPr>
              <a:t>-Talking to the children about the importance of education and setting high expectations for behaviour and effort.</a:t>
            </a:r>
          </a:p>
          <a:p>
            <a:r>
              <a:rPr lang="en-GB" sz="2100" dirty="0">
                <a:solidFill>
                  <a:srgbClr val="FFFFFF"/>
                </a:solidFill>
                <a:latin typeface="Comic Sans MS" panose="030F0702030302020204" pitchFamily="66" charset="0"/>
                <a:ea typeface="Baskerville" panose="02020502070401020303" pitchFamily="18" charset="0"/>
              </a:rPr>
              <a:t>-Promoting good attendance and punctuality as learning starts promptly at 8.40.</a:t>
            </a:r>
          </a:p>
          <a:p>
            <a:r>
              <a:rPr lang="en-GB" sz="2100" dirty="0">
                <a:solidFill>
                  <a:srgbClr val="FFFFFF"/>
                </a:solidFill>
                <a:latin typeface="Comic Sans MS" panose="030F0702030302020204" pitchFamily="66" charset="0"/>
                <a:ea typeface="Baskerville" panose="02020502070401020303" pitchFamily="18" charset="0"/>
              </a:rPr>
              <a:t>-Encouraging children to attend booster sessions. </a:t>
            </a:r>
          </a:p>
          <a:p>
            <a:endParaRPr lang="en-GB" dirty="0">
              <a:solidFill>
                <a:srgbClr val="FFFFFF"/>
              </a:solidFill>
            </a:endParaRPr>
          </a:p>
        </p:txBody>
      </p:sp>
    </p:spTree>
    <p:extLst>
      <p:ext uri="{BB962C8B-B14F-4D97-AF65-F5344CB8AC3E}">
        <p14:creationId xmlns:p14="http://schemas.microsoft.com/office/powerpoint/2010/main" val="2651587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9afaa9-765e-4b6c-8407-add3c5865e39">
      <Terms xmlns="http://schemas.microsoft.com/office/infopath/2007/PartnerControls"/>
    </lcf76f155ced4ddcb4097134ff3c332f>
    <TaxCatchAll xmlns="00a12b34-8e68-4d0f-9188-71958960c7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3C65CB31868F498F6F733FBE255D94" ma:contentTypeVersion="9" ma:contentTypeDescription="Create a new document." ma:contentTypeScope="" ma:versionID="1584d44045ea1ebcb8b3309ad2cece34">
  <xsd:schema xmlns:xsd="http://www.w3.org/2001/XMLSchema" xmlns:xs="http://www.w3.org/2001/XMLSchema" xmlns:p="http://schemas.microsoft.com/office/2006/metadata/properties" xmlns:ns2="ac9afaa9-765e-4b6c-8407-add3c5865e39" xmlns:ns3="00a12b34-8e68-4d0f-9188-71958960c754" targetNamespace="http://schemas.microsoft.com/office/2006/metadata/properties" ma:root="true" ma:fieldsID="cfba63536a01aa8b438b14cef52b3915" ns2:_="" ns3:_="">
    <xsd:import namespace="ac9afaa9-765e-4b6c-8407-add3c5865e39"/>
    <xsd:import namespace="00a12b34-8e68-4d0f-9188-71958960c75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afaa9-765e-4b6c-8407-add3c5865e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90b7bd6-d98c-4b69-9d1d-21aa91e9bc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12b34-8e68-4d0f-9188-71958960c75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06f2acb-b660-4169-adc6-8c8b63abfef0}" ma:internalName="TaxCatchAll" ma:showField="CatchAllData" ma:web="00a12b34-8e68-4d0f-9188-71958960c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6A2560-1D01-4271-A024-75CEE27E95DB}">
  <ds:schemaRefs>
    <ds:schemaRef ds:uri="http://schemas.microsoft.com/sharepoint/v3/contenttype/forms"/>
  </ds:schemaRefs>
</ds:datastoreItem>
</file>

<file path=customXml/itemProps2.xml><?xml version="1.0" encoding="utf-8"?>
<ds:datastoreItem xmlns:ds="http://schemas.openxmlformats.org/officeDocument/2006/customXml" ds:itemID="{FE64BC40-4EEF-4967-95B7-A917931A44B7}">
  <ds:schemaRefs>
    <ds:schemaRef ds:uri="http://schemas.microsoft.com/office/2006/metadata/properties"/>
    <ds:schemaRef ds:uri="http://schemas.microsoft.com/office/infopath/2007/PartnerControls"/>
    <ds:schemaRef ds:uri="ac9afaa9-765e-4b6c-8407-add3c5865e39"/>
    <ds:schemaRef ds:uri="00a12b34-8e68-4d0f-9188-71958960c754"/>
  </ds:schemaRefs>
</ds:datastoreItem>
</file>

<file path=customXml/itemProps3.xml><?xml version="1.0" encoding="utf-8"?>
<ds:datastoreItem xmlns:ds="http://schemas.openxmlformats.org/officeDocument/2006/customXml" ds:itemID="{A7217210-FE53-45B7-9A98-4EC464207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afaa9-765e-4b6c-8407-add3c5865e39"/>
    <ds:schemaRef ds:uri="00a12b34-8e68-4d0f-9188-71958960c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1459</TotalTime>
  <Words>1364</Words>
  <Application>Microsoft Office PowerPoint</Application>
  <PresentationFormat>Widescreen</PresentationFormat>
  <Paragraphs>154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Comic Sans MS</vt:lpstr>
      <vt:lpstr>Tw Cen MT</vt:lpstr>
      <vt:lpstr>vag-rundschrift-d</vt:lpstr>
      <vt:lpstr>Office Theme</vt:lpstr>
      <vt:lpstr>Welcome To Year Six </vt:lpstr>
      <vt:lpstr>Overview Tonight you will …​</vt:lpstr>
      <vt:lpstr>Introductions </vt:lpstr>
      <vt:lpstr>PowerPoint Presentation</vt:lpstr>
      <vt:lpstr>Behaviour </vt:lpstr>
      <vt:lpstr>Additional Information</vt:lpstr>
      <vt:lpstr>PowerPoint Presentation</vt:lpstr>
      <vt:lpstr>Home learning</vt:lpstr>
      <vt:lpstr>How can parents help?</vt:lpstr>
      <vt:lpstr>Statutory Assessment Guidance </vt:lpstr>
      <vt:lpstr>www.muchsmarter.co.uk </vt:lpstr>
      <vt:lpstr>Residentials and trips.</vt:lpstr>
      <vt:lpstr>Liverpool</vt:lpstr>
      <vt:lpstr>Robinwood  Dobroyd Castle, Todmorden, Lancashire </vt:lpstr>
      <vt:lpstr>PowerPoint Presentation</vt:lpstr>
      <vt:lpstr>PowerPoint Presentation</vt:lpstr>
      <vt:lpstr>Robinwood  What do you need</vt:lpstr>
      <vt:lpstr>Robinwood  Hoodies</vt:lpstr>
      <vt:lpstr>Robinwood  Medical forms</vt:lpstr>
      <vt:lpstr>Transition to High school</vt:lpstr>
      <vt:lpstr>And finally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fran@canncreative.com</dc:creator>
  <cp:lastModifiedBy>Rachael Tickle</cp:lastModifiedBy>
  <cp:revision>164</cp:revision>
  <dcterms:created xsi:type="dcterms:W3CDTF">2022-11-10T10:23:47Z</dcterms:created>
  <dcterms:modified xsi:type="dcterms:W3CDTF">2023-09-28T10:51:16Z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0x0101000F3C65CB31868F498F6F733FBE255D94</vt:lpwstr>
  </property>
  <property fmtid="{D5CDD505-2E9C-101B-9397-08002B2CF9AE}" pid="3" name="MediaServiceImageTags">
    <vt:lpwstr/>
  </property>
</Properties>
</file>