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91" r:id="rId4"/>
    <p:sldId id="293" r:id="rId5"/>
    <p:sldId id="294" r:id="rId6"/>
    <p:sldId id="295" r:id="rId7"/>
    <p:sldId id="296" r:id="rId8"/>
    <p:sldId id="297" r:id="rId9"/>
    <p:sldId id="262" r:id="rId10"/>
    <p:sldId id="283" r:id="rId11"/>
    <p:sldId id="289" r:id="rId12"/>
    <p:sldId id="284" r:id="rId13"/>
    <p:sldId id="282" r:id="rId14"/>
    <p:sldId id="300" r:id="rId15"/>
    <p:sldId id="301" r:id="rId16"/>
    <p:sldId id="302" r:id="rId17"/>
    <p:sldId id="303" r:id="rId18"/>
    <p:sldId id="304" r:id="rId19"/>
    <p:sldId id="285" r:id="rId20"/>
    <p:sldId id="279" r:id="rId21"/>
    <p:sldId id="286" r:id="rId22"/>
    <p:sldId id="281" r:id="rId23"/>
    <p:sldId id="287" r:id="rId24"/>
    <p:sldId id="290" r:id="rId25"/>
    <p:sldId id="288"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91"/>
    <a:srgbClr val="FDBC26"/>
    <a:srgbClr val="0D004C"/>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242" autoAdjust="0"/>
  </p:normalViewPr>
  <p:slideViewPr>
    <p:cSldViewPr snapToGrid="0" snapToObjects="1">
      <p:cViewPr varScale="1">
        <p:scale>
          <a:sx n="93" d="100"/>
          <a:sy n="93" d="100"/>
        </p:scale>
        <p:origin x="18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1ED4-943C-1640-9B68-EDBFA884C4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85AD60-AA1F-D94D-A357-715D37B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065E1C-DC1E-1A44-99E8-53B217790803}"/>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5" name="Footer Placeholder 4">
            <a:extLst>
              <a:ext uri="{FF2B5EF4-FFF2-40B4-BE49-F238E27FC236}">
                <a16:creationId xmlns:a16="http://schemas.microsoft.com/office/drawing/2014/main" id="{1F464875-2499-6447-9570-9E5E72BFB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9B92D-8F3F-A24D-9517-247CF814706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88072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25AB-D3F1-4445-844B-6E7902BD35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2B96A4-2C61-1D4C-80C5-C93A0CC275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2248F-1451-EE4E-AE6A-8534EEEDD898}"/>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5" name="Footer Placeholder 4">
            <a:extLst>
              <a:ext uri="{FF2B5EF4-FFF2-40B4-BE49-F238E27FC236}">
                <a16:creationId xmlns:a16="http://schemas.microsoft.com/office/drawing/2014/main" id="{3604032C-472B-A74B-A651-E22CB6D2F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E489-7FD9-D54A-B776-26CBE2156C3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94832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8C730-86BC-D84C-850F-D517CE93FB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2FFA1F-3EB1-CC4C-9587-AD4F387479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7854F2-CC4F-8046-BFEB-77D49713AC70}"/>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5" name="Footer Placeholder 4">
            <a:extLst>
              <a:ext uri="{FF2B5EF4-FFF2-40B4-BE49-F238E27FC236}">
                <a16:creationId xmlns:a16="http://schemas.microsoft.com/office/drawing/2014/main" id="{C47D0209-3D81-7E41-93D0-92F99B1E0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E556-B998-0746-9165-64FD700E095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0767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490B-BC47-FA4A-B6F4-D165D70F38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9B564A-248D-5340-8C31-F55368202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5C0FDA-E1C5-5C40-95EB-EC67BC78D435}"/>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5" name="Footer Placeholder 4">
            <a:extLst>
              <a:ext uri="{FF2B5EF4-FFF2-40B4-BE49-F238E27FC236}">
                <a16:creationId xmlns:a16="http://schemas.microsoft.com/office/drawing/2014/main" id="{4EF40404-958F-DC48-B23D-355984CC0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574B0-AB33-FA45-B1C2-F0DAA27D03C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7968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6D9B-165C-794A-AF42-9499A01FA3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74392-083F-4A48-A394-D5C23F439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60DE99-FA57-1347-A526-9AD6283ECF24}"/>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5" name="Footer Placeholder 4">
            <a:extLst>
              <a:ext uri="{FF2B5EF4-FFF2-40B4-BE49-F238E27FC236}">
                <a16:creationId xmlns:a16="http://schemas.microsoft.com/office/drawing/2014/main" id="{FECF0008-A576-6E48-9095-943C591FC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9300F-5737-2745-B1CD-A20E4B10CCAA}"/>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3692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68C3-5B4C-3A4A-9B59-6181FA516E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21E6D8-789A-2B4B-8CD7-977270D11E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C9975D-DEF3-7946-B83A-6B62F5A34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C48C26-E968-404F-BE5D-CB79E32D4DD7}"/>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6" name="Footer Placeholder 5">
            <a:extLst>
              <a:ext uri="{FF2B5EF4-FFF2-40B4-BE49-F238E27FC236}">
                <a16:creationId xmlns:a16="http://schemas.microsoft.com/office/drawing/2014/main" id="{DCC26E52-CC0D-134B-B7E0-E67993F8D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2674F-4E0E-E243-9035-9F3F7A27639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41402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9645-F181-D247-A550-441225AAEF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A9BBCB-3695-7047-8BE1-939B3F739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41E575-D14F-6841-B682-58DBB01CA3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964698-F4A9-2940-A823-4E32CF084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2F63D1-47B6-DF46-8D03-39956DC565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5C6E17-8AD2-6944-926E-50E6C2BB7CC1}"/>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8" name="Footer Placeholder 7">
            <a:extLst>
              <a:ext uri="{FF2B5EF4-FFF2-40B4-BE49-F238E27FC236}">
                <a16:creationId xmlns:a16="http://schemas.microsoft.com/office/drawing/2014/main" id="{F25B62E5-3892-9343-BB85-64AD2FDE2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6D236-2C01-384A-8929-997F266F27F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5047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4EFB-3610-1B48-AD33-3FCEDD4560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02644D5-3289-1C41-8683-FFD2E75A5CCA}"/>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4" name="Footer Placeholder 3">
            <a:extLst>
              <a:ext uri="{FF2B5EF4-FFF2-40B4-BE49-F238E27FC236}">
                <a16:creationId xmlns:a16="http://schemas.microsoft.com/office/drawing/2014/main" id="{E8A806D4-4E0E-F742-B7B6-EF0FEA43C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AE8BF-646D-4242-9690-21BB4567A542}"/>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1238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9D94-D048-0941-B517-B1368A6141C2}"/>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3" name="Footer Placeholder 2">
            <a:extLst>
              <a:ext uri="{FF2B5EF4-FFF2-40B4-BE49-F238E27FC236}">
                <a16:creationId xmlns:a16="http://schemas.microsoft.com/office/drawing/2014/main" id="{F8F4954E-65DB-0F43-B9E4-C0A1B074C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03A41-1879-8340-A031-4F94DC660639}"/>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69551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AB4D-87AA-184A-9698-87DF7D2ABB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964E6-5972-C041-9FF7-23C20752B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78194B-123A-5C46-B71C-98A32C05F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397671-E8CB-3A44-97F9-BC2034CA5C66}"/>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6" name="Footer Placeholder 5">
            <a:extLst>
              <a:ext uri="{FF2B5EF4-FFF2-40B4-BE49-F238E27FC236}">
                <a16:creationId xmlns:a16="http://schemas.microsoft.com/office/drawing/2014/main" id="{D2E20150-644E-D848-B5F7-373872EE9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FDE34-FC4A-7042-9E9B-A529D08E5B77}"/>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4345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3213-CB3D-5E48-ABEC-E8EF23353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E18D5E-CD9E-7348-B139-54CF9ED98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8083-3913-C84B-80AD-7510F57EF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9ACADB-1AA2-FD44-A5FD-15DA235F79AF}"/>
              </a:ext>
            </a:extLst>
          </p:cNvPr>
          <p:cNvSpPr>
            <a:spLocks noGrp="1"/>
          </p:cNvSpPr>
          <p:nvPr>
            <p:ph type="dt" sz="half" idx="10"/>
          </p:nvPr>
        </p:nvSpPr>
        <p:spPr/>
        <p:txBody>
          <a:bodyPr/>
          <a:lstStyle/>
          <a:p>
            <a:fld id="{DFFAD6C1-ADFD-4B4E-B888-6D151E350F29}" type="datetimeFigureOut">
              <a:rPr lang="en-US" smtClean="0"/>
              <a:t>11/20/2025</a:t>
            </a:fld>
            <a:endParaRPr lang="en-US"/>
          </a:p>
        </p:txBody>
      </p:sp>
      <p:sp>
        <p:nvSpPr>
          <p:cNvPr id="6" name="Footer Placeholder 5">
            <a:extLst>
              <a:ext uri="{FF2B5EF4-FFF2-40B4-BE49-F238E27FC236}">
                <a16:creationId xmlns:a16="http://schemas.microsoft.com/office/drawing/2014/main" id="{E773EB32-B05E-704D-A0CD-C5778E75D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D44A6-F7D9-654F-8F4F-05694ECE5D0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63739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EBCC2-7A03-384D-AB94-70E90B80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14C9D2-1DCC-9C4A-8017-E250C5A7C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DB5300-5490-7942-98C9-DBCFE406F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AD6C1-ADFD-4B4E-B888-6D151E350F29}" type="datetimeFigureOut">
              <a:rPr lang="en-US" smtClean="0"/>
              <a:t>11/20/2025</a:t>
            </a:fld>
            <a:endParaRPr lang="en-US"/>
          </a:p>
        </p:txBody>
      </p:sp>
      <p:sp>
        <p:nvSpPr>
          <p:cNvPr id="5" name="Footer Placeholder 4">
            <a:extLst>
              <a:ext uri="{FF2B5EF4-FFF2-40B4-BE49-F238E27FC236}">
                <a16:creationId xmlns:a16="http://schemas.microsoft.com/office/drawing/2014/main" id="{F18B6D62-6A8D-294C-B997-55576CCB7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6A4AD-9B3C-CC4A-A011-5CD148BEE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3760-CE2A-2040-97B1-B268620E2972}" type="slidenum">
              <a:rPr lang="en-US" smtClean="0"/>
              <a:t>‹#›</a:t>
            </a:fld>
            <a:endParaRPr lang="en-US"/>
          </a:p>
        </p:txBody>
      </p:sp>
    </p:spTree>
    <p:extLst>
      <p:ext uri="{BB962C8B-B14F-4D97-AF65-F5344CB8AC3E}">
        <p14:creationId xmlns:p14="http://schemas.microsoft.com/office/powerpoint/2010/main" val="297023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media/690cb4ebb5e5a06aefd46b58/Multiplication_tables_check_information_for_parents.pdf"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1419A-F57A-244B-8EB5-5D12F34FF34D}"/>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176778" y="2902465"/>
            <a:ext cx="7325710" cy="2387600"/>
          </a:xfrm>
        </p:spPr>
        <p:txBody>
          <a:bodyPr>
            <a:normAutofit/>
          </a:bodyPr>
          <a:lstStyle/>
          <a:p>
            <a:r>
              <a:rPr lang="en-US" sz="2800" spc="300" dirty="0">
                <a:solidFill>
                  <a:schemeClr val="bg1"/>
                </a:solidFill>
                <a:latin typeface="Barmeno Medium" pitchFamily="2" charset="0"/>
              </a:rPr>
              <a:t>Multiplication Evening 2025</a:t>
            </a:r>
          </a:p>
        </p:txBody>
      </p:sp>
      <p:pic>
        <p:nvPicPr>
          <p:cNvPr id="7" name="Picture 6">
            <a:extLst>
              <a:ext uri="{FF2B5EF4-FFF2-40B4-BE49-F238E27FC236}">
                <a16:creationId xmlns:a16="http://schemas.microsoft.com/office/drawing/2014/main" id="{998F18B0-29C6-EF4B-9F2F-6398B8B3FE29}"/>
              </a:ext>
            </a:extLst>
          </p:cNvPr>
          <p:cNvPicPr>
            <a:picLocks noChangeAspect="1"/>
          </p:cNvPicPr>
          <p:nvPr/>
        </p:nvPicPr>
        <p:blipFill>
          <a:blip r:embed="rId3"/>
          <a:stretch>
            <a:fillRect/>
          </a:stretch>
        </p:blipFill>
        <p:spPr>
          <a:xfrm>
            <a:off x="2689512" y="4669867"/>
            <a:ext cx="622300" cy="622300"/>
          </a:xfrm>
          <a:prstGeom prst="rect">
            <a:avLst/>
          </a:prstGeom>
        </p:spPr>
      </p:pic>
      <p:pic>
        <p:nvPicPr>
          <p:cNvPr id="8" name="Picture 7">
            <a:extLst>
              <a:ext uri="{FF2B5EF4-FFF2-40B4-BE49-F238E27FC236}">
                <a16:creationId xmlns:a16="http://schemas.microsoft.com/office/drawing/2014/main" id="{05796E35-C6A6-D94A-9A7D-438189F87B14}"/>
              </a:ext>
            </a:extLst>
          </p:cNvPr>
          <p:cNvPicPr>
            <a:picLocks noChangeAspect="1"/>
          </p:cNvPicPr>
          <p:nvPr/>
        </p:nvPicPr>
        <p:blipFill>
          <a:blip r:embed="rId3"/>
          <a:stretch>
            <a:fillRect/>
          </a:stretch>
        </p:blipFill>
        <p:spPr>
          <a:xfrm>
            <a:off x="8344930" y="4669867"/>
            <a:ext cx="622300" cy="622300"/>
          </a:xfrm>
          <a:prstGeom prst="rect">
            <a:avLst/>
          </a:prstGeom>
        </p:spPr>
      </p:pic>
    </p:spTree>
    <p:extLst>
      <p:ext uri="{BB962C8B-B14F-4D97-AF65-F5344CB8AC3E}">
        <p14:creationId xmlns:p14="http://schemas.microsoft.com/office/powerpoint/2010/main" val="394716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91920" y="260058"/>
            <a:ext cx="7315200" cy="1049709"/>
          </a:xfrm>
        </p:spPr>
        <p:txBody>
          <a:bodyPr>
            <a:normAutofit/>
          </a:bodyPr>
          <a:lstStyle/>
          <a:p>
            <a:r>
              <a:rPr lang="en-US" sz="5000" b="1" u="sng" dirty="0">
                <a:solidFill>
                  <a:srgbClr val="594091"/>
                </a:solidFill>
                <a:latin typeface="Barmeno" pitchFamily="2" charset="0"/>
              </a:rPr>
              <a:t>Top Tips! - Year 3</a:t>
            </a:r>
          </a:p>
        </p:txBody>
      </p:sp>
      <p:pic>
        <p:nvPicPr>
          <p:cNvPr id="13" name="Picture 12">
            <a:extLst>
              <a:ext uri="{FF2B5EF4-FFF2-40B4-BE49-F238E27FC236}">
                <a16:creationId xmlns:a16="http://schemas.microsoft.com/office/drawing/2014/main" id="{AC1CC0D6-DC2E-1382-38D1-E5264EBC5F32}"/>
              </a:ext>
            </a:extLst>
          </p:cNvPr>
          <p:cNvPicPr>
            <a:picLocks noChangeAspect="1"/>
          </p:cNvPicPr>
          <p:nvPr/>
        </p:nvPicPr>
        <p:blipFill>
          <a:blip r:embed="rId3"/>
          <a:stretch>
            <a:fillRect/>
          </a:stretch>
        </p:blipFill>
        <p:spPr>
          <a:xfrm>
            <a:off x="5254485" y="2217337"/>
            <a:ext cx="2373797" cy="1789734"/>
          </a:xfrm>
          <a:prstGeom prst="rect">
            <a:avLst/>
          </a:prstGeom>
        </p:spPr>
      </p:pic>
      <p:sp>
        <p:nvSpPr>
          <p:cNvPr id="15" name="TextBox 14">
            <a:extLst>
              <a:ext uri="{FF2B5EF4-FFF2-40B4-BE49-F238E27FC236}">
                <a16:creationId xmlns:a16="http://schemas.microsoft.com/office/drawing/2014/main" id="{1A3111C1-4EFB-717B-364D-2A6F367DFB99}"/>
              </a:ext>
            </a:extLst>
          </p:cNvPr>
          <p:cNvSpPr txBox="1"/>
          <p:nvPr/>
        </p:nvSpPr>
        <p:spPr>
          <a:xfrm>
            <a:off x="5639548" y="1641548"/>
            <a:ext cx="2062369" cy="584775"/>
          </a:xfrm>
          <a:prstGeom prst="rect">
            <a:avLst/>
          </a:prstGeom>
          <a:noFill/>
        </p:spPr>
        <p:txBody>
          <a:bodyPr wrap="square" rtlCol="0">
            <a:spAutoFit/>
          </a:bodyPr>
          <a:lstStyle/>
          <a:p>
            <a:r>
              <a:rPr lang="en-GB" sz="3200" b="1" dirty="0"/>
              <a:t>3 x Table</a:t>
            </a:r>
          </a:p>
        </p:txBody>
      </p:sp>
      <p:sp>
        <p:nvSpPr>
          <p:cNvPr id="16" name="TextBox 15">
            <a:extLst>
              <a:ext uri="{FF2B5EF4-FFF2-40B4-BE49-F238E27FC236}">
                <a16:creationId xmlns:a16="http://schemas.microsoft.com/office/drawing/2014/main" id="{46955E83-074D-E92B-1478-D5085DECD515}"/>
              </a:ext>
            </a:extLst>
          </p:cNvPr>
          <p:cNvSpPr txBox="1"/>
          <p:nvPr/>
        </p:nvSpPr>
        <p:spPr>
          <a:xfrm>
            <a:off x="4316537" y="4237461"/>
            <a:ext cx="3311746" cy="584775"/>
          </a:xfrm>
          <a:prstGeom prst="rect">
            <a:avLst/>
          </a:prstGeom>
          <a:noFill/>
        </p:spPr>
        <p:txBody>
          <a:bodyPr wrap="square" rtlCol="0">
            <a:spAutoFit/>
          </a:bodyPr>
          <a:lstStyle/>
          <a:p>
            <a:r>
              <a:rPr lang="en-GB" sz="3200" b="1" dirty="0"/>
              <a:t>2, 4, 8 x Table</a:t>
            </a:r>
          </a:p>
        </p:txBody>
      </p:sp>
      <p:pic>
        <p:nvPicPr>
          <p:cNvPr id="18" name="Picture 17">
            <a:extLst>
              <a:ext uri="{FF2B5EF4-FFF2-40B4-BE49-F238E27FC236}">
                <a16:creationId xmlns:a16="http://schemas.microsoft.com/office/drawing/2014/main" id="{F83FD4C4-6FE0-917D-6B90-1FB51D454BA1}"/>
              </a:ext>
            </a:extLst>
          </p:cNvPr>
          <p:cNvPicPr>
            <a:picLocks noChangeAspect="1"/>
          </p:cNvPicPr>
          <p:nvPr/>
        </p:nvPicPr>
        <p:blipFill>
          <a:blip r:embed="rId4"/>
          <a:stretch>
            <a:fillRect/>
          </a:stretch>
        </p:blipFill>
        <p:spPr>
          <a:xfrm>
            <a:off x="4077997" y="4750687"/>
            <a:ext cx="3227595" cy="2002365"/>
          </a:xfrm>
          <a:prstGeom prst="rect">
            <a:avLst/>
          </a:prstGeom>
        </p:spPr>
      </p:pic>
    </p:spTree>
    <p:extLst>
      <p:ext uri="{BB962C8B-B14F-4D97-AF65-F5344CB8AC3E}">
        <p14:creationId xmlns:p14="http://schemas.microsoft.com/office/powerpoint/2010/main" val="329920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7994-FF0D-9950-81A8-68DC07809E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72B1F9-7E83-E136-A6B3-BDCEC1B7CE18}"/>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0EB7C631-852B-7B7A-E975-461879CADA79}"/>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51193625-1696-C53C-466E-FAF5ACA01729}"/>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FE38CEB3-5A63-ABFD-920A-F0683864F893}"/>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14B472D-C57B-2AF8-777B-42FF01C0EDC4}"/>
              </a:ext>
            </a:extLst>
          </p:cNvPr>
          <p:cNvSpPr>
            <a:spLocks noGrp="1"/>
          </p:cNvSpPr>
          <p:nvPr>
            <p:ph type="ctrTitle"/>
          </p:nvPr>
        </p:nvSpPr>
        <p:spPr>
          <a:xfrm>
            <a:off x="3991920" y="260058"/>
            <a:ext cx="7315200" cy="1030969"/>
          </a:xfrm>
        </p:spPr>
        <p:txBody>
          <a:bodyPr>
            <a:normAutofit/>
          </a:bodyPr>
          <a:lstStyle/>
          <a:p>
            <a:r>
              <a:rPr lang="en-US" sz="5000" b="1" u="sng" dirty="0">
                <a:solidFill>
                  <a:srgbClr val="594091"/>
                </a:solidFill>
                <a:latin typeface="Barmeno" pitchFamily="2" charset="0"/>
              </a:rPr>
              <a:t>Top Tips! - Year 4</a:t>
            </a:r>
          </a:p>
        </p:txBody>
      </p:sp>
      <p:pic>
        <p:nvPicPr>
          <p:cNvPr id="5" name="Picture 4">
            <a:extLst>
              <a:ext uri="{FF2B5EF4-FFF2-40B4-BE49-F238E27FC236}">
                <a16:creationId xmlns:a16="http://schemas.microsoft.com/office/drawing/2014/main" id="{09F6F9DC-FB58-5837-D7CF-51C67529E455}"/>
              </a:ext>
            </a:extLst>
          </p:cNvPr>
          <p:cNvPicPr>
            <a:picLocks noChangeAspect="1"/>
          </p:cNvPicPr>
          <p:nvPr/>
        </p:nvPicPr>
        <p:blipFill>
          <a:blip r:embed="rId3"/>
          <a:stretch>
            <a:fillRect/>
          </a:stretch>
        </p:blipFill>
        <p:spPr>
          <a:xfrm>
            <a:off x="4520469" y="1974389"/>
            <a:ext cx="4147918" cy="3271052"/>
          </a:xfrm>
          <a:prstGeom prst="rect">
            <a:avLst/>
          </a:prstGeom>
        </p:spPr>
      </p:pic>
      <p:sp>
        <p:nvSpPr>
          <p:cNvPr id="7" name="TextBox 6">
            <a:extLst>
              <a:ext uri="{FF2B5EF4-FFF2-40B4-BE49-F238E27FC236}">
                <a16:creationId xmlns:a16="http://schemas.microsoft.com/office/drawing/2014/main" id="{ABBAE419-CCF2-2F7B-D2AF-19AEFD1AA533}"/>
              </a:ext>
            </a:extLst>
          </p:cNvPr>
          <p:cNvSpPr txBox="1"/>
          <p:nvPr/>
        </p:nvSpPr>
        <p:spPr>
          <a:xfrm>
            <a:off x="9622376" y="1735874"/>
            <a:ext cx="2062369" cy="584775"/>
          </a:xfrm>
          <a:prstGeom prst="rect">
            <a:avLst/>
          </a:prstGeom>
          <a:noFill/>
        </p:spPr>
        <p:txBody>
          <a:bodyPr wrap="square" rtlCol="0">
            <a:spAutoFit/>
          </a:bodyPr>
          <a:lstStyle/>
          <a:p>
            <a:r>
              <a:rPr lang="en-GB" sz="3200" b="1" dirty="0"/>
              <a:t>9 x Table</a:t>
            </a:r>
          </a:p>
        </p:txBody>
      </p:sp>
      <p:pic>
        <p:nvPicPr>
          <p:cNvPr id="9" name="Picture 8">
            <a:extLst>
              <a:ext uri="{FF2B5EF4-FFF2-40B4-BE49-F238E27FC236}">
                <a16:creationId xmlns:a16="http://schemas.microsoft.com/office/drawing/2014/main" id="{DD53C1E4-FF7C-C013-80AA-150959039A75}"/>
              </a:ext>
            </a:extLst>
          </p:cNvPr>
          <p:cNvPicPr>
            <a:picLocks noChangeAspect="1"/>
          </p:cNvPicPr>
          <p:nvPr/>
        </p:nvPicPr>
        <p:blipFill>
          <a:blip r:embed="rId4"/>
          <a:stretch>
            <a:fillRect/>
          </a:stretch>
        </p:blipFill>
        <p:spPr>
          <a:xfrm>
            <a:off x="9120536" y="2898183"/>
            <a:ext cx="2466979" cy="1423463"/>
          </a:xfrm>
          <a:prstGeom prst="rect">
            <a:avLst/>
          </a:prstGeom>
        </p:spPr>
      </p:pic>
    </p:spTree>
    <p:extLst>
      <p:ext uri="{BB962C8B-B14F-4D97-AF65-F5344CB8AC3E}">
        <p14:creationId xmlns:p14="http://schemas.microsoft.com/office/powerpoint/2010/main" val="340406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4176713" y="1575923"/>
            <a:ext cx="7315200" cy="769850"/>
          </a:xfrm>
        </p:spPr>
        <p:txBody>
          <a:bodyPr>
            <a:normAutofit fontScale="90000"/>
          </a:bodyPr>
          <a:lstStyle/>
          <a:p>
            <a:r>
              <a:rPr lang="en-US" sz="5000" dirty="0">
                <a:solidFill>
                  <a:srgbClr val="594091"/>
                </a:solidFill>
                <a:latin typeface="Barmeno" pitchFamily="2" charset="0"/>
              </a:rPr>
              <a:t>Compensating</a:t>
            </a:r>
          </a:p>
        </p:txBody>
      </p:sp>
      <p:pic>
        <p:nvPicPr>
          <p:cNvPr id="5" name="Picture 4">
            <a:extLst>
              <a:ext uri="{FF2B5EF4-FFF2-40B4-BE49-F238E27FC236}">
                <a16:creationId xmlns:a16="http://schemas.microsoft.com/office/drawing/2014/main" id="{4A5E0EFE-4B29-AB20-AE78-F326EB053BFE}"/>
              </a:ext>
            </a:extLst>
          </p:cNvPr>
          <p:cNvPicPr>
            <a:picLocks noChangeAspect="1"/>
          </p:cNvPicPr>
          <p:nvPr/>
        </p:nvPicPr>
        <p:blipFill>
          <a:blip r:embed="rId3"/>
          <a:stretch>
            <a:fillRect/>
          </a:stretch>
        </p:blipFill>
        <p:spPr>
          <a:xfrm>
            <a:off x="4881261" y="3040733"/>
            <a:ext cx="6767874" cy="1881799"/>
          </a:xfrm>
          <a:prstGeom prst="rect">
            <a:avLst/>
          </a:prstGeom>
        </p:spPr>
      </p:pic>
      <p:sp>
        <p:nvSpPr>
          <p:cNvPr id="7" name="TextBox 6">
            <a:extLst>
              <a:ext uri="{FF2B5EF4-FFF2-40B4-BE49-F238E27FC236}">
                <a16:creationId xmlns:a16="http://schemas.microsoft.com/office/drawing/2014/main" id="{EA6ED1D6-77B0-E76F-9A2E-1422C528C5AF}"/>
              </a:ext>
            </a:extLst>
          </p:cNvPr>
          <p:cNvSpPr txBox="1"/>
          <p:nvPr/>
        </p:nvSpPr>
        <p:spPr>
          <a:xfrm>
            <a:off x="5372190" y="2353148"/>
            <a:ext cx="6119723" cy="523220"/>
          </a:xfrm>
          <a:prstGeom prst="rect">
            <a:avLst/>
          </a:prstGeom>
          <a:noFill/>
        </p:spPr>
        <p:txBody>
          <a:bodyPr wrap="square" rtlCol="0">
            <a:spAutoFit/>
          </a:bodyPr>
          <a:lstStyle/>
          <a:p>
            <a:r>
              <a:rPr lang="en-US" sz="2800" dirty="0"/>
              <a:t>If I know what 4 x 10 is, what is 4 x 11?</a:t>
            </a:r>
            <a:endParaRPr lang="en-GB" sz="2800" dirty="0"/>
          </a:p>
        </p:txBody>
      </p:sp>
      <p:sp>
        <p:nvSpPr>
          <p:cNvPr id="9" name="Title 1">
            <a:extLst>
              <a:ext uri="{FF2B5EF4-FFF2-40B4-BE49-F238E27FC236}">
                <a16:creationId xmlns:a16="http://schemas.microsoft.com/office/drawing/2014/main" id="{014B472D-C57B-2AF8-777B-42FF01C0EDC4}"/>
              </a:ext>
            </a:extLst>
          </p:cNvPr>
          <p:cNvSpPr txBox="1">
            <a:spLocks/>
          </p:cNvSpPr>
          <p:nvPr/>
        </p:nvSpPr>
        <p:spPr>
          <a:xfrm>
            <a:off x="3991920" y="260058"/>
            <a:ext cx="7315200"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u="sng">
                <a:solidFill>
                  <a:srgbClr val="594091"/>
                </a:solidFill>
                <a:latin typeface="Barmeno" pitchFamily="2" charset="0"/>
              </a:rPr>
              <a:t>Top Tips! - Year 4</a:t>
            </a:r>
            <a:endParaRPr lang="en-US" sz="5000" b="1" u="sng" dirty="0">
              <a:solidFill>
                <a:srgbClr val="594091"/>
              </a:solidFill>
              <a:latin typeface="Barmeno" pitchFamily="2" charset="0"/>
            </a:endParaRPr>
          </a:p>
        </p:txBody>
      </p:sp>
    </p:spTree>
    <p:extLst>
      <p:ext uri="{BB962C8B-B14F-4D97-AF65-F5344CB8AC3E}">
        <p14:creationId xmlns:p14="http://schemas.microsoft.com/office/powerpoint/2010/main" val="308915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15720" y="1389460"/>
            <a:ext cx="7315200" cy="1464811"/>
          </a:xfrm>
        </p:spPr>
        <p:txBody>
          <a:bodyPr>
            <a:normAutofit fontScale="90000"/>
          </a:bodyPr>
          <a:lstStyle/>
          <a:p>
            <a:r>
              <a:rPr lang="en-US" sz="5000" b="1" u="sng" dirty="0">
                <a:solidFill>
                  <a:srgbClr val="594091"/>
                </a:solidFill>
                <a:latin typeface="Barmeno" pitchFamily="2" charset="0"/>
              </a:rPr>
              <a:t>Top Tips – Year 4!</a:t>
            </a:r>
            <a:br>
              <a:rPr lang="en-US" sz="5000" b="1" u="sng" dirty="0">
                <a:solidFill>
                  <a:srgbClr val="594091"/>
                </a:solidFill>
                <a:latin typeface="Barmeno" pitchFamily="2" charset="0"/>
              </a:rPr>
            </a:br>
            <a:br>
              <a:rPr lang="en-US" sz="5000" b="1" u="sng" dirty="0">
                <a:solidFill>
                  <a:srgbClr val="594091"/>
                </a:solidFill>
                <a:latin typeface="Barmeno" pitchFamily="2" charset="0"/>
              </a:rPr>
            </a:br>
            <a:r>
              <a:rPr lang="en-US" sz="5000" dirty="0">
                <a:solidFill>
                  <a:srgbClr val="594091"/>
                </a:solidFill>
                <a:latin typeface="Barmeno" pitchFamily="2" charset="0"/>
              </a:rPr>
              <a:t>Making Connections</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sp>
        <p:nvSpPr>
          <p:cNvPr id="2" name="Oval 1"/>
          <p:cNvSpPr/>
          <p:nvPr/>
        </p:nvSpPr>
        <p:spPr>
          <a:xfrm>
            <a:off x="4933703" y="271057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03523" y="271057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733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943163" y="271057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1298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8280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52623" y="273906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6224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370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60352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2733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316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1298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28280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952623" y="353866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6224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3370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0352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2733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94316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61298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28280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52623" y="423236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24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5628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2610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959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574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63556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30538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5203" y="494558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6450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843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15720" y="1389460"/>
            <a:ext cx="7315200" cy="1464811"/>
          </a:xfrm>
        </p:spPr>
        <p:txBody>
          <a:bodyPr>
            <a:normAutofit fontScale="90000"/>
          </a:bodyPr>
          <a:lstStyle/>
          <a:p>
            <a:r>
              <a:rPr lang="en-US" sz="5000" b="1" u="sng" dirty="0">
                <a:solidFill>
                  <a:srgbClr val="594091"/>
                </a:solidFill>
                <a:latin typeface="Barmeno" pitchFamily="2" charset="0"/>
              </a:rPr>
              <a:t>Top Tips – Year 4!</a:t>
            </a:r>
            <a:br>
              <a:rPr lang="en-US" sz="5000" b="1" u="sng" dirty="0">
                <a:solidFill>
                  <a:srgbClr val="594091"/>
                </a:solidFill>
                <a:latin typeface="Barmeno" pitchFamily="2" charset="0"/>
              </a:rPr>
            </a:br>
            <a:br>
              <a:rPr lang="en-US" sz="5000" b="1" u="sng" dirty="0">
                <a:solidFill>
                  <a:srgbClr val="594091"/>
                </a:solidFill>
                <a:latin typeface="Barmeno" pitchFamily="2" charset="0"/>
              </a:rPr>
            </a:br>
            <a:r>
              <a:rPr lang="en-US" sz="5000" dirty="0">
                <a:solidFill>
                  <a:srgbClr val="594091"/>
                </a:solidFill>
                <a:latin typeface="Barmeno" pitchFamily="2" charset="0"/>
              </a:rPr>
              <a:t>Making Connections</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sp>
        <p:nvSpPr>
          <p:cNvPr id="2" name="Oval 1"/>
          <p:cNvSpPr/>
          <p:nvPr/>
        </p:nvSpPr>
        <p:spPr>
          <a:xfrm>
            <a:off x="493370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0352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7334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94316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1298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8280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52623" y="273906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62244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370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60352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2733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316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1298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28280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952623" y="353866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6224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3370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0352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2733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94316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61298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28280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52623" y="423236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24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5628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2610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959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574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63556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30538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5203" y="494558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6450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669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15720" y="1389460"/>
            <a:ext cx="7315200" cy="1464811"/>
          </a:xfrm>
        </p:spPr>
        <p:txBody>
          <a:bodyPr>
            <a:normAutofit fontScale="90000"/>
          </a:bodyPr>
          <a:lstStyle/>
          <a:p>
            <a:r>
              <a:rPr lang="en-US" sz="5000" b="1" u="sng" dirty="0">
                <a:solidFill>
                  <a:srgbClr val="594091"/>
                </a:solidFill>
                <a:latin typeface="Barmeno" pitchFamily="2" charset="0"/>
              </a:rPr>
              <a:t>Top Tips – Year 4!</a:t>
            </a:r>
            <a:br>
              <a:rPr lang="en-US" sz="5000" b="1" u="sng" dirty="0">
                <a:solidFill>
                  <a:srgbClr val="594091"/>
                </a:solidFill>
                <a:latin typeface="Barmeno" pitchFamily="2" charset="0"/>
              </a:rPr>
            </a:br>
            <a:br>
              <a:rPr lang="en-US" sz="5000" b="1" u="sng" dirty="0">
                <a:solidFill>
                  <a:srgbClr val="594091"/>
                </a:solidFill>
                <a:latin typeface="Barmeno" pitchFamily="2" charset="0"/>
              </a:rPr>
            </a:br>
            <a:r>
              <a:rPr lang="en-US" sz="5000" dirty="0">
                <a:solidFill>
                  <a:srgbClr val="594091"/>
                </a:solidFill>
                <a:latin typeface="Barmeno" pitchFamily="2" charset="0"/>
              </a:rPr>
              <a:t>Making Connections</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sp>
        <p:nvSpPr>
          <p:cNvPr id="2" name="Oval 1"/>
          <p:cNvSpPr/>
          <p:nvPr/>
        </p:nvSpPr>
        <p:spPr>
          <a:xfrm>
            <a:off x="493370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03523" y="271057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733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943163" y="271057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1298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8280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52623" y="273906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6224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370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60352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2733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316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1298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28280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952623" y="353866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6224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33703" y="4203879"/>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0352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2733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94316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61298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28280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52623" y="423236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24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56283" y="491709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2610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959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574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63556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30538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5203" y="494558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6450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74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15720" y="1389460"/>
            <a:ext cx="7315200" cy="1464811"/>
          </a:xfrm>
        </p:spPr>
        <p:txBody>
          <a:bodyPr>
            <a:normAutofit fontScale="90000"/>
          </a:bodyPr>
          <a:lstStyle/>
          <a:p>
            <a:r>
              <a:rPr lang="en-US" sz="5000" b="1" u="sng" dirty="0">
                <a:solidFill>
                  <a:srgbClr val="594091"/>
                </a:solidFill>
                <a:latin typeface="Barmeno" pitchFamily="2" charset="0"/>
              </a:rPr>
              <a:t>Top Tips – Year 4!</a:t>
            </a:r>
            <a:br>
              <a:rPr lang="en-US" sz="5000" b="1" u="sng" dirty="0">
                <a:solidFill>
                  <a:srgbClr val="594091"/>
                </a:solidFill>
                <a:latin typeface="Barmeno" pitchFamily="2" charset="0"/>
              </a:rPr>
            </a:br>
            <a:br>
              <a:rPr lang="en-US" sz="5000" b="1" u="sng" dirty="0">
                <a:solidFill>
                  <a:srgbClr val="594091"/>
                </a:solidFill>
                <a:latin typeface="Barmeno" pitchFamily="2" charset="0"/>
              </a:rPr>
            </a:br>
            <a:r>
              <a:rPr lang="en-US" sz="5000" dirty="0">
                <a:solidFill>
                  <a:srgbClr val="594091"/>
                </a:solidFill>
                <a:latin typeface="Barmeno" pitchFamily="2" charset="0"/>
              </a:rPr>
              <a:t>Making Connections</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sp>
        <p:nvSpPr>
          <p:cNvPr id="2" name="Oval 1"/>
          <p:cNvSpPr/>
          <p:nvPr/>
        </p:nvSpPr>
        <p:spPr>
          <a:xfrm>
            <a:off x="493370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0352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733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943163" y="271057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1298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8280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52623" y="273906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6224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370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60352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2733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3163" y="351017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1298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28280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952623" y="353866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6224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33703" y="4203879"/>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03523" y="4203879"/>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2733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94316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61298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28280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52623" y="423236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24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56283" y="491709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26103" y="491709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959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574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63556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30538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5203" y="494558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6450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73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15720" y="1389460"/>
            <a:ext cx="7315200" cy="1464811"/>
          </a:xfrm>
        </p:spPr>
        <p:txBody>
          <a:bodyPr>
            <a:normAutofit fontScale="90000"/>
          </a:bodyPr>
          <a:lstStyle/>
          <a:p>
            <a:r>
              <a:rPr lang="en-US" sz="5000" b="1" u="sng" dirty="0">
                <a:solidFill>
                  <a:srgbClr val="594091"/>
                </a:solidFill>
                <a:latin typeface="Barmeno" pitchFamily="2" charset="0"/>
              </a:rPr>
              <a:t>Top Tips – Year 4!</a:t>
            </a:r>
            <a:br>
              <a:rPr lang="en-US" sz="5000" b="1" u="sng" dirty="0">
                <a:solidFill>
                  <a:srgbClr val="594091"/>
                </a:solidFill>
                <a:latin typeface="Barmeno" pitchFamily="2" charset="0"/>
              </a:rPr>
            </a:br>
            <a:br>
              <a:rPr lang="en-US" sz="5000" b="1" u="sng" dirty="0">
                <a:solidFill>
                  <a:srgbClr val="594091"/>
                </a:solidFill>
                <a:latin typeface="Barmeno" pitchFamily="2" charset="0"/>
              </a:rPr>
            </a:br>
            <a:r>
              <a:rPr lang="en-US" sz="5000" dirty="0">
                <a:solidFill>
                  <a:srgbClr val="594091"/>
                </a:solidFill>
                <a:latin typeface="Barmeno" pitchFamily="2" charset="0"/>
              </a:rPr>
              <a:t>Making Connections</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sp>
        <p:nvSpPr>
          <p:cNvPr id="2" name="Oval 1"/>
          <p:cNvSpPr/>
          <p:nvPr/>
        </p:nvSpPr>
        <p:spPr>
          <a:xfrm>
            <a:off x="493370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0352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7334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94316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1298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8280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52623" y="273906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622443" y="272482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370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60352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273343" y="3524420"/>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316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1298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28280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952623" y="3538665"/>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622443" y="352442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33703" y="4203879"/>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03523" y="4203879"/>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273343" y="4218124"/>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943163" y="4203879"/>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61298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28280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52623" y="423236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24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56283" y="491709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26103" y="491709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95923" y="493134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5743" y="491709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63556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30538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5203" y="494558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6450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961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15720" y="1389460"/>
            <a:ext cx="7315200" cy="1464811"/>
          </a:xfrm>
        </p:spPr>
        <p:txBody>
          <a:bodyPr>
            <a:normAutofit fontScale="90000"/>
          </a:bodyPr>
          <a:lstStyle/>
          <a:p>
            <a:r>
              <a:rPr lang="en-US" sz="5000" b="1" u="sng" dirty="0">
                <a:solidFill>
                  <a:srgbClr val="594091"/>
                </a:solidFill>
                <a:latin typeface="Barmeno" pitchFamily="2" charset="0"/>
              </a:rPr>
              <a:t>Top Tips – Year 4!</a:t>
            </a:r>
            <a:br>
              <a:rPr lang="en-US" sz="5000" b="1" u="sng" dirty="0">
                <a:solidFill>
                  <a:srgbClr val="594091"/>
                </a:solidFill>
                <a:latin typeface="Barmeno" pitchFamily="2" charset="0"/>
              </a:rPr>
            </a:br>
            <a:br>
              <a:rPr lang="en-US" sz="5000" b="1" u="sng" dirty="0">
                <a:solidFill>
                  <a:srgbClr val="594091"/>
                </a:solidFill>
                <a:latin typeface="Barmeno" pitchFamily="2" charset="0"/>
              </a:rPr>
            </a:br>
            <a:r>
              <a:rPr lang="en-US" sz="5000" dirty="0">
                <a:solidFill>
                  <a:srgbClr val="594091"/>
                </a:solidFill>
                <a:latin typeface="Barmeno" pitchFamily="2" charset="0"/>
              </a:rPr>
              <a:t>Making Connections</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sp>
        <p:nvSpPr>
          <p:cNvPr id="2" name="Oval 1"/>
          <p:cNvSpPr/>
          <p:nvPr/>
        </p:nvSpPr>
        <p:spPr>
          <a:xfrm>
            <a:off x="493370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0352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7334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943163" y="271057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1298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28280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52623" y="2739068"/>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622443" y="2724823"/>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370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60352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273343" y="3524420"/>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3163" y="351017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612983" y="3524420"/>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282803" y="3524420"/>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952623" y="3538665"/>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9622443" y="3524420"/>
            <a:ext cx="540000" cy="54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3370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0352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2733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943163" y="420387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61298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28280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952623" y="4232369"/>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2443" y="4218124"/>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5628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2610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959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5743" y="491709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63556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30538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8975203" y="4945588"/>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9645023" y="4931343"/>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64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91920" y="260058"/>
            <a:ext cx="7315200" cy="1464811"/>
          </a:xfrm>
        </p:spPr>
        <p:txBody>
          <a:bodyPr>
            <a:normAutofit/>
          </a:bodyPr>
          <a:lstStyle/>
          <a:p>
            <a:r>
              <a:rPr lang="en-US" sz="5000" b="1" u="sng" dirty="0">
                <a:solidFill>
                  <a:srgbClr val="594091"/>
                </a:solidFill>
                <a:latin typeface="Barmeno" pitchFamily="2" charset="0"/>
              </a:rPr>
              <a:t>Application</a:t>
            </a:r>
          </a:p>
        </p:txBody>
      </p:sp>
      <p:pic>
        <p:nvPicPr>
          <p:cNvPr id="3" name="Picture 2">
            <a:extLst>
              <a:ext uri="{FF2B5EF4-FFF2-40B4-BE49-F238E27FC236}">
                <a16:creationId xmlns:a16="http://schemas.microsoft.com/office/drawing/2014/main" id="{A0E2DAE3-C674-738B-74EB-57D2BEC03F3D}"/>
              </a:ext>
            </a:extLst>
          </p:cNvPr>
          <p:cNvPicPr>
            <a:picLocks noChangeAspect="1"/>
          </p:cNvPicPr>
          <p:nvPr/>
        </p:nvPicPr>
        <p:blipFill>
          <a:blip r:embed="rId3"/>
          <a:stretch>
            <a:fillRect/>
          </a:stretch>
        </p:blipFill>
        <p:spPr>
          <a:xfrm>
            <a:off x="4673445" y="2771347"/>
            <a:ext cx="6017044" cy="2190853"/>
          </a:xfrm>
          <a:prstGeom prst="rect">
            <a:avLst/>
          </a:prstGeom>
        </p:spPr>
      </p:pic>
      <p:sp>
        <p:nvSpPr>
          <p:cNvPr id="8" name="TextBox 7">
            <a:extLst>
              <a:ext uri="{FF2B5EF4-FFF2-40B4-BE49-F238E27FC236}">
                <a16:creationId xmlns:a16="http://schemas.microsoft.com/office/drawing/2014/main" id="{F4E97D4B-7CEB-3278-D51C-DA03545780AB}"/>
              </a:ext>
            </a:extLst>
          </p:cNvPr>
          <p:cNvSpPr txBox="1"/>
          <p:nvPr/>
        </p:nvSpPr>
        <p:spPr>
          <a:xfrm>
            <a:off x="4353427" y="2061546"/>
            <a:ext cx="7156085" cy="523220"/>
          </a:xfrm>
          <a:prstGeom prst="rect">
            <a:avLst/>
          </a:prstGeom>
          <a:noFill/>
        </p:spPr>
        <p:txBody>
          <a:bodyPr wrap="square" rtlCol="0">
            <a:spAutoFit/>
          </a:bodyPr>
          <a:lstStyle/>
          <a:p>
            <a:r>
              <a:rPr lang="en-US" sz="2800" dirty="0"/>
              <a:t>Which of these would be in the 9 times tables?</a:t>
            </a:r>
            <a:endParaRPr lang="en-GB" sz="2800" dirty="0"/>
          </a:p>
        </p:txBody>
      </p:sp>
    </p:spTree>
    <p:extLst>
      <p:ext uri="{BB962C8B-B14F-4D97-AF65-F5344CB8AC3E}">
        <p14:creationId xmlns:p14="http://schemas.microsoft.com/office/powerpoint/2010/main" val="232265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555171" y="260059"/>
            <a:ext cx="10751949" cy="1340142"/>
          </a:xfrm>
        </p:spPr>
        <p:txBody>
          <a:bodyPr>
            <a:normAutofit/>
          </a:bodyPr>
          <a:lstStyle/>
          <a:p>
            <a:r>
              <a:rPr lang="en-US" sz="5000" b="1" u="sng" dirty="0">
                <a:solidFill>
                  <a:srgbClr val="594091"/>
                </a:solidFill>
                <a:latin typeface="Barmeno" pitchFamily="2" charset="0"/>
              </a:rPr>
              <a:t>Multiplication – a kind of magic</a:t>
            </a:r>
          </a:p>
        </p:txBody>
      </p:sp>
      <p:sp>
        <p:nvSpPr>
          <p:cNvPr id="2" name="Rectangle 1"/>
          <p:cNvSpPr/>
          <p:nvPr/>
        </p:nvSpPr>
        <p:spPr>
          <a:xfrm>
            <a:off x="4304942" y="3043991"/>
            <a:ext cx="6096000" cy="1131848"/>
          </a:xfrm>
          <a:prstGeom prst="rect">
            <a:avLst/>
          </a:prstGeom>
        </p:spPr>
        <p:txBody>
          <a:bodyPr>
            <a:spAutoFit/>
          </a:bodyPr>
          <a:lstStyle/>
          <a:p>
            <a:pPr marL="342900" indent="-342900">
              <a:lnSpc>
                <a:spcPct val="150000"/>
              </a:lnSpc>
              <a:buFont typeface="Arial" panose="020B0604020202020204" pitchFamily="34" charset="0"/>
              <a:buChar char="•"/>
            </a:pPr>
            <a:r>
              <a:rPr lang="en-US" sz="2400" dirty="0">
                <a:latin typeface="Barmeno"/>
              </a:rPr>
              <a:t>They are key to being a confident mathematician in a range of other areas</a:t>
            </a:r>
          </a:p>
        </p:txBody>
      </p:sp>
      <p:sp>
        <p:nvSpPr>
          <p:cNvPr id="11" name="Rectangle 10"/>
          <p:cNvSpPr/>
          <p:nvPr/>
        </p:nvSpPr>
        <p:spPr>
          <a:xfrm>
            <a:off x="4277721" y="1734479"/>
            <a:ext cx="6096000" cy="1200329"/>
          </a:xfrm>
          <a:prstGeom prst="rect">
            <a:avLst/>
          </a:prstGeom>
        </p:spPr>
        <p:txBody>
          <a:bodyPr>
            <a:spAutoFit/>
          </a:bodyPr>
          <a:lstStyle/>
          <a:p>
            <a:pPr marL="342900" indent="-342900">
              <a:lnSpc>
                <a:spcPct val="150000"/>
              </a:lnSpc>
              <a:buFont typeface="Arial" panose="020B0604020202020204" pitchFamily="34" charset="0"/>
              <a:buChar char="•"/>
            </a:pPr>
            <a:r>
              <a:rPr lang="en-US" sz="2400" dirty="0">
                <a:latin typeface="Barmeno"/>
              </a:rPr>
              <a:t>We try and make times tables as fun and engaging as possible.</a:t>
            </a:r>
          </a:p>
        </p:txBody>
      </p:sp>
      <p:sp>
        <p:nvSpPr>
          <p:cNvPr id="13" name="Rectangle 12"/>
          <p:cNvSpPr/>
          <p:nvPr/>
        </p:nvSpPr>
        <p:spPr>
          <a:xfrm>
            <a:off x="4381142" y="4382420"/>
            <a:ext cx="6096000" cy="1200329"/>
          </a:xfrm>
          <a:prstGeom prst="rect">
            <a:avLst/>
          </a:prstGeom>
        </p:spPr>
        <p:txBody>
          <a:bodyPr>
            <a:spAutoFit/>
          </a:bodyPr>
          <a:lstStyle/>
          <a:p>
            <a:pPr marL="342900" indent="-342900">
              <a:lnSpc>
                <a:spcPct val="150000"/>
              </a:lnSpc>
              <a:buFont typeface="Arial" panose="020B0604020202020204" pitchFamily="34" charset="0"/>
              <a:buChar char="•"/>
            </a:pPr>
            <a:r>
              <a:rPr lang="en-US" sz="2400" dirty="0">
                <a:latin typeface="Barmeno"/>
              </a:rPr>
              <a:t>They are essential for building reasoning and problem solving skills</a:t>
            </a:r>
          </a:p>
        </p:txBody>
      </p:sp>
    </p:spTree>
    <p:extLst>
      <p:ext uri="{BB962C8B-B14F-4D97-AF65-F5344CB8AC3E}">
        <p14:creationId xmlns:p14="http://schemas.microsoft.com/office/powerpoint/2010/main" val="34806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1780423"/>
            <a:ext cx="7499829" cy="2862322"/>
            <a:chOff x="2135561" y="2119070"/>
            <a:chExt cx="7499829" cy="2862322"/>
          </a:xfrm>
        </p:grpSpPr>
        <p:sp>
          <p:nvSpPr>
            <p:cNvPr id="9" name="TextBox 8">
              <a:extLst>
                <a:ext uri="{FF2B5EF4-FFF2-40B4-BE49-F238E27FC236}">
                  <a16:creationId xmlns:a16="http://schemas.microsoft.com/office/drawing/2014/main" id="{B27B98F2-622B-C221-0786-B953F1A8B5AB}"/>
                </a:ext>
              </a:extLst>
            </p:cNvPr>
            <p:cNvSpPr txBox="1"/>
            <p:nvPr/>
          </p:nvSpPr>
          <p:spPr>
            <a:xfrm>
              <a:off x="2205063" y="2119070"/>
              <a:ext cx="7430327"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Tests multiplication and division facts together </a:t>
              </a:r>
            </a:p>
            <a:p>
              <a:pPr marL="285750" indent="-285750">
                <a:buFont typeface="Wingdings" panose="05000000000000000000" pitchFamily="2" charset="2"/>
                <a:buChar char="v"/>
              </a:pPr>
              <a:r>
                <a:rPr lang="en-US" dirty="0"/>
                <a:t>Children can be grouped and tracked </a:t>
              </a:r>
            </a:p>
            <a:p>
              <a:pPr marL="285750" indent="-285750">
                <a:buFont typeface="Wingdings" panose="05000000000000000000" pitchFamily="2" charset="2"/>
                <a:buChar char="v"/>
              </a:pPr>
              <a:r>
                <a:rPr lang="en-US" dirty="0"/>
                <a:t>Some activities use times tables set by the teacher </a:t>
              </a:r>
            </a:p>
            <a:p>
              <a:pPr marL="285750" indent="-285750">
                <a:buFont typeface="Wingdings" panose="05000000000000000000" pitchFamily="2" charset="2"/>
                <a:buChar char="v"/>
              </a:pPr>
              <a:r>
                <a:rPr lang="en-US" dirty="0"/>
                <a:t>Children can battle against each other or class v class </a:t>
              </a:r>
            </a:p>
            <a:p>
              <a:pPr marL="285750" indent="-285750">
                <a:buFont typeface="Wingdings" panose="05000000000000000000" pitchFamily="2" charset="2"/>
                <a:buChar char="v"/>
              </a:pPr>
              <a:r>
                <a:rPr lang="en-US" dirty="0"/>
                <a:t>Teacher can see who has logged on and for how long </a:t>
              </a:r>
            </a:p>
            <a:p>
              <a:pPr marL="285750" indent="-285750">
                <a:buFont typeface="Wingdings" panose="05000000000000000000" pitchFamily="2" charset="2"/>
                <a:buChar char="v"/>
              </a:pPr>
              <a:r>
                <a:rPr lang="en-US" dirty="0"/>
                <a:t>Children win gold coins and can </a:t>
              </a:r>
              <a:r>
                <a:rPr lang="en-US" dirty="0" err="1"/>
                <a:t>personalise</a:t>
              </a:r>
              <a:r>
                <a:rPr lang="en-US" dirty="0"/>
                <a:t> their character </a:t>
              </a:r>
            </a:p>
            <a:p>
              <a:pPr marL="285750" indent="-285750">
                <a:buFont typeface="Wingdings" panose="05000000000000000000" pitchFamily="2" charset="2"/>
                <a:buChar char="v"/>
              </a:pPr>
              <a:r>
                <a:rPr lang="en-US" dirty="0"/>
                <a:t>Each week, teachers will look at who has won the most coins, who has got the most correct answers and who has made the most progress, these are then celebrated in the class. </a:t>
              </a:r>
            </a:p>
            <a:p>
              <a:pPr marL="285750" indent="-285750">
                <a:buFont typeface="Wingdings" panose="05000000000000000000" pitchFamily="2" charset="2"/>
                <a:buChar char="v"/>
              </a:pPr>
              <a:r>
                <a:rPr lang="en-US" dirty="0"/>
                <a:t>Soundcheck is in the same format as the Year 4 multiplication test</a:t>
              </a:r>
            </a:p>
          </p:txBody>
        </p:sp>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91920" y="260058"/>
            <a:ext cx="7315200" cy="1464811"/>
          </a:xfrm>
        </p:spPr>
        <p:txBody>
          <a:bodyPr>
            <a:normAutofit/>
          </a:bodyPr>
          <a:lstStyle/>
          <a:p>
            <a:r>
              <a:rPr lang="en-US" sz="5000" b="1" u="sng" dirty="0">
                <a:solidFill>
                  <a:srgbClr val="594091"/>
                </a:solidFill>
                <a:latin typeface="Barmeno" pitchFamily="2" charset="0"/>
              </a:rPr>
              <a:t>TT Rockstars!</a:t>
            </a:r>
          </a:p>
        </p:txBody>
      </p:sp>
      <p:pic>
        <p:nvPicPr>
          <p:cNvPr id="3" name="Picture 2">
            <a:extLst>
              <a:ext uri="{FF2B5EF4-FFF2-40B4-BE49-F238E27FC236}">
                <a16:creationId xmlns:a16="http://schemas.microsoft.com/office/drawing/2014/main" id="{4DA31F87-C553-5DBD-C622-7C067A2BF85D}"/>
              </a:ext>
            </a:extLst>
          </p:cNvPr>
          <p:cNvPicPr>
            <a:picLocks noChangeAspect="1"/>
          </p:cNvPicPr>
          <p:nvPr/>
        </p:nvPicPr>
        <p:blipFill>
          <a:blip r:embed="rId3"/>
          <a:stretch>
            <a:fillRect/>
          </a:stretch>
        </p:blipFill>
        <p:spPr>
          <a:xfrm>
            <a:off x="4234070" y="4738603"/>
            <a:ext cx="7430328" cy="1475710"/>
          </a:xfrm>
          <a:prstGeom prst="rect">
            <a:avLst/>
          </a:prstGeom>
        </p:spPr>
      </p:pic>
    </p:spTree>
    <p:extLst>
      <p:ext uri="{BB962C8B-B14F-4D97-AF65-F5344CB8AC3E}">
        <p14:creationId xmlns:p14="http://schemas.microsoft.com/office/powerpoint/2010/main" val="264009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2296470" y="122118"/>
            <a:ext cx="9895530" cy="1464811"/>
          </a:xfrm>
        </p:spPr>
        <p:txBody>
          <a:bodyPr>
            <a:normAutofit/>
          </a:bodyPr>
          <a:lstStyle/>
          <a:p>
            <a:r>
              <a:rPr lang="en-US" sz="5000" b="1" u="sng" dirty="0">
                <a:solidFill>
                  <a:srgbClr val="594091"/>
                </a:solidFill>
                <a:latin typeface="Barmeno" pitchFamily="2" charset="0"/>
              </a:rPr>
              <a:t>Multiplication Check DfE Guidance</a:t>
            </a:r>
          </a:p>
        </p:txBody>
      </p:sp>
      <p:sp>
        <p:nvSpPr>
          <p:cNvPr id="5" name="TextBox 4">
            <a:extLst>
              <a:ext uri="{FF2B5EF4-FFF2-40B4-BE49-F238E27FC236}">
                <a16:creationId xmlns:a16="http://schemas.microsoft.com/office/drawing/2014/main" id="{48BB6DEB-865C-B4B6-3236-A93D1E39737D}"/>
              </a:ext>
            </a:extLst>
          </p:cNvPr>
          <p:cNvSpPr txBox="1"/>
          <p:nvPr/>
        </p:nvSpPr>
        <p:spPr>
          <a:xfrm>
            <a:off x="3924300" y="1729804"/>
            <a:ext cx="7868176" cy="3447098"/>
          </a:xfrm>
          <a:prstGeom prst="rect">
            <a:avLst/>
          </a:prstGeom>
          <a:noFill/>
        </p:spPr>
        <p:txBody>
          <a:bodyPr wrap="square">
            <a:spAutoFit/>
          </a:bodyPr>
          <a:lstStyle/>
          <a:p>
            <a:pPr marL="342900" indent="-342900" algn="l">
              <a:buFont typeface="Wingdings" panose="05000000000000000000" pitchFamily="2" charset="2"/>
              <a:buChar char="v"/>
            </a:pPr>
            <a:r>
              <a:rPr lang="en-US" b="0" i="0" dirty="0">
                <a:solidFill>
                  <a:srgbClr val="0B0C0C"/>
                </a:solidFill>
                <a:effectLst/>
                <a:latin typeface="GDS Transport"/>
              </a:rPr>
              <a:t>The multiplication tables check (MTC) is statutory for all year 4 pupils registered at state-funded maintained schools, special schools or academies, including free schools, in England.</a:t>
            </a:r>
          </a:p>
          <a:p>
            <a:pPr marL="342900" indent="-342900" algn="l">
              <a:buFont typeface="Wingdings" panose="05000000000000000000" pitchFamily="2" charset="2"/>
              <a:buChar char="v"/>
            </a:pPr>
            <a:r>
              <a:rPr lang="en-US" b="0" i="0" dirty="0">
                <a:solidFill>
                  <a:srgbClr val="0B0C0C"/>
                </a:solidFill>
                <a:effectLst/>
                <a:latin typeface="GDS Transport"/>
              </a:rPr>
              <a:t>The purpose of the MTC is to determine whether pupils can recall their times tables fluently, which is essential for future success in mathematics. </a:t>
            </a:r>
          </a:p>
          <a:p>
            <a:pPr marL="342900" indent="-342900" algn="l">
              <a:buFont typeface="Wingdings" panose="05000000000000000000" pitchFamily="2" charset="2"/>
              <a:buChar char="v"/>
            </a:pPr>
            <a:r>
              <a:rPr lang="en-US" b="0" i="0" dirty="0">
                <a:solidFill>
                  <a:srgbClr val="0B0C0C"/>
                </a:solidFill>
                <a:effectLst/>
                <a:latin typeface="GDS Transport"/>
              </a:rPr>
              <a:t>It will help schools to identify pupils who have not yet mastered their times tables, so that additional support can be provided.</a:t>
            </a:r>
          </a:p>
          <a:p>
            <a:pPr marL="342900" indent="-342900" algn="l">
              <a:buFont typeface="Wingdings" panose="05000000000000000000" pitchFamily="2" charset="2"/>
              <a:buChar char="v"/>
            </a:pPr>
            <a:r>
              <a:rPr lang="en-US" b="0" i="0" dirty="0">
                <a:solidFill>
                  <a:srgbClr val="0B0C0C"/>
                </a:solidFill>
                <a:effectLst/>
                <a:latin typeface="GDS Transport"/>
              </a:rPr>
              <a:t>In 202</a:t>
            </a:r>
            <a:r>
              <a:rPr lang="en-US" dirty="0">
                <a:solidFill>
                  <a:srgbClr val="0B0C0C"/>
                </a:solidFill>
                <a:latin typeface="GDS Transport"/>
              </a:rPr>
              <a:t>6</a:t>
            </a:r>
            <a:r>
              <a:rPr lang="en-US" b="0" i="0" dirty="0">
                <a:solidFill>
                  <a:srgbClr val="0B0C0C"/>
                </a:solidFill>
                <a:effectLst/>
                <a:latin typeface="GDS Transport"/>
              </a:rPr>
              <a:t>, schools must administer the MTC to all eligible year 4 pupils within a 2 week-window from Monday 1</a:t>
            </a:r>
            <a:r>
              <a:rPr lang="en-US" b="0" i="0" baseline="30000" dirty="0">
                <a:solidFill>
                  <a:srgbClr val="0B0C0C"/>
                </a:solidFill>
                <a:effectLst/>
                <a:latin typeface="GDS Transport"/>
              </a:rPr>
              <a:t>st</a:t>
            </a:r>
            <a:r>
              <a:rPr lang="en-US" b="0" i="0" dirty="0">
                <a:solidFill>
                  <a:srgbClr val="0B0C0C"/>
                </a:solidFill>
                <a:effectLst/>
                <a:latin typeface="GDS Transport"/>
              </a:rPr>
              <a:t> June 2026.</a:t>
            </a:r>
            <a:endParaRPr lang="en-US" dirty="0">
              <a:solidFill>
                <a:srgbClr val="0B0C0C"/>
              </a:solidFill>
              <a:latin typeface="GDS Transport"/>
            </a:endParaRPr>
          </a:p>
          <a:p>
            <a:pPr marL="342900" indent="-342900" algn="l">
              <a:buFont typeface="Wingdings" panose="05000000000000000000" pitchFamily="2" charset="2"/>
              <a:buChar char="v"/>
            </a:pPr>
            <a:endParaRPr lang="en-US" b="0" i="0" dirty="0">
              <a:solidFill>
                <a:srgbClr val="0B0C0C"/>
              </a:solidFill>
              <a:effectLst/>
              <a:latin typeface="GDS Transport"/>
            </a:endParaRPr>
          </a:p>
          <a:p>
            <a:r>
              <a:rPr lang="en-US" dirty="0">
                <a:hlinkClick r:id="rId3"/>
              </a:rPr>
              <a:t>Multiplication tables check: information for parents</a:t>
            </a:r>
            <a:endParaRPr lang="en-US" dirty="0"/>
          </a:p>
          <a:p>
            <a:endParaRPr lang="en-US" sz="2000" b="0" i="0" dirty="0">
              <a:solidFill>
                <a:srgbClr val="0B0C0C"/>
              </a:solidFill>
              <a:effectLst/>
              <a:latin typeface="GDS Transport"/>
            </a:endParaRPr>
          </a:p>
        </p:txBody>
      </p:sp>
    </p:spTree>
    <p:extLst>
      <p:ext uri="{BB962C8B-B14F-4D97-AF65-F5344CB8AC3E}">
        <p14:creationId xmlns:p14="http://schemas.microsoft.com/office/powerpoint/2010/main" val="111272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91920" y="260058"/>
            <a:ext cx="7315200" cy="1464811"/>
          </a:xfrm>
        </p:spPr>
        <p:txBody>
          <a:bodyPr>
            <a:normAutofit/>
          </a:bodyPr>
          <a:lstStyle/>
          <a:p>
            <a:r>
              <a:rPr lang="en-US" sz="5000" b="1" u="sng" dirty="0">
                <a:solidFill>
                  <a:srgbClr val="594091"/>
                </a:solidFill>
                <a:latin typeface="Barmeno" pitchFamily="2" charset="0"/>
              </a:rPr>
              <a:t>Multiplication Check</a:t>
            </a:r>
          </a:p>
        </p:txBody>
      </p:sp>
      <p:sp>
        <p:nvSpPr>
          <p:cNvPr id="5" name="TextBox 4">
            <a:extLst>
              <a:ext uri="{FF2B5EF4-FFF2-40B4-BE49-F238E27FC236}">
                <a16:creationId xmlns:a16="http://schemas.microsoft.com/office/drawing/2014/main" id="{48BB6DEB-865C-B4B6-3236-A93D1E39737D}"/>
              </a:ext>
            </a:extLst>
          </p:cNvPr>
          <p:cNvSpPr txBox="1"/>
          <p:nvPr/>
        </p:nvSpPr>
        <p:spPr>
          <a:xfrm>
            <a:off x="3860433" y="1785461"/>
            <a:ext cx="7578173" cy="1938992"/>
          </a:xfrm>
          <a:prstGeom prst="rect">
            <a:avLst/>
          </a:prstGeom>
          <a:noFill/>
        </p:spPr>
        <p:txBody>
          <a:bodyPr wrap="square">
            <a:spAutoFit/>
          </a:bodyPr>
          <a:lstStyle/>
          <a:p>
            <a:pPr marL="342900" indent="-342900">
              <a:buFont typeface="Wingdings" panose="05000000000000000000" pitchFamily="2" charset="2"/>
              <a:buChar char="v"/>
            </a:pPr>
            <a:r>
              <a:rPr lang="en-US" sz="2000" dirty="0"/>
              <a:t>It is an on-screen check consisting of 25 times table questions. </a:t>
            </a:r>
          </a:p>
          <a:p>
            <a:pPr marL="342900" indent="-342900">
              <a:buFont typeface="Wingdings" panose="05000000000000000000" pitchFamily="2" charset="2"/>
              <a:buChar char="v"/>
            </a:pPr>
            <a:r>
              <a:rPr lang="en-US" sz="2000" dirty="0"/>
              <a:t>Your child will be able to answer 3 practice questions before taking the actual check. </a:t>
            </a:r>
          </a:p>
          <a:p>
            <a:pPr marL="342900" indent="-342900">
              <a:buFont typeface="Wingdings" panose="05000000000000000000" pitchFamily="2" charset="2"/>
              <a:buChar char="v"/>
            </a:pPr>
            <a:r>
              <a:rPr lang="en-US" sz="2000" dirty="0"/>
              <a:t>They will then have 6 seconds to answer each question. </a:t>
            </a:r>
          </a:p>
          <a:p>
            <a:pPr marL="342900" indent="-342900">
              <a:buFont typeface="Wingdings" panose="05000000000000000000" pitchFamily="2" charset="2"/>
              <a:buChar char="v"/>
            </a:pPr>
            <a:r>
              <a:rPr lang="en-US" sz="2000" dirty="0"/>
              <a:t>On average, the check should take no longer than 5 minutes to complete. </a:t>
            </a:r>
            <a:endParaRPr lang="en-GB" sz="2000" dirty="0"/>
          </a:p>
        </p:txBody>
      </p:sp>
    </p:spTree>
    <p:extLst>
      <p:ext uri="{BB962C8B-B14F-4D97-AF65-F5344CB8AC3E}">
        <p14:creationId xmlns:p14="http://schemas.microsoft.com/office/powerpoint/2010/main" val="186208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2296470" y="122118"/>
            <a:ext cx="9895530" cy="1464811"/>
          </a:xfrm>
        </p:spPr>
        <p:txBody>
          <a:bodyPr>
            <a:normAutofit/>
          </a:bodyPr>
          <a:lstStyle/>
          <a:p>
            <a:r>
              <a:rPr lang="en-US" sz="5000" b="1" u="sng" dirty="0">
                <a:solidFill>
                  <a:srgbClr val="594091"/>
                </a:solidFill>
                <a:latin typeface="Barmeno" pitchFamily="2" charset="0"/>
              </a:rPr>
              <a:t>Multiplication Check</a:t>
            </a:r>
          </a:p>
        </p:txBody>
      </p:sp>
      <p:sp>
        <p:nvSpPr>
          <p:cNvPr id="3" name="TextBox 2">
            <a:extLst>
              <a:ext uri="{FF2B5EF4-FFF2-40B4-BE49-F238E27FC236}">
                <a16:creationId xmlns:a16="http://schemas.microsoft.com/office/drawing/2014/main" id="{9E3E06A3-1A40-457E-E91D-957446342D03}"/>
              </a:ext>
            </a:extLst>
          </p:cNvPr>
          <p:cNvSpPr txBox="1"/>
          <p:nvPr/>
        </p:nvSpPr>
        <p:spPr>
          <a:xfrm>
            <a:off x="4065984" y="1861666"/>
            <a:ext cx="7505529" cy="3416320"/>
          </a:xfrm>
          <a:prstGeom prst="rect">
            <a:avLst/>
          </a:prstGeom>
          <a:noFill/>
        </p:spPr>
        <p:txBody>
          <a:bodyPr wrap="square">
            <a:spAutoFit/>
          </a:bodyPr>
          <a:lstStyle/>
          <a:p>
            <a:pPr marL="342900" indent="-342900" algn="l">
              <a:buFont typeface="Wingdings" panose="05000000000000000000" pitchFamily="2" charset="2"/>
              <a:buChar char="v"/>
            </a:pPr>
            <a:r>
              <a:rPr lang="en-US" sz="2400" dirty="0"/>
              <a:t>MTC can be accessed on a PC, Mac, laptop or a tablet. </a:t>
            </a:r>
          </a:p>
          <a:p>
            <a:pPr marL="342900" indent="-342900" algn="l">
              <a:buFont typeface="Wingdings" panose="05000000000000000000" pitchFamily="2" charset="2"/>
              <a:buChar char="v"/>
            </a:pPr>
            <a:r>
              <a:rPr lang="en-US" sz="2400" dirty="0"/>
              <a:t>Children don’t need to press enter on their keypad </a:t>
            </a:r>
            <a:br>
              <a:rPr lang="en-US" sz="2400" dirty="0"/>
            </a:br>
            <a:r>
              <a:rPr lang="en-US" sz="2400" dirty="0"/>
              <a:t>- This keeps the children calm and relaxed </a:t>
            </a:r>
            <a:br>
              <a:rPr lang="en-US" sz="2400" dirty="0"/>
            </a:br>
            <a:r>
              <a:rPr lang="en-US" sz="2400" dirty="0"/>
              <a:t>- Avoids typing errors going through on screen keypad is inverse of keypad on laptop keyboard </a:t>
            </a:r>
          </a:p>
          <a:p>
            <a:pPr marL="342900" indent="-342900" algn="l">
              <a:buFont typeface="Wingdings" panose="05000000000000000000" pitchFamily="2" charset="2"/>
              <a:buChar char="v"/>
            </a:pPr>
            <a:r>
              <a:rPr lang="en-US" sz="2400" dirty="0"/>
              <a:t>Teachers can choose how to administer the test E.g. taking 1 child at a time or with a group all using the computers at the same time. </a:t>
            </a:r>
          </a:p>
          <a:p>
            <a:pPr marL="342900" indent="-342900" algn="l">
              <a:buFont typeface="Wingdings" panose="05000000000000000000" pitchFamily="2" charset="2"/>
              <a:buChar char="v"/>
            </a:pPr>
            <a:r>
              <a:rPr lang="en-US" sz="2400" b="0" i="0" dirty="0">
                <a:solidFill>
                  <a:srgbClr val="0B0C0C"/>
                </a:solidFill>
                <a:effectLst/>
                <a:latin typeface="GDS Transport"/>
              </a:rPr>
              <a:t>Special arrangements can be made.</a:t>
            </a:r>
          </a:p>
        </p:txBody>
      </p:sp>
    </p:spTree>
    <p:extLst>
      <p:ext uri="{BB962C8B-B14F-4D97-AF65-F5344CB8AC3E}">
        <p14:creationId xmlns:p14="http://schemas.microsoft.com/office/powerpoint/2010/main" val="2418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BE23-4340-7BFF-0F8E-2C830729B43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6FD350-488B-A2CD-F17A-FE6CDA7D20B8}"/>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16164EDB-98FB-908D-8004-B7A9F1560B9E}"/>
              </a:ext>
            </a:extLst>
          </p:cNvPr>
          <p:cNvGrpSpPr/>
          <p:nvPr/>
        </p:nvGrpSpPr>
        <p:grpSpPr>
          <a:xfrm>
            <a:off x="3991920" y="1780423"/>
            <a:ext cx="6838255" cy="1829492"/>
            <a:chOff x="2135561" y="2119070"/>
            <a:chExt cx="6838255" cy="1829492"/>
          </a:xfrm>
        </p:grpSpPr>
        <p:sp>
          <p:nvSpPr>
            <p:cNvPr id="9" name="TextBox 8">
              <a:extLst>
                <a:ext uri="{FF2B5EF4-FFF2-40B4-BE49-F238E27FC236}">
                  <a16:creationId xmlns:a16="http://schemas.microsoft.com/office/drawing/2014/main" id="{DD797CC6-A9D8-5C2B-F444-4416DA564E60}"/>
                </a:ext>
              </a:extLst>
            </p:cNvPr>
            <p:cNvSpPr txBox="1"/>
            <p:nvPr/>
          </p:nvSpPr>
          <p:spPr>
            <a:xfrm>
              <a:off x="2205064" y="2119070"/>
              <a:ext cx="6768752"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a:hlinkClick r:id="rId3"/>
                </a:rPr>
                <a:t>https://mathsframe.co.uk/en/resources/resource/477/Multiplication-Tables-Check</a:t>
              </a:r>
              <a:endParaRPr lang="en-US" dirty="0"/>
            </a:p>
            <a:p>
              <a:pPr marL="285750" indent="-285750">
                <a:buFont typeface="Wingdings" panose="05000000000000000000" pitchFamily="2" charset="2"/>
                <a:buChar char="v"/>
              </a:pPr>
              <a:endParaRPr lang="en-US" dirty="0"/>
            </a:p>
          </p:txBody>
        </p:sp>
        <p:sp>
          <p:nvSpPr>
            <p:cNvPr id="10" name="TextBox 9">
              <a:extLst>
                <a:ext uri="{FF2B5EF4-FFF2-40B4-BE49-F238E27FC236}">
                  <a16:creationId xmlns:a16="http://schemas.microsoft.com/office/drawing/2014/main" id="{71F66488-9C21-D68C-4B16-A39BAC74F6E6}"/>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388A58C9-5A3F-56D4-8992-C4368ED82F64}"/>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A6F328A4-F853-5EAD-613B-E32091CC8104}"/>
              </a:ext>
            </a:extLst>
          </p:cNvPr>
          <p:cNvSpPr>
            <a:spLocks noGrp="1"/>
          </p:cNvSpPr>
          <p:nvPr>
            <p:ph type="ctrTitle"/>
          </p:nvPr>
        </p:nvSpPr>
        <p:spPr>
          <a:xfrm>
            <a:off x="3991920" y="260058"/>
            <a:ext cx="7315200" cy="1464811"/>
          </a:xfrm>
        </p:spPr>
        <p:txBody>
          <a:bodyPr>
            <a:normAutofit/>
          </a:bodyPr>
          <a:lstStyle/>
          <a:p>
            <a:r>
              <a:rPr lang="en-US" sz="5000" b="1" u="sng" dirty="0" err="1">
                <a:solidFill>
                  <a:srgbClr val="594091"/>
                </a:solidFill>
                <a:latin typeface="Barmeno" pitchFamily="2" charset="0"/>
              </a:rPr>
              <a:t>Maths</a:t>
            </a:r>
            <a:r>
              <a:rPr lang="en-US" sz="5000" b="1" u="sng" dirty="0">
                <a:solidFill>
                  <a:srgbClr val="594091"/>
                </a:solidFill>
                <a:latin typeface="Barmeno" pitchFamily="2" charset="0"/>
              </a:rPr>
              <a:t> Frame Tables Check</a:t>
            </a:r>
          </a:p>
        </p:txBody>
      </p:sp>
      <p:pic>
        <p:nvPicPr>
          <p:cNvPr id="5" name="Picture 4">
            <a:extLst>
              <a:ext uri="{FF2B5EF4-FFF2-40B4-BE49-F238E27FC236}">
                <a16:creationId xmlns:a16="http://schemas.microsoft.com/office/drawing/2014/main" id="{6E1692D8-94E4-E15A-20A3-9316A73BF2A1}"/>
              </a:ext>
            </a:extLst>
          </p:cNvPr>
          <p:cNvPicPr>
            <a:picLocks noChangeAspect="1"/>
          </p:cNvPicPr>
          <p:nvPr/>
        </p:nvPicPr>
        <p:blipFill>
          <a:blip r:embed="rId4"/>
          <a:stretch>
            <a:fillRect/>
          </a:stretch>
        </p:blipFill>
        <p:spPr>
          <a:xfrm>
            <a:off x="7649520" y="2762974"/>
            <a:ext cx="2961968" cy="2220444"/>
          </a:xfrm>
          <a:prstGeom prst="rect">
            <a:avLst/>
          </a:prstGeom>
        </p:spPr>
      </p:pic>
      <p:pic>
        <p:nvPicPr>
          <p:cNvPr id="8" name="Picture 7">
            <a:extLst>
              <a:ext uri="{FF2B5EF4-FFF2-40B4-BE49-F238E27FC236}">
                <a16:creationId xmlns:a16="http://schemas.microsoft.com/office/drawing/2014/main" id="{C204AA0F-B09E-4C92-5952-8D801C685673}"/>
              </a:ext>
            </a:extLst>
          </p:cNvPr>
          <p:cNvPicPr>
            <a:picLocks noChangeAspect="1"/>
          </p:cNvPicPr>
          <p:nvPr/>
        </p:nvPicPr>
        <p:blipFill>
          <a:blip r:embed="rId5"/>
          <a:stretch>
            <a:fillRect/>
          </a:stretch>
        </p:blipFill>
        <p:spPr>
          <a:xfrm>
            <a:off x="4197178" y="2759307"/>
            <a:ext cx="2933525" cy="2224111"/>
          </a:xfrm>
          <a:prstGeom prst="rect">
            <a:avLst/>
          </a:prstGeom>
        </p:spPr>
      </p:pic>
      <p:sp>
        <p:nvSpPr>
          <p:cNvPr id="2" name="Title 1">
            <a:extLst>
              <a:ext uri="{FF2B5EF4-FFF2-40B4-BE49-F238E27FC236}">
                <a16:creationId xmlns:a16="http://schemas.microsoft.com/office/drawing/2014/main" id="{92F7D4EA-7C60-4F97-CE17-47934B2F5921}"/>
              </a:ext>
            </a:extLst>
          </p:cNvPr>
          <p:cNvSpPr txBox="1">
            <a:spLocks/>
          </p:cNvSpPr>
          <p:nvPr/>
        </p:nvSpPr>
        <p:spPr>
          <a:xfrm>
            <a:off x="3788199" y="5038972"/>
            <a:ext cx="7315200" cy="1464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u="sng" dirty="0">
                <a:solidFill>
                  <a:srgbClr val="594091"/>
                </a:solidFill>
                <a:latin typeface="Barmeno" pitchFamily="2" charset="0"/>
              </a:rPr>
              <a:t>Have a go!</a:t>
            </a:r>
          </a:p>
        </p:txBody>
      </p:sp>
    </p:spTree>
    <p:extLst>
      <p:ext uri="{BB962C8B-B14F-4D97-AF65-F5344CB8AC3E}">
        <p14:creationId xmlns:p14="http://schemas.microsoft.com/office/powerpoint/2010/main" val="3306593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1780423"/>
            <a:ext cx="6838255" cy="1829492"/>
            <a:chOff x="2135561" y="2119070"/>
            <a:chExt cx="6838255" cy="1829492"/>
          </a:xfrm>
        </p:grpSpPr>
        <p:sp>
          <p:nvSpPr>
            <p:cNvPr id="9" name="TextBox 8">
              <a:extLst>
                <a:ext uri="{FF2B5EF4-FFF2-40B4-BE49-F238E27FC236}">
                  <a16:creationId xmlns:a16="http://schemas.microsoft.com/office/drawing/2014/main" id="{B27B98F2-622B-C221-0786-B953F1A8B5AB}"/>
                </a:ext>
              </a:extLst>
            </p:cNvPr>
            <p:cNvSpPr txBox="1"/>
            <p:nvPr/>
          </p:nvSpPr>
          <p:spPr>
            <a:xfrm>
              <a:off x="2205064" y="2119070"/>
              <a:ext cx="6768752" cy="369332"/>
            </a:xfrm>
            <a:prstGeom prst="rect">
              <a:avLst/>
            </a:prstGeom>
            <a:noFill/>
          </p:spPr>
          <p:txBody>
            <a:bodyPr wrap="square" rtlCol="0">
              <a:spAutoFit/>
            </a:bodyPr>
            <a:lstStyle/>
            <a:p>
              <a:pPr marL="285750" indent="-285750">
                <a:buFont typeface="Wingdings" panose="05000000000000000000" pitchFamily="2" charset="2"/>
                <a:buChar char="v"/>
              </a:pPr>
              <a:endParaRPr lang="en-US" dirty="0"/>
            </a:p>
          </p:txBody>
        </p:sp>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063874" y="117856"/>
            <a:ext cx="7315200" cy="904713"/>
          </a:xfrm>
        </p:spPr>
        <p:txBody>
          <a:bodyPr>
            <a:normAutofit/>
          </a:bodyPr>
          <a:lstStyle/>
          <a:p>
            <a:r>
              <a:rPr lang="en-US" sz="5000" b="1" u="sng" dirty="0">
                <a:solidFill>
                  <a:srgbClr val="594091"/>
                </a:solidFill>
                <a:latin typeface="Barmeno" pitchFamily="2" charset="0"/>
              </a:rPr>
              <a:t>Times Tables Games</a:t>
            </a:r>
          </a:p>
        </p:txBody>
      </p:sp>
      <p:sp>
        <p:nvSpPr>
          <p:cNvPr id="2" name="TextBox 1">
            <a:extLst>
              <a:ext uri="{FF2B5EF4-FFF2-40B4-BE49-F238E27FC236}">
                <a16:creationId xmlns:a16="http://schemas.microsoft.com/office/drawing/2014/main" id="{CC8B8687-16EC-DAF6-7ADF-FE7AB8E8EF3E}"/>
              </a:ext>
            </a:extLst>
          </p:cNvPr>
          <p:cNvSpPr txBox="1"/>
          <p:nvPr/>
        </p:nvSpPr>
        <p:spPr>
          <a:xfrm>
            <a:off x="3656712" y="1097734"/>
            <a:ext cx="7578173" cy="1015663"/>
          </a:xfrm>
          <a:prstGeom prst="rect">
            <a:avLst/>
          </a:prstGeom>
          <a:noFill/>
        </p:spPr>
        <p:txBody>
          <a:bodyPr wrap="square">
            <a:spAutoFit/>
          </a:bodyPr>
          <a:lstStyle/>
          <a:p>
            <a:pPr marL="342900" indent="-342900">
              <a:buFont typeface="Wingdings" panose="05000000000000000000" pitchFamily="2" charset="2"/>
              <a:buChar char="v"/>
            </a:pPr>
            <a:r>
              <a:rPr lang="en-US" sz="4000" dirty="0"/>
              <a:t>Your Turn!</a:t>
            </a:r>
          </a:p>
          <a:p>
            <a:endParaRPr lang="en-GB" sz="2000" dirty="0"/>
          </a:p>
        </p:txBody>
      </p:sp>
      <p:pic>
        <p:nvPicPr>
          <p:cNvPr id="3" name="Picture 2"/>
          <p:cNvPicPr>
            <a:picLocks noChangeAspect="1"/>
          </p:cNvPicPr>
          <p:nvPr/>
        </p:nvPicPr>
        <p:blipFill>
          <a:blip r:embed="rId3"/>
          <a:stretch>
            <a:fillRect/>
          </a:stretch>
        </p:blipFill>
        <p:spPr>
          <a:xfrm>
            <a:off x="8564165" y="944946"/>
            <a:ext cx="1814909" cy="4537275"/>
          </a:xfrm>
          <a:prstGeom prst="rect">
            <a:avLst/>
          </a:prstGeom>
        </p:spPr>
      </p:pic>
      <p:pic>
        <p:nvPicPr>
          <p:cNvPr id="5" name="Picture 4"/>
          <p:cNvPicPr>
            <a:picLocks noChangeAspect="1"/>
          </p:cNvPicPr>
          <p:nvPr/>
        </p:nvPicPr>
        <p:blipFill>
          <a:blip r:embed="rId4"/>
          <a:stretch>
            <a:fillRect/>
          </a:stretch>
        </p:blipFill>
        <p:spPr>
          <a:xfrm>
            <a:off x="4061423" y="2781494"/>
            <a:ext cx="3844976" cy="899888"/>
          </a:xfrm>
          <a:prstGeom prst="rect">
            <a:avLst/>
          </a:prstGeom>
        </p:spPr>
      </p:pic>
    </p:spTree>
    <p:extLst>
      <p:ext uri="{BB962C8B-B14F-4D97-AF65-F5344CB8AC3E}">
        <p14:creationId xmlns:p14="http://schemas.microsoft.com/office/powerpoint/2010/main" val="34775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1780423"/>
            <a:ext cx="6838255" cy="1829492"/>
            <a:chOff x="2135561" y="2119070"/>
            <a:chExt cx="6838255" cy="1829492"/>
          </a:xfrm>
        </p:grpSpPr>
        <p:sp>
          <p:nvSpPr>
            <p:cNvPr id="9" name="TextBox 8">
              <a:extLst>
                <a:ext uri="{FF2B5EF4-FFF2-40B4-BE49-F238E27FC236}">
                  <a16:creationId xmlns:a16="http://schemas.microsoft.com/office/drawing/2014/main" id="{B27B98F2-622B-C221-0786-B953F1A8B5AB}"/>
                </a:ext>
              </a:extLst>
            </p:cNvPr>
            <p:cNvSpPr txBox="1"/>
            <p:nvPr/>
          </p:nvSpPr>
          <p:spPr>
            <a:xfrm>
              <a:off x="2205064" y="2119070"/>
              <a:ext cx="6768752" cy="369332"/>
            </a:xfrm>
            <a:prstGeom prst="rect">
              <a:avLst/>
            </a:prstGeom>
            <a:noFill/>
          </p:spPr>
          <p:txBody>
            <a:bodyPr wrap="square" rtlCol="0">
              <a:spAutoFit/>
            </a:bodyPr>
            <a:lstStyle/>
            <a:p>
              <a:pPr marL="285750" indent="-285750">
                <a:buFont typeface="Wingdings" panose="05000000000000000000" pitchFamily="2" charset="2"/>
                <a:buChar char="v"/>
              </a:pPr>
              <a:endParaRPr lang="en-US" dirty="0"/>
            </a:p>
          </p:txBody>
        </p:sp>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063874" y="117856"/>
            <a:ext cx="7315200" cy="904713"/>
          </a:xfrm>
        </p:spPr>
        <p:txBody>
          <a:bodyPr>
            <a:normAutofit/>
          </a:bodyPr>
          <a:lstStyle/>
          <a:p>
            <a:r>
              <a:rPr lang="en-US" sz="5000" b="1" u="sng" dirty="0">
                <a:solidFill>
                  <a:srgbClr val="594091"/>
                </a:solidFill>
                <a:latin typeface="Barmeno" pitchFamily="2" charset="0"/>
              </a:rPr>
              <a:t>Times Tables Games</a:t>
            </a:r>
          </a:p>
        </p:txBody>
      </p:sp>
      <p:pic>
        <p:nvPicPr>
          <p:cNvPr id="7" name="Picture 6"/>
          <p:cNvPicPr>
            <a:picLocks noChangeAspect="1"/>
          </p:cNvPicPr>
          <p:nvPr/>
        </p:nvPicPr>
        <p:blipFill>
          <a:blip r:embed="rId3"/>
          <a:stretch>
            <a:fillRect/>
          </a:stretch>
        </p:blipFill>
        <p:spPr>
          <a:xfrm>
            <a:off x="4100264" y="2283032"/>
            <a:ext cx="3707233" cy="1734028"/>
          </a:xfrm>
          <a:prstGeom prst="rect">
            <a:avLst/>
          </a:prstGeom>
        </p:spPr>
      </p:pic>
      <p:pic>
        <p:nvPicPr>
          <p:cNvPr id="8" name="Picture 7"/>
          <p:cNvPicPr>
            <a:picLocks noChangeAspect="1"/>
          </p:cNvPicPr>
          <p:nvPr/>
        </p:nvPicPr>
        <p:blipFill>
          <a:blip r:embed="rId4"/>
          <a:stretch>
            <a:fillRect/>
          </a:stretch>
        </p:blipFill>
        <p:spPr>
          <a:xfrm>
            <a:off x="8524274" y="1340256"/>
            <a:ext cx="3005275" cy="3090230"/>
          </a:xfrm>
          <a:prstGeom prst="rect">
            <a:avLst/>
          </a:prstGeom>
        </p:spPr>
      </p:pic>
    </p:spTree>
    <p:extLst>
      <p:ext uri="{BB962C8B-B14F-4D97-AF65-F5344CB8AC3E}">
        <p14:creationId xmlns:p14="http://schemas.microsoft.com/office/powerpoint/2010/main" val="36259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752600" y="260059"/>
            <a:ext cx="9554520" cy="1075518"/>
          </a:xfrm>
        </p:spPr>
        <p:txBody>
          <a:bodyPr>
            <a:normAutofit/>
          </a:bodyPr>
          <a:lstStyle/>
          <a:p>
            <a:r>
              <a:rPr lang="en-US" sz="5000" b="1" u="sng" dirty="0">
                <a:solidFill>
                  <a:srgbClr val="594091"/>
                </a:solidFill>
                <a:latin typeface="Barmeno" pitchFamily="2" charset="0"/>
              </a:rPr>
              <a:t>Times tables at </a:t>
            </a:r>
            <a:r>
              <a:rPr lang="en-US" sz="5000" b="1" u="sng" dirty="0" err="1">
                <a:solidFill>
                  <a:srgbClr val="594091"/>
                </a:solidFill>
                <a:latin typeface="Barmeno" pitchFamily="2" charset="0"/>
              </a:rPr>
              <a:t>Chapelford</a:t>
            </a:r>
            <a:endParaRPr lang="en-US" sz="5000" b="1" u="sng" dirty="0">
              <a:solidFill>
                <a:srgbClr val="594091"/>
              </a:solidFill>
              <a:latin typeface="Barmeno" pitchFamily="2" charset="0"/>
            </a:endParaRPr>
          </a:p>
        </p:txBody>
      </p:sp>
      <p:pic>
        <p:nvPicPr>
          <p:cNvPr id="2" name="Picture 1"/>
          <p:cNvPicPr>
            <a:picLocks noChangeAspect="1"/>
          </p:cNvPicPr>
          <p:nvPr/>
        </p:nvPicPr>
        <p:blipFill>
          <a:blip r:embed="rId3"/>
          <a:stretch>
            <a:fillRect/>
          </a:stretch>
        </p:blipFill>
        <p:spPr>
          <a:xfrm>
            <a:off x="3991920" y="1523233"/>
            <a:ext cx="6985942" cy="3484195"/>
          </a:xfrm>
          <a:prstGeom prst="rect">
            <a:avLst/>
          </a:prstGeom>
        </p:spPr>
      </p:pic>
    </p:spTree>
    <p:extLst>
      <p:ext uri="{BB962C8B-B14F-4D97-AF65-F5344CB8AC3E}">
        <p14:creationId xmlns:p14="http://schemas.microsoft.com/office/powerpoint/2010/main" val="85067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752600" y="260059"/>
            <a:ext cx="9554520" cy="1075518"/>
          </a:xfrm>
        </p:spPr>
        <p:txBody>
          <a:bodyPr>
            <a:normAutofit/>
          </a:bodyPr>
          <a:lstStyle/>
          <a:p>
            <a:r>
              <a:rPr lang="en-US" sz="5000" b="1" u="sng" dirty="0">
                <a:solidFill>
                  <a:srgbClr val="594091"/>
                </a:solidFill>
                <a:latin typeface="Barmeno" pitchFamily="2" charset="0"/>
              </a:rPr>
              <a:t>Times tables at </a:t>
            </a:r>
            <a:r>
              <a:rPr lang="en-US" sz="5000" b="1" u="sng" dirty="0" err="1">
                <a:solidFill>
                  <a:srgbClr val="594091"/>
                </a:solidFill>
                <a:latin typeface="Barmeno" pitchFamily="2" charset="0"/>
              </a:rPr>
              <a:t>Chapelford</a:t>
            </a:r>
            <a:endParaRPr lang="en-US" sz="5000" b="1" u="sng" dirty="0">
              <a:solidFill>
                <a:srgbClr val="594091"/>
              </a:solidFill>
              <a:latin typeface="Barmeno" pitchFamily="2" charset="0"/>
            </a:endParaRPr>
          </a:p>
        </p:txBody>
      </p:sp>
      <p:pic>
        <p:nvPicPr>
          <p:cNvPr id="3" name="Picture 2"/>
          <p:cNvPicPr>
            <a:picLocks noChangeAspect="1"/>
          </p:cNvPicPr>
          <p:nvPr/>
        </p:nvPicPr>
        <p:blipFill>
          <a:blip r:embed="rId3"/>
          <a:stretch>
            <a:fillRect/>
          </a:stretch>
        </p:blipFill>
        <p:spPr>
          <a:xfrm>
            <a:off x="4434840" y="1616654"/>
            <a:ext cx="4969828" cy="3687860"/>
          </a:xfrm>
          <a:prstGeom prst="rect">
            <a:avLst/>
          </a:prstGeom>
        </p:spPr>
      </p:pic>
    </p:spTree>
    <p:extLst>
      <p:ext uri="{BB962C8B-B14F-4D97-AF65-F5344CB8AC3E}">
        <p14:creationId xmlns:p14="http://schemas.microsoft.com/office/powerpoint/2010/main" val="55078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752600" y="260059"/>
            <a:ext cx="9554520" cy="1075518"/>
          </a:xfrm>
        </p:spPr>
        <p:txBody>
          <a:bodyPr>
            <a:normAutofit/>
          </a:bodyPr>
          <a:lstStyle/>
          <a:p>
            <a:r>
              <a:rPr lang="en-US" sz="5000" b="1" u="sng" dirty="0">
                <a:solidFill>
                  <a:srgbClr val="594091"/>
                </a:solidFill>
                <a:latin typeface="Barmeno" pitchFamily="2" charset="0"/>
              </a:rPr>
              <a:t>Times tables at </a:t>
            </a:r>
            <a:r>
              <a:rPr lang="en-US" sz="5000" b="1" u="sng" dirty="0" err="1">
                <a:solidFill>
                  <a:srgbClr val="594091"/>
                </a:solidFill>
                <a:latin typeface="Barmeno" pitchFamily="2" charset="0"/>
              </a:rPr>
              <a:t>Chapelford</a:t>
            </a:r>
            <a:endParaRPr lang="en-US" sz="5000" b="1" u="sng" dirty="0">
              <a:solidFill>
                <a:srgbClr val="594091"/>
              </a:solidFill>
              <a:latin typeface="Barmeno" pitchFamily="2" charset="0"/>
            </a:endParaRPr>
          </a:p>
        </p:txBody>
      </p:sp>
      <p:pic>
        <p:nvPicPr>
          <p:cNvPr id="2" name="Picture 1"/>
          <p:cNvPicPr>
            <a:picLocks noChangeAspect="1"/>
          </p:cNvPicPr>
          <p:nvPr/>
        </p:nvPicPr>
        <p:blipFill>
          <a:blip r:embed="rId3"/>
          <a:stretch>
            <a:fillRect/>
          </a:stretch>
        </p:blipFill>
        <p:spPr>
          <a:xfrm>
            <a:off x="4462735" y="1574993"/>
            <a:ext cx="4914038" cy="3700511"/>
          </a:xfrm>
          <a:prstGeom prst="rect">
            <a:avLst/>
          </a:prstGeom>
        </p:spPr>
      </p:pic>
    </p:spTree>
    <p:extLst>
      <p:ext uri="{BB962C8B-B14F-4D97-AF65-F5344CB8AC3E}">
        <p14:creationId xmlns:p14="http://schemas.microsoft.com/office/powerpoint/2010/main" val="39361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752600" y="260059"/>
            <a:ext cx="9554520" cy="1075518"/>
          </a:xfrm>
        </p:spPr>
        <p:txBody>
          <a:bodyPr>
            <a:normAutofit/>
          </a:bodyPr>
          <a:lstStyle/>
          <a:p>
            <a:r>
              <a:rPr lang="en-US" sz="5000" b="1" u="sng" dirty="0">
                <a:solidFill>
                  <a:srgbClr val="594091"/>
                </a:solidFill>
                <a:latin typeface="Barmeno" pitchFamily="2" charset="0"/>
              </a:rPr>
              <a:t>Times tables at </a:t>
            </a:r>
            <a:r>
              <a:rPr lang="en-US" sz="5000" b="1" u="sng" dirty="0" err="1">
                <a:solidFill>
                  <a:srgbClr val="594091"/>
                </a:solidFill>
                <a:latin typeface="Barmeno" pitchFamily="2" charset="0"/>
              </a:rPr>
              <a:t>Chapelford</a:t>
            </a:r>
            <a:endParaRPr lang="en-US" sz="5000" b="1" u="sng" dirty="0">
              <a:solidFill>
                <a:srgbClr val="594091"/>
              </a:solidFill>
              <a:latin typeface="Barmeno" pitchFamily="2" charset="0"/>
            </a:endParaRPr>
          </a:p>
        </p:txBody>
      </p:sp>
      <p:pic>
        <p:nvPicPr>
          <p:cNvPr id="7" name="Picture 6"/>
          <p:cNvPicPr>
            <a:picLocks noChangeAspect="1"/>
          </p:cNvPicPr>
          <p:nvPr/>
        </p:nvPicPr>
        <p:blipFill>
          <a:blip r:embed="rId3"/>
          <a:stretch>
            <a:fillRect/>
          </a:stretch>
        </p:blipFill>
        <p:spPr>
          <a:xfrm>
            <a:off x="4638580" y="2110264"/>
            <a:ext cx="5641850" cy="2260638"/>
          </a:xfrm>
          <a:prstGeom prst="rect">
            <a:avLst/>
          </a:prstGeom>
        </p:spPr>
      </p:pic>
    </p:spTree>
    <p:extLst>
      <p:ext uri="{BB962C8B-B14F-4D97-AF65-F5344CB8AC3E}">
        <p14:creationId xmlns:p14="http://schemas.microsoft.com/office/powerpoint/2010/main" val="283231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752600" y="260059"/>
            <a:ext cx="9554520" cy="1075518"/>
          </a:xfrm>
        </p:spPr>
        <p:txBody>
          <a:bodyPr>
            <a:normAutofit/>
          </a:bodyPr>
          <a:lstStyle/>
          <a:p>
            <a:r>
              <a:rPr lang="en-US" sz="5000" b="1" u="sng" dirty="0">
                <a:solidFill>
                  <a:srgbClr val="594091"/>
                </a:solidFill>
                <a:latin typeface="Barmeno" pitchFamily="2" charset="0"/>
              </a:rPr>
              <a:t>Times tables at </a:t>
            </a:r>
            <a:r>
              <a:rPr lang="en-US" sz="5000" b="1" u="sng" dirty="0" err="1">
                <a:solidFill>
                  <a:srgbClr val="594091"/>
                </a:solidFill>
                <a:latin typeface="Barmeno" pitchFamily="2" charset="0"/>
              </a:rPr>
              <a:t>Chapelford</a:t>
            </a:r>
            <a:endParaRPr lang="en-US" sz="5000" b="1" u="sng" dirty="0">
              <a:solidFill>
                <a:srgbClr val="594091"/>
              </a:solidFill>
              <a:latin typeface="Barmeno" pitchFamily="2" charset="0"/>
            </a:endParaRPr>
          </a:p>
        </p:txBody>
      </p:sp>
      <p:pic>
        <p:nvPicPr>
          <p:cNvPr id="3" name="Picture 2"/>
          <p:cNvPicPr>
            <a:picLocks noChangeAspect="1"/>
          </p:cNvPicPr>
          <p:nvPr/>
        </p:nvPicPr>
        <p:blipFill>
          <a:blip r:embed="rId3"/>
          <a:stretch>
            <a:fillRect/>
          </a:stretch>
        </p:blipFill>
        <p:spPr>
          <a:xfrm>
            <a:off x="4136068" y="1687121"/>
            <a:ext cx="4606044" cy="3483758"/>
          </a:xfrm>
          <a:prstGeom prst="rect">
            <a:avLst/>
          </a:prstGeom>
        </p:spPr>
      </p:pic>
    </p:spTree>
    <p:extLst>
      <p:ext uri="{BB962C8B-B14F-4D97-AF65-F5344CB8AC3E}">
        <p14:creationId xmlns:p14="http://schemas.microsoft.com/office/powerpoint/2010/main" val="282040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grpSp>
        <p:nvGrpSpPr>
          <p:cNvPr id="6" name="Group 5">
            <a:extLst>
              <a:ext uri="{FF2B5EF4-FFF2-40B4-BE49-F238E27FC236}">
                <a16:creationId xmlns:a16="http://schemas.microsoft.com/office/drawing/2014/main" id="{5012AB61-E4A5-CFE6-EB22-5165A84FA20D}"/>
              </a:ext>
            </a:extLst>
          </p:cNvPr>
          <p:cNvGrpSpPr/>
          <p:nvPr/>
        </p:nvGrpSpPr>
        <p:grpSpPr>
          <a:xfrm>
            <a:off x="3991920" y="2426404"/>
            <a:ext cx="5976664" cy="1183511"/>
            <a:chOff x="2135561" y="2765051"/>
            <a:chExt cx="5976664" cy="1183511"/>
          </a:xfrm>
        </p:grpSpPr>
        <p:sp>
          <p:nvSpPr>
            <p:cNvPr id="10" name="TextBox 9">
              <a:extLst>
                <a:ext uri="{FF2B5EF4-FFF2-40B4-BE49-F238E27FC236}">
                  <a16:creationId xmlns:a16="http://schemas.microsoft.com/office/drawing/2014/main" id="{D23012E1-926F-B113-FBAB-67D84205BA03}"/>
                </a:ext>
              </a:extLst>
            </p:cNvPr>
            <p:cNvSpPr txBox="1"/>
            <p:nvPr/>
          </p:nvSpPr>
          <p:spPr>
            <a:xfrm>
              <a:off x="2135561" y="2765051"/>
              <a:ext cx="5459109"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sp>
          <p:nvSpPr>
            <p:cNvPr id="12" name="TextBox 11">
              <a:extLst>
                <a:ext uri="{FF2B5EF4-FFF2-40B4-BE49-F238E27FC236}">
                  <a16:creationId xmlns:a16="http://schemas.microsoft.com/office/drawing/2014/main" id="{AF34DB85-1141-9D58-4273-DF8B52B04127}"/>
                </a:ext>
              </a:extLst>
            </p:cNvPr>
            <p:cNvSpPr txBox="1"/>
            <p:nvPr/>
          </p:nvSpPr>
          <p:spPr>
            <a:xfrm>
              <a:off x="2135561" y="3579230"/>
              <a:ext cx="5976664" cy="369332"/>
            </a:xfrm>
            <a:prstGeom prst="rect">
              <a:avLst/>
            </a:prstGeom>
            <a:noFill/>
          </p:spPr>
          <p:txBody>
            <a:bodyPr wrap="square" rtlCol="0">
              <a:spAutoFit/>
            </a:bodyPr>
            <a:lstStyle/>
            <a:p>
              <a:pPr marL="285750" indent="-285750">
                <a:buFont typeface="Wingdings" panose="05000000000000000000" pitchFamily="2" charset="2"/>
                <a:buChar char="v"/>
              </a:pPr>
              <a:endParaRPr lang="en-GB" dirty="0">
                <a:latin typeface="Barmeno"/>
              </a:endParaRPr>
            </a:p>
          </p:txBody>
        </p:sp>
      </p:grpSp>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1752600" y="260059"/>
            <a:ext cx="9554520" cy="1075518"/>
          </a:xfrm>
        </p:spPr>
        <p:txBody>
          <a:bodyPr>
            <a:normAutofit/>
          </a:bodyPr>
          <a:lstStyle/>
          <a:p>
            <a:r>
              <a:rPr lang="en-US" sz="5000" b="1" u="sng" dirty="0">
                <a:solidFill>
                  <a:srgbClr val="594091"/>
                </a:solidFill>
                <a:latin typeface="Barmeno" pitchFamily="2" charset="0"/>
              </a:rPr>
              <a:t>Times tables at </a:t>
            </a:r>
            <a:r>
              <a:rPr lang="en-US" sz="5000" b="1" u="sng" dirty="0" err="1">
                <a:solidFill>
                  <a:srgbClr val="594091"/>
                </a:solidFill>
                <a:latin typeface="Barmeno" pitchFamily="2" charset="0"/>
              </a:rPr>
              <a:t>Chapelford</a:t>
            </a:r>
            <a:endParaRPr lang="en-US" sz="5000" b="1" u="sng" dirty="0">
              <a:solidFill>
                <a:srgbClr val="594091"/>
              </a:solidFill>
              <a:latin typeface="Barmeno" pitchFamily="2" charset="0"/>
            </a:endParaRPr>
          </a:p>
        </p:txBody>
      </p:sp>
      <p:pic>
        <p:nvPicPr>
          <p:cNvPr id="5" name="Picture 4"/>
          <p:cNvPicPr>
            <a:picLocks noChangeAspect="1"/>
          </p:cNvPicPr>
          <p:nvPr/>
        </p:nvPicPr>
        <p:blipFill>
          <a:blip r:embed="rId3"/>
          <a:stretch>
            <a:fillRect/>
          </a:stretch>
        </p:blipFill>
        <p:spPr>
          <a:xfrm>
            <a:off x="4771957" y="1686025"/>
            <a:ext cx="4679072" cy="3478447"/>
          </a:xfrm>
          <a:prstGeom prst="rect">
            <a:avLst/>
          </a:prstGeom>
        </p:spPr>
      </p:pic>
    </p:spTree>
    <p:extLst>
      <p:ext uri="{BB962C8B-B14F-4D97-AF65-F5344CB8AC3E}">
        <p14:creationId xmlns:p14="http://schemas.microsoft.com/office/powerpoint/2010/main" val="319871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EC844-47D9-0E4D-AA11-E7D7E3C2A3DA}"/>
              </a:ext>
            </a:extLst>
          </p:cNvPr>
          <p:cNvPicPr>
            <a:picLocks noChangeAspect="1"/>
          </p:cNvPicPr>
          <p:nvPr/>
        </p:nvPicPr>
        <p:blipFill>
          <a:blip r:embed="rId2"/>
          <a:stretch>
            <a:fillRect/>
          </a:stretch>
        </p:blipFill>
        <p:spPr>
          <a:xfrm>
            <a:off x="151002" y="1015068"/>
            <a:ext cx="12095324" cy="5737984"/>
          </a:xfrm>
          <a:prstGeom prst="rect">
            <a:avLst/>
          </a:prstGeom>
        </p:spPr>
      </p:pic>
      <p:sp>
        <p:nvSpPr>
          <p:cNvPr id="14" name="Title 1">
            <a:extLst>
              <a:ext uri="{FF2B5EF4-FFF2-40B4-BE49-F238E27FC236}">
                <a16:creationId xmlns:a16="http://schemas.microsoft.com/office/drawing/2014/main" id="{090E8EB8-6F05-8BD6-3DDA-58EBDA410A29}"/>
              </a:ext>
            </a:extLst>
          </p:cNvPr>
          <p:cNvSpPr>
            <a:spLocks noGrp="1"/>
          </p:cNvSpPr>
          <p:nvPr>
            <p:ph type="ctrTitle"/>
          </p:nvPr>
        </p:nvSpPr>
        <p:spPr>
          <a:xfrm>
            <a:off x="3991920" y="260058"/>
            <a:ext cx="7315200" cy="1464811"/>
          </a:xfrm>
        </p:spPr>
        <p:txBody>
          <a:bodyPr>
            <a:normAutofit/>
          </a:bodyPr>
          <a:lstStyle/>
          <a:p>
            <a:r>
              <a:rPr lang="en-US" sz="5000" b="1" u="sng" dirty="0">
                <a:solidFill>
                  <a:srgbClr val="594091"/>
                </a:solidFill>
                <a:latin typeface="Barmeno" pitchFamily="2" charset="0"/>
              </a:rPr>
              <a:t>National Curriculum</a:t>
            </a:r>
            <a:br>
              <a:rPr lang="en-US" sz="5000" b="1" u="sng" dirty="0">
                <a:solidFill>
                  <a:srgbClr val="594091"/>
                </a:solidFill>
                <a:latin typeface="Barmeno" pitchFamily="2" charset="0"/>
              </a:rPr>
            </a:br>
            <a:endParaRPr lang="en-US" sz="5000" b="1" u="sng" dirty="0">
              <a:solidFill>
                <a:srgbClr val="594091"/>
              </a:solidFill>
              <a:latin typeface="Barmeno" pitchFamily="2" charset="0"/>
            </a:endParaRPr>
          </a:p>
        </p:txBody>
      </p:sp>
      <p:pic>
        <p:nvPicPr>
          <p:cNvPr id="3" name="Picture 2">
            <a:extLst>
              <a:ext uri="{FF2B5EF4-FFF2-40B4-BE49-F238E27FC236}">
                <a16:creationId xmlns:a16="http://schemas.microsoft.com/office/drawing/2014/main" id="{6C981510-FE33-31CB-8273-F19B6CAD3370}"/>
              </a:ext>
            </a:extLst>
          </p:cNvPr>
          <p:cNvPicPr>
            <a:picLocks noChangeAspect="1"/>
          </p:cNvPicPr>
          <p:nvPr/>
        </p:nvPicPr>
        <p:blipFill>
          <a:blip r:embed="rId3"/>
          <a:stretch>
            <a:fillRect/>
          </a:stretch>
        </p:blipFill>
        <p:spPr>
          <a:xfrm>
            <a:off x="4602115" y="3092026"/>
            <a:ext cx="6011114" cy="600159"/>
          </a:xfrm>
          <a:prstGeom prst="rect">
            <a:avLst/>
          </a:prstGeom>
        </p:spPr>
      </p:pic>
      <p:sp>
        <p:nvSpPr>
          <p:cNvPr id="5" name="TextBox 4">
            <a:extLst>
              <a:ext uri="{FF2B5EF4-FFF2-40B4-BE49-F238E27FC236}">
                <a16:creationId xmlns:a16="http://schemas.microsoft.com/office/drawing/2014/main" id="{328599B7-419B-C18B-EBF1-CC157750DD48}"/>
              </a:ext>
            </a:extLst>
          </p:cNvPr>
          <p:cNvSpPr txBox="1"/>
          <p:nvPr/>
        </p:nvSpPr>
        <p:spPr>
          <a:xfrm>
            <a:off x="4532243" y="2475274"/>
            <a:ext cx="1401418" cy="523220"/>
          </a:xfrm>
          <a:prstGeom prst="rect">
            <a:avLst/>
          </a:prstGeom>
          <a:noFill/>
        </p:spPr>
        <p:txBody>
          <a:bodyPr wrap="square" rtlCol="0">
            <a:spAutoFit/>
          </a:bodyPr>
          <a:lstStyle/>
          <a:p>
            <a:r>
              <a:rPr lang="en-US" sz="2800" b="1" u="sng" dirty="0"/>
              <a:t>Year 3</a:t>
            </a:r>
            <a:endParaRPr lang="en-GB" sz="2800" b="1" u="sng" dirty="0"/>
          </a:p>
        </p:txBody>
      </p:sp>
      <p:sp>
        <p:nvSpPr>
          <p:cNvPr id="7" name="TextBox 6">
            <a:extLst>
              <a:ext uri="{FF2B5EF4-FFF2-40B4-BE49-F238E27FC236}">
                <a16:creationId xmlns:a16="http://schemas.microsoft.com/office/drawing/2014/main" id="{7EDF60B3-8587-8BF7-21E5-BAFC1D381D4E}"/>
              </a:ext>
            </a:extLst>
          </p:cNvPr>
          <p:cNvSpPr txBox="1"/>
          <p:nvPr/>
        </p:nvSpPr>
        <p:spPr>
          <a:xfrm>
            <a:off x="4602115" y="3913880"/>
            <a:ext cx="1401418" cy="523220"/>
          </a:xfrm>
          <a:prstGeom prst="rect">
            <a:avLst/>
          </a:prstGeom>
          <a:noFill/>
        </p:spPr>
        <p:txBody>
          <a:bodyPr wrap="square" rtlCol="0">
            <a:spAutoFit/>
          </a:bodyPr>
          <a:lstStyle/>
          <a:p>
            <a:r>
              <a:rPr lang="en-US" sz="2800" b="1" u="sng" dirty="0"/>
              <a:t>Year 4</a:t>
            </a:r>
            <a:endParaRPr lang="en-GB" sz="2800" b="1" u="sng" dirty="0"/>
          </a:p>
        </p:txBody>
      </p:sp>
      <p:pic>
        <p:nvPicPr>
          <p:cNvPr id="11" name="Picture 10">
            <a:extLst>
              <a:ext uri="{FF2B5EF4-FFF2-40B4-BE49-F238E27FC236}">
                <a16:creationId xmlns:a16="http://schemas.microsoft.com/office/drawing/2014/main" id="{9F10DD0E-FBFB-03E7-D614-E8AEC1CE4562}"/>
              </a:ext>
            </a:extLst>
          </p:cNvPr>
          <p:cNvPicPr>
            <a:picLocks noChangeAspect="1"/>
          </p:cNvPicPr>
          <p:nvPr/>
        </p:nvPicPr>
        <p:blipFill>
          <a:blip r:embed="rId4"/>
          <a:stretch>
            <a:fillRect/>
          </a:stretch>
        </p:blipFill>
        <p:spPr>
          <a:xfrm>
            <a:off x="4602115" y="4450444"/>
            <a:ext cx="5563376" cy="571580"/>
          </a:xfrm>
          <a:prstGeom prst="rect">
            <a:avLst/>
          </a:prstGeom>
        </p:spPr>
      </p:pic>
      <p:pic>
        <p:nvPicPr>
          <p:cNvPr id="16" name="Picture 15">
            <a:extLst>
              <a:ext uri="{FF2B5EF4-FFF2-40B4-BE49-F238E27FC236}">
                <a16:creationId xmlns:a16="http://schemas.microsoft.com/office/drawing/2014/main" id="{AAFEB326-FD1A-AFBF-37C9-16C88267C2EA}"/>
              </a:ext>
            </a:extLst>
          </p:cNvPr>
          <p:cNvPicPr>
            <a:picLocks noChangeAspect="1"/>
          </p:cNvPicPr>
          <p:nvPr/>
        </p:nvPicPr>
        <p:blipFill>
          <a:blip r:embed="rId5"/>
          <a:stretch>
            <a:fillRect/>
          </a:stretch>
        </p:blipFill>
        <p:spPr>
          <a:xfrm>
            <a:off x="4639519" y="1610109"/>
            <a:ext cx="5715798" cy="771633"/>
          </a:xfrm>
          <a:prstGeom prst="rect">
            <a:avLst/>
          </a:prstGeom>
        </p:spPr>
      </p:pic>
      <p:sp>
        <p:nvSpPr>
          <p:cNvPr id="17" name="TextBox 16">
            <a:extLst>
              <a:ext uri="{FF2B5EF4-FFF2-40B4-BE49-F238E27FC236}">
                <a16:creationId xmlns:a16="http://schemas.microsoft.com/office/drawing/2014/main" id="{2F763132-21FB-AE8D-E600-A9D3929F6FEF}"/>
              </a:ext>
            </a:extLst>
          </p:cNvPr>
          <p:cNvSpPr txBox="1"/>
          <p:nvPr/>
        </p:nvSpPr>
        <p:spPr>
          <a:xfrm>
            <a:off x="4567328" y="1036637"/>
            <a:ext cx="1401418" cy="523220"/>
          </a:xfrm>
          <a:prstGeom prst="rect">
            <a:avLst/>
          </a:prstGeom>
          <a:noFill/>
        </p:spPr>
        <p:txBody>
          <a:bodyPr wrap="square" rtlCol="0">
            <a:spAutoFit/>
          </a:bodyPr>
          <a:lstStyle/>
          <a:p>
            <a:r>
              <a:rPr lang="en-US" sz="2800" b="1" u="sng" dirty="0"/>
              <a:t>Year 2</a:t>
            </a:r>
            <a:endParaRPr lang="en-GB" sz="2800" b="1" u="sng" dirty="0"/>
          </a:p>
        </p:txBody>
      </p:sp>
    </p:spTree>
    <p:extLst>
      <p:ext uri="{BB962C8B-B14F-4D97-AF65-F5344CB8AC3E}">
        <p14:creationId xmlns:p14="http://schemas.microsoft.com/office/powerpoint/2010/main" val="2892686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603</Words>
  <Application>Microsoft Office PowerPoint</Application>
  <PresentationFormat>Widescreen</PresentationFormat>
  <Paragraphs>63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Barmeno</vt:lpstr>
      <vt:lpstr>Barmeno Medium</vt:lpstr>
      <vt:lpstr>Calibri</vt:lpstr>
      <vt:lpstr>Calibri Light</vt:lpstr>
      <vt:lpstr>GDS Transport</vt:lpstr>
      <vt:lpstr>Wingdings</vt:lpstr>
      <vt:lpstr>Office Theme</vt:lpstr>
      <vt:lpstr>Multiplication Evening 2025</vt:lpstr>
      <vt:lpstr>Multiplication – a kind of magic</vt:lpstr>
      <vt:lpstr>Times tables at Chapelford</vt:lpstr>
      <vt:lpstr>Times tables at Chapelford</vt:lpstr>
      <vt:lpstr>Times tables at Chapelford</vt:lpstr>
      <vt:lpstr>Times tables at Chapelford</vt:lpstr>
      <vt:lpstr>Times tables at Chapelford</vt:lpstr>
      <vt:lpstr>Times tables at Chapelford</vt:lpstr>
      <vt:lpstr>National Curriculum </vt:lpstr>
      <vt:lpstr>Top Tips! - Year 3</vt:lpstr>
      <vt:lpstr>Top Tips! - Year 4</vt:lpstr>
      <vt:lpstr>Compensating</vt:lpstr>
      <vt:lpstr>Top Tips – Year 4!  Making Connections </vt:lpstr>
      <vt:lpstr>Top Tips – Year 4!  Making Connections </vt:lpstr>
      <vt:lpstr>Top Tips – Year 4!  Making Connections </vt:lpstr>
      <vt:lpstr>Top Tips – Year 4!  Making Connections </vt:lpstr>
      <vt:lpstr>Top Tips – Year 4!  Making Connections </vt:lpstr>
      <vt:lpstr>Top Tips – Year 4!  Making Connections </vt:lpstr>
      <vt:lpstr>Application</vt:lpstr>
      <vt:lpstr>TT Rockstars!</vt:lpstr>
      <vt:lpstr>Multiplication Check DfE Guidance</vt:lpstr>
      <vt:lpstr>Multiplication Check</vt:lpstr>
      <vt:lpstr>Multiplication Check</vt:lpstr>
      <vt:lpstr>Maths Frame Tables Check</vt:lpstr>
      <vt:lpstr>Times Tables Games</vt:lpstr>
      <vt:lpstr>Times Tables Games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fran@canncreative.com</dc:creator>
  <cp:lastModifiedBy>Mrs S Willocks</cp:lastModifiedBy>
  <cp:revision>18</cp:revision>
  <dcterms:created xsi:type="dcterms:W3CDTF">2022-11-10T10:23:47Z</dcterms:created>
  <dcterms:modified xsi:type="dcterms:W3CDTF">2025-11-20T09:51:02Z</dcterms:modified>
</cp:coreProperties>
</file>