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62" r:id="rId4"/>
    <p:sldId id="271" r:id="rId5"/>
    <p:sldId id="268" r:id="rId6"/>
    <p:sldId id="272" r:id="rId7"/>
    <p:sldId id="279" r:id="rId8"/>
    <p:sldId id="278" r:id="rId9"/>
    <p:sldId id="273" r:id="rId10"/>
    <p:sldId id="275" r:id="rId11"/>
    <p:sldId id="265" r:id="rId12"/>
    <p:sldId id="269"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91"/>
    <a:srgbClr val="FDBC26"/>
    <a:srgbClr val="0D004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89" d="100"/>
          <a:sy n="89" d="100"/>
        </p:scale>
        <p:origin x="336"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1ED4-943C-1640-9B68-EDBFA884C4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85AD60-AA1F-D94D-A357-715D37B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065E1C-DC1E-1A44-99E8-53B217790803}"/>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1F464875-2499-6447-9570-9E5E72BF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9B92D-8F3F-A24D-9517-247CF814706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8807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25AB-D3F1-4445-844B-6E7902BD35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2B96A4-2C61-1D4C-80C5-C93A0CC27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2248F-1451-EE4E-AE6A-8534EEEDD898}"/>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3604032C-472B-A74B-A651-E22CB6D2F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E489-7FD9-D54A-B776-26CBE2156C3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9483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8C730-86BC-D84C-850F-D517CE93FB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FFA1F-3EB1-CC4C-9587-AD4F387479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854F2-CC4F-8046-BFEB-77D49713AC70}"/>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C47D0209-3D81-7E41-93D0-92F99B1E0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E556-B998-0746-9165-64FD700E095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0767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490B-BC47-FA4A-B6F4-D165D70F38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9B564A-248D-5340-8C31-F55368202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5C0FDA-E1C5-5C40-95EB-EC67BC78D435}"/>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4EF40404-958F-DC48-B23D-355984CC0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74B0-AB33-FA45-B1C2-F0DAA27D03C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7968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6D9B-165C-794A-AF42-9499A01FA3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74392-083F-4A48-A394-D5C23F439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60DE99-FA57-1347-A526-9AD6283ECF24}"/>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FECF0008-A576-6E48-9095-943C591FC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9300F-5737-2745-B1CD-A20E4B10CCAA}"/>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3692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8C3-5B4C-3A4A-9B59-6181FA516E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21E6D8-789A-2B4B-8CD7-977270D11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C9975D-DEF3-7946-B83A-6B62F5A34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C48C26-E968-404F-BE5D-CB79E32D4DD7}"/>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DCC26E52-CC0D-134B-B7E0-E67993F8D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674F-4E0E-E243-9035-9F3F7A27639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4140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9645-F181-D247-A550-441225AAEF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A9BBCB-3695-7047-8BE1-939B3F73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1E575-D14F-6841-B682-58DBB01CA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964698-F4A9-2940-A823-4E32CF084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2F63D1-47B6-DF46-8D03-39956DC565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5C6E17-8AD2-6944-926E-50E6C2BB7CC1}"/>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8" name="Footer Placeholder 7">
            <a:extLst>
              <a:ext uri="{FF2B5EF4-FFF2-40B4-BE49-F238E27FC236}">
                <a16:creationId xmlns:a16="http://schemas.microsoft.com/office/drawing/2014/main" id="{F25B62E5-3892-9343-BB85-64AD2FDE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6D236-2C01-384A-8929-997F266F27F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5047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4EFB-3610-1B48-AD33-3FCEDD4560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2644D5-3289-1C41-8683-FFD2E75A5CCA}"/>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4" name="Footer Placeholder 3">
            <a:extLst>
              <a:ext uri="{FF2B5EF4-FFF2-40B4-BE49-F238E27FC236}">
                <a16:creationId xmlns:a16="http://schemas.microsoft.com/office/drawing/2014/main" id="{E8A806D4-4E0E-F742-B7B6-EF0FEA43C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AE8BF-646D-4242-9690-21BB4567A542}"/>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1238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9D94-D048-0941-B517-B1368A6141C2}"/>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3" name="Footer Placeholder 2">
            <a:extLst>
              <a:ext uri="{FF2B5EF4-FFF2-40B4-BE49-F238E27FC236}">
                <a16:creationId xmlns:a16="http://schemas.microsoft.com/office/drawing/2014/main" id="{F8F4954E-65DB-0F43-B9E4-C0A1B074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03A41-1879-8340-A031-4F94DC660639}"/>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6955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B4D-87AA-184A-9698-87DF7D2ABB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964E6-5972-C041-9FF7-23C20752B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78194B-123A-5C46-B71C-98A32C05F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397671-E8CB-3A44-97F9-BC2034CA5C66}"/>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D2E20150-644E-D848-B5F7-373872EE9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DE34-FC4A-7042-9E9B-A529D08E5B77}"/>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4345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3213-CB3D-5E48-ABEC-E8EF23353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E18D5E-CD9E-7348-B139-54CF9ED98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083-3913-C84B-80AD-7510F57EF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ACADB-1AA2-FD44-A5FD-15DA235F79AF}"/>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E773EB32-B05E-704D-A0CD-C5778E75D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D44A6-F7D9-654F-8F4F-05694ECE5D0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6373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EBCC2-7A03-384D-AB94-70E90B80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4C9D2-1DCC-9C4A-8017-E250C5A7C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DB5300-5490-7942-98C9-DBCFE406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F18B6D62-6A8D-294C-B997-55576CCB7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6A4AD-9B3C-CC4A-A011-5CD148BE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3760-CE2A-2040-97B1-B268620E2972}" type="slidenum">
              <a:rPr lang="en-US" smtClean="0"/>
              <a:t>‹#›</a:t>
            </a:fld>
            <a:endParaRPr lang="en-US"/>
          </a:p>
        </p:txBody>
      </p:sp>
    </p:spTree>
    <p:extLst>
      <p:ext uri="{BB962C8B-B14F-4D97-AF65-F5344CB8AC3E}">
        <p14:creationId xmlns:p14="http://schemas.microsoft.com/office/powerpoint/2010/main" val="29702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1419A-F57A-244B-8EB5-5D12F34FF34D}"/>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378362" y="3223933"/>
            <a:ext cx="7325710" cy="2387600"/>
          </a:xfrm>
        </p:spPr>
        <p:txBody>
          <a:bodyPr>
            <a:normAutofit/>
          </a:bodyPr>
          <a:lstStyle/>
          <a:p>
            <a:r>
              <a:rPr lang="en-US" sz="2800" spc="300" dirty="0">
                <a:solidFill>
                  <a:schemeClr val="bg1"/>
                </a:solidFill>
                <a:latin typeface="Barmeno Medium" pitchFamily="2" charset="0"/>
              </a:rPr>
              <a:t>Year 3 </a:t>
            </a:r>
            <a:r>
              <a:rPr lang="en-US" sz="2800" spc="300" dirty="0" err="1">
                <a:solidFill>
                  <a:schemeClr val="bg1"/>
                </a:solidFill>
                <a:latin typeface="Barmeno Medium" pitchFamily="2" charset="0"/>
              </a:rPr>
              <a:t>Tattenhall</a:t>
            </a:r>
            <a:r>
              <a:rPr lang="en-US" sz="2800" spc="300" dirty="0">
                <a:solidFill>
                  <a:schemeClr val="bg1"/>
                </a:solidFill>
                <a:latin typeface="Barmeno Medium" pitchFamily="2" charset="0"/>
              </a:rPr>
              <a:t> Residential: </a:t>
            </a:r>
            <a:br>
              <a:rPr lang="en-US" sz="2800" spc="300" dirty="0">
                <a:solidFill>
                  <a:schemeClr val="bg1"/>
                </a:solidFill>
                <a:latin typeface="Barmeno Medium" pitchFamily="2" charset="0"/>
              </a:rPr>
            </a:br>
            <a:r>
              <a:rPr lang="en-US" sz="2800" spc="300" dirty="0">
                <a:solidFill>
                  <a:schemeClr val="bg1"/>
                </a:solidFill>
                <a:latin typeface="Barmeno Medium" pitchFamily="2" charset="0"/>
              </a:rPr>
              <a:t>Parent Information</a:t>
            </a:r>
          </a:p>
        </p:txBody>
      </p:sp>
      <p:pic>
        <p:nvPicPr>
          <p:cNvPr id="7" name="Picture 6">
            <a:extLst>
              <a:ext uri="{FF2B5EF4-FFF2-40B4-BE49-F238E27FC236}">
                <a16:creationId xmlns:a16="http://schemas.microsoft.com/office/drawing/2014/main" id="{998F18B0-29C6-EF4B-9F2F-6398B8B3FE29}"/>
              </a:ext>
            </a:extLst>
          </p:cNvPr>
          <p:cNvPicPr>
            <a:picLocks noChangeAspect="1"/>
          </p:cNvPicPr>
          <p:nvPr/>
        </p:nvPicPr>
        <p:blipFill>
          <a:blip r:embed="rId3"/>
          <a:stretch>
            <a:fillRect/>
          </a:stretch>
        </p:blipFill>
        <p:spPr>
          <a:xfrm>
            <a:off x="2549890" y="4567752"/>
            <a:ext cx="622300" cy="622300"/>
          </a:xfrm>
          <a:prstGeom prst="rect">
            <a:avLst/>
          </a:prstGeom>
        </p:spPr>
      </p:pic>
      <p:pic>
        <p:nvPicPr>
          <p:cNvPr id="8" name="Picture 7">
            <a:extLst>
              <a:ext uri="{FF2B5EF4-FFF2-40B4-BE49-F238E27FC236}">
                <a16:creationId xmlns:a16="http://schemas.microsoft.com/office/drawing/2014/main" id="{05796E35-C6A6-D94A-9A7D-438189F87B14}"/>
              </a:ext>
            </a:extLst>
          </p:cNvPr>
          <p:cNvPicPr>
            <a:picLocks noChangeAspect="1"/>
          </p:cNvPicPr>
          <p:nvPr/>
        </p:nvPicPr>
        <p:blipFill>
          <a:blip r:embed="rId3"/>
          <a:stretch>
            <a:fillRect/>
          </a:stretch>
        </p:blipFill>
        <p:spPr>
          <a:xfrm>
            <a:off x="8770622" y="4567752"/>
            <a:ext cx="622300" cy="622300"/>
          </a:xfrm>
          <a:prstGeom prst="rect">
            <a:avLst/>
          </a:prstGeom>
        </p:spPr>
      </p:pic>
    </p:spTree>
    <p:extLst>
      <p:ext uri="{BB962C8B-B14F-4D97-AF65-F5344CB8AC3E}">
        <p14:creationId xmlns:p14="http://schemas.microsoft.com/office/powerpoint/2010/main" val="39471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E54BA-CD8C-EC4E-231A-F4D1F36B9273}"/>
              </a:ext>
            </a:extLst>
          </p:cNvPr>
          <p:cNvPicPr>
            <a:picLocks noChangeAspect="1"/>
          </p:cNvPicPr>
          <p:nvPr/>
        </p:nvPicPr>
        <p:blipFill>
          <a:blip r:embed="rId2"/>
          <a:stretch>
            <a:fillRect/>
          </a:stretch>
        </p:blipFill>
        <p:spPr>
          <a:xfrm>
            <a:off x="129870" y="0"/>
            <a:ext cx="12192000" cy="6851650"/>
          </a:xfrm>
          <a:prstGeom prst="rect">
            <a:avLst/>
          </a:prstGeom>
        </p:spPr>
      </p:pic>
      <p:sp>
        <p:nvSpPr>
          <p:cNvPr id="2" name="TextBox 1"/>
          <p:cNvSpPr txBox="1"/>
          <p:nvPr/>
        </p:nvSpPr>
        <p:spPr>
          <a:xfrm>
            <a:off x="0" y="-29613"/>
            <a:ext cx="6912768" cy="707886"/>
          </a:xfrm>
          <a:prstGeom prst="rect">
            <a:avLst/>
          </a:prstGeom>
          <a:noFill/>
        </p:spPr>
        <p:txBody>
          <a:bodyPr wrap="square" rtlCol="0">
            <a:spAutoFit/>
          </a:bodyPr>
          <a:lstStyle/>
          <a:p>
            <a:r>
              <a:rPr lang="en-GB" sz="4000" b="1" dirty="0">
                <a:solidFill>
                  <a:srgbClr val="7030A0"/>
                </a:solidFill>
                <a:latin typeface="Barmeno"/>
              </a:rPr>
              <a:t>And so to bed …(we hope!)</a:t>
            </a:r>
          </a:p>
        </p:txBody>
      </p:sp>
      <p:sp>
        <p:nvSpPr>
          <p:cNvPr id="4" name="TextBox 3"/>
          <p:cNvSpPr txBox="1"/>
          <p:nvPr/>
        </p:nvSpPr>
        <p:spPr>
          <a:xfrm>
            <a:off x="3521228" y="775738"/>
            <a:ext cx="7644583" cy="1938992"/>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There are 2 separate dorms. </a:t>
            </a:r>
          </a:p>
          <a:p>
            <a:pPr marL="285750" indent="-285750">
              <a:buFont typeface="Wingdings" panose="05000000000000000000" pitchFamily="2" charset="2"/>
              <a:buChar char="v"/>
            </a:pPr>
            <a:r>
              <a:rPr lang="en-GB" sz="2400" dirty="0">
                <a:latin typeface="Barmeno"/>
              </a:rPr>
              <a:t>Girls will sleep in one dorm and boys in another.</a:t>
            </a:r>
          </a:p>
          <a:p>
            <a:pPr marL="285750" indent="-285750">
              <a:buFont typeface="Wingdings" panose="05000000000000000000" pitchFamily="2" charset="2"/>
              <a:buChar char="v"/>
            </a:pPr>
            <a:r>
              <a:rPr lang="en-GB" sz="2400" dirty="0">
                <a:latin typeface="Barmeno"/>
              </a:rPr>
              <a:t>Staff will be spread across the centre and children will be made aware of where they are and what they should if they need anything during the night</a:t>
            </a:r>
            <a:r>
              <a:rPr lang="en-GB" dirty="0">
                <a:latin typeface="Barmeno"/>
              </a:rPr>
              <a:t>.</a:t>
            </a:r>
          </a:p>
        </p:txBody>
      </p:sp>
      <p:sp>
        <p:nvSpPr>
          <p:cNvPr id="6" name="TextBox 5"/>
          <p:cNvSpPr txBox="1"/>
          <p:nvPr/>
        </p:nvSpPr>
        <p:spPr>
          <a:xfrm>
            <a:off x="3714110" y="2663576"/>
            <a:ext cx="4470122" cy="461665"/>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Doors will be left ajar</a:t>
            </a:r>
          </a:p>
        </p:txBody>
      </p:sp>
      <p:sp>
        <p:nvSpPr>
          <p:cNvPr id="7" name="TextBox 6"/>
          <p:cNvSpPr txBox="1"/>
          <p:nvPr/>
        </p:nvSpPr>
        <p:spPr>
          <a:xfrm>
            <a:off x="3610006" y="3876502"/>
            <a:ext cx="6912768" cy="2308324"/>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If your child sleepwalks or has a history of bed wetting, please let us know as early as possible so that we can discretely meet their needs. This is something our staff regularly deal with on residentials so is not something to put a child off from coming or something you should worry about. </a:t>
            </a:r>
          </a:p>
        </p:txBody>
      </p:sp>
      <p:sp>
        <p:nvSpPr>
          <p:cNvPr id="8" name="TextBox 7"/>
          <p:cNvSpPr txBox="1"/>
          <p:nvPr/>
        </p:nvSpPr>
        <p:spPr>
          <a:xfrm>
            <a:off x="3714110" y="3042615"/>
            <a:ext cx="6704561" cy="830997"/>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Dimmed lights from hallways will be seen from every bedroom. </a:t>
            </a:r>
          </a:p>
        </p:txBody>
      </p:sp>
    </p:spTree>
    <p:extLst>
      <p:ext uri="{BB962C8B-B14F-4D97-AF65-F5344CB8AC3E}">
        <p14:creationId xmlns:p14="http://schemas.microsoft.com/office/powerpoint/2010/main" val="16619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2ED8A-6486-E956-DA6E-19795AD8848C}"/>
              </a:ext>
            </a:extLst>
          </p:cNvPr>
          <p:cNvPicPr>
            <a:picLocks noChangeAspect="1"/>
          </p:cNvPicPr>
          <p:nvPr/>
        </p:nvPicPr>
        <p:blipFill>
          <a:blip r:embed="rId2"/>
          <a:stretch>
            <a:fillRect/>
          </a:stretch>
        </p:blipFill>
        <p:spPr>
          <a:xfrm>
            <a:off x="0" y="-11410"/>
            <a:ext cx="12192000" cy="6851650"/>
          </a:xfrm>
          <a:prstGeom prst="rect">
            <a:avLst/>
          </a:prstGeom>
        </p:spPr>
      </p:pic>
      <p:sp>
        <p:nvSpPr>
          <p:cNvPr id="2" name="TextBox 1"/>
          <p:cNvSpPr txBox="1"/>
          <p:nvPr/>
        </p:nvSpPr>
        <p:spPr>
          <a:xfrm>
            <a:off x="-463100" y="-11743"/>
            <a:ext cx="5688632" cy="707886"/>
          </a:xfrm>
          <a:prstGeom prst="rect">
            <a:avLst/>
          </a:prstGeom>
          <a:noFill/>
        </p:spPr>
        <p:txBody>
          <a:bodyPr wrap="square" rtlCol="0">
            <a:spAutoFit/>
          </a:bodyPr>
          <a:lstStyle/>
          <a:p>
            <a:r>
              <a:rPr lang="en-GB" sz="4000" dirty="0"/>
              <a:t>     </a:t>
            </a:r>
            <a:r>
              <a:rPr lang="en-GB" sz="4000" b="1" u="sng" dirty="0">
                <a:solidFill>
                  <a:srgbClr val="7030A0"/>
                </a:solidFill>
                <a:latin typeface="Barmeno"/>
              </a:rPr>
              <a:t>Health and Medical</a:t>
            </a:r>
          </a:p>
        </p:txBody>
      </p:sp>
      <p:sp>
        <p:nvSpPr>
          <p:cNvPr id="3" name="TextBox 2"/>
          <p:cNvSpPr txBox="1"/>
          <p:nvPr/>
        </p:nvSpPr>
        <p:spPr>
          <a:xfrm>
            <a:off x="3014409" y="915677"/>
            <a:ext cx="7056784" cy="830997"/>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If your child requires medication, or has a medical condition, you need to make us aware of it.</a:t>
            </a:r>
          </a:p>
        </p:txBody>
      </p:sp>
      <p:sp>
        <p:nvSpPr>
          <p:cNvPr id="4" name="TextBox 3"/>
          <p:cNvSpPr txBox="1"/>
          <p:nvPr/>
        </p:nvSpPr>
        <p:spPr>
          <a:xfrm>
            <a:off x="3374449" y="1752421"/>
            <a:ext cx="8091270" cy="830997"/>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All medicines should be prescribed in the original packaging, labelled with the dosage and the child’s name.</a:t>
            </a:r>
          </a:p>
        </p:txBody>
      </p:sp>
      <p:sp>
        <p:nvSpPr>
          <p:cNvPr id="6" name="TextBox 5"/>
          <p:cNvSpPr txBox="1"/>
          <p:nvPr/>
        </p:nvSpPr>
        <p:spPr>
          <a:xfrm>
            <a:off x="3593942" y="2668998"/>
            <a:ext cx="8476614" cy="830997"/>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The medical form must be completed in detail. If your child has allergies, we need to know what symptoms to look for.</a:t>
            </a:r>
          </a:p>
        </p:txBody>
      </p:sp>
      <p:sp>
        <p:nvSpPr>
          <p:cNvPr id="7" name="TextBox 6"/>
          <p:cNvSpPr txBox="1"/>
          <p:nvPr/>
        </p:nvSpPr>
        <p:spPr>
          <a:xfrm>
            <a:off x="3774109" y="3649522"/>
            <a:ext cx="6264696" cy="1200329"/>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All medicines should be handed to staff prior to the trip, not packed in children’s bags. These will be stored in our medical boxes.</a:t>
            </a:r>
          </a:p>
        </p:txBody>
      </p:sp>
      <p:sp>
        <p:nvSpPr>
          <p:cNvPr id="8" name="TextBox 7"/>
          <p:cNvSpPr txBox="1"/>
          <p:nvPr/>
        </p:nvSpPr>
        <p:spPr>
          <a:xfrm>
            <a:off x="3774109" y="4781345"/>
            <a:ext cx="6048672" cy="830997"/>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Please remember inhalers need to be labelled with child’s name and dosage.</a:t>
            </a:r>
          </a:p>
        </p:txBody>
      </p:sp>
      <p:sp>
        <p:nvSpPr>
          <p:cNvPr id="9" name="TextBox 8"/>
          <p:cNvSpPr txBox="1"/>
          <p:nvPr/>
        </p:nvSpPr>
        <p:spPr>
          <a:xfrm>
            <a:off x="3327893" y="5612342"/>
            <a:ext cx="5904656" cy="1200329"/>
          </a:xfrm>
          <a:prstGeom prst="rect">
            <a:avLst/>
          </a:prstGeom>
          <a:noFill/>
        </p:spPr>
        <p:txBody>
          <a:bodyPr wrap="square" rtlCol="0">
            <a:spAutoFit/>
          </a:bodyPr>
          <a:lstStyle/>
          <a:p>
            <a:pPr marL="285750" indent="-285750">
              <a:buFont typeface="Wingdings" panose="05000000000000000000" pitchFamily="2" charset="2"/>
              <a:buChar char="v"/>
            </a:pPr>
            <a:r>
              <a:rPr lang="en-GB" sz="2400" dirty="0">
                <a:latin typeface="Barmeno"/>
              </a:rPr>
              <a:t>Children with travel sickness should be given the correct dosage in preparation for a 9.30 departure.</a:t>
            </a:r>
          </a:p>
        </p:txBody>
      </p:sp>
    </p:spTree>
    <p:extLst>
      <p:ext uri="{BB962C8B-B14F-4D97-AF65-F5344CB8AC3E}">
        <p14:creationId xmlns:p14="http://schemas.microsoft.com/office/powerpoint/2010/main" val="30058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E335E9-D007-BA44-BEB1-05E63779C35C}"/>
              </a:ext>
            </a:extLst>
          </p:cNvPr>
          <p:cNvPicPr>
            <a:picLocks noChangeAspect="1"/>
          </p:cNvPicPr>
          <p:nvPr/>
        </p:nvPicPr>
        <p:blipFill>
          <a:blip r:embed="rId2"/>
          <a:stretch>
            <a:fillRect/>
          </a:stretch>
        </p:blipFill>
        <p:spPr>
          <a:xfrm>
            <a:off x="0" y="4958"/>
            <a:ext cx="12192000" cy="6848083"/>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83319" y="-1512443"/>
            <a:ext cx="7315200" cy="2387600"/>
          </a:xfrm>
        </p:spPr>
        <p:txBody>
          <a:bodyPr>
            <a:normAutofit/>
          </a:bodyPr>
          <a:lstStyle/>
          <a:p>
            <a:pPr algn="l"/>
            <a:r>
              <a:rPr lang="en-US" sz="5000" b="1" u="sng" dirty="0">
                <a:solidFill>
                  <a:srgbClr val="594091"/>
                </a:solidFill>
                <a:latin typeface="Barmeno" pitchFamily="2" charset="0"/>
              </a:rPr>
              <a:t>How can you help us?</a:t>
            </a:r>
          </a:p>
        </p:txBody>
      </p:sp>
      <p:sp>
        <p:nvSpPr>
          <p:cNvPr id="7" name="TextBox 6">
            <a:extLst>
              <a:ext uri="{FF2B5EF4-FFF2-40B4-BE49-F238E27FC236}">
                <a16:creationId xmlns:a16="http://schemas.microsoft.com/office/drawing/2014/main" id="{358A36BE-3EAC-9044-B3BF-4E4A3983C9C4}"/>
              </a:ext>
            </a:extLst>
          </p:cNvPr>
          <p:cNvSpPr txBox="1"/>
          <p:nvPr/>
        </p:nvSpPr>
        <p:spPr>
          <a:xfrm>
            <a:off x="3740907" y="1047200"/>
            <a:ext cx="7710722" cy="5632311"/>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Barmeno" pitchFamily="2" charset="0"/>
              </a:rPr>
              <a:t>Ensure ALL belongings are named. We find it really hard to reunite odd socks with their owners!</a:t>
            </a:r>
          </a:p>
          <a:p>
            <a:pPr marL="285750" indent="-285750">
              <a:buFont typeface="Wingdings" panose="05000000000000000000" pitchFamily="2" charset="2"/>
              <a:buChar char="v"/>
            </a:pPr>
            <a:r>
              <a:rPr lang="en-US" sz="2000" dirty="0">
                <a:latin typeface="Barmeno" pitchFamily="2" charset="0"/>
              </a:rPr>
              <a:t>Pack a bin bag for your child to put their wet/muddy clothes in </a:t>
            </a:r>
          </a:p>
          <a:p>
            <a:pPr marL="285750" indent="-285750">
              <a:buFont typeface="Wingdings" panose="05000000000000000000" pitchFamily="2" charset="2"/>
              <a:buChar char="v"/>
            </a:pPr>
            <a:r>
              <a:rPr lang="en-US" sz="2000" dirty="0">
                <a:latin typeface="Barmeno" pitchFamily="2" charset="0"/>
              </a:rPr>
              <a:t>Ensure your child’s packed lunch, including drinks, are in disposable packaging </a:t>
            </a:r>
          </a:p>
          <a:p>
            <a:pPr marL="285750" indent="-285750">
              <a:buFont typeface="Wingdings" panose="05000000000000000000" pitchFamily="2" charset="2"/>
              <a:buChar char="v"/>
            </a:pPr>
            <a:r>
              <a:rPr lang="en-US" sz="2000" dirty="0">
                <a:latin typeface="Barmeno" pitchFamily="2" charset="0"/>
              </a:rPr>
              <a:t>Pack sensible clothing – layers are always a good idea and jeans are not the most practical</a:t>
            </a:r>
          </a:p>
          <a:p>
            <a:pPr marL="285750" indent="-285750">
              <a:buFont typeface="Wingdings" panose="05000000000000000000" pitchFamily="2" charset="2"/>
              <a:buChar char="v"/>
            </a:pPr>
            <a:r>
              <a:rPr lang="en-US" sz="2000" dirty="0">
                <a:latin typeface="Barmeno" pitchFamily="2" charset="0"/>
              </a:rPr>
              <a:t>They will get wet and muddy… please don’t send new/expensive clothing</a:t>
            </a:r>
          </a:p>
          <a:p>
            <a:pPr marL="285750" indent="-285750">
              <a:buFont typeface="Wingdings" panose="05000000000000000000" pitchFamily="2" charset="2"/>
              <a:buChar char="v"/>
            </a:pPr>
            <a:r>
              <a:rPr lang="en-US" sz="2000" dirty="0">
                <a:latin typeface="Barmeno" pitchFamily="2" charset="0"/>
              </a:rPr>
              <a:t>No electronic items, including smart watches and air tags, are permitted </a:t>
            </a:r>
          </a:p>
          <a:p>
            <a:pPr marL="285750" indent="-285750">
              <a:buFont typeface="Wingdings" panose="05000000000000000000" pitchFamily="2" charset="2"/>
              <a:buChar char="v"/>
            </a:pPr>
            <a:r>
              <a:rPr lang="en-US" sz="2000" dirty="0">
                <a:latin typeface="Barmeno" pitchFamily="2" charset="0"/>
              </a:rPr>
              <a:t>Go through your child’s suitcase with them so they know what has been packed for them </a:t>
            </a:r>
          </a:p>
          <a:p>
            <a:pPr marL="285750" indent="-285750">
              <a:buFont typeface="Wingdings" panose="05000000000000000000" pitchFamily="2" charset="2"/>
              <a:buChar char="v"/>
            </a:pPr>
            <a:r>
              <a:rPr lang="en-US" sz="2000" dirty="0">
                <a:latin typeface="Barmeno" pitchFamily="2" charset="0"/>
              </a:rPr>
              <a:t>Ensure all medication has been handed to your child’s class teacher in advance of the trip and there is none in their suitcase </a:t>
            </a:r>
          </a:p>
          <a:p>
            <a:pPr marL="285750" indent="-285750">
              <a:buFont typeface="Wingdings" panose="05000000000000000000" pitchFamily="2" charset="2"/>
              <a:buChar char="v"/>
            </a:pPr>
            <a:r>
              <a:rPr lang="en-US" sz="2000" dirty="0">
                <a:latin typeface="Barmeno" pitchFamily="2" charset="0"/>
              </a:rPr>
              <a:t>Pack in a bag/suitcase your child is going to be able to carry</a:t>
            </a:r>
          </a:p>
          <a:p>
            <a:pPr marL="285750" indent="-285750">
              <a:buFont typeface="Wingdings" panose="05000000000000000000" pitchFamily="2" charset="2"/>
              <a:buChar char="v"/>
            </a:pPr>
            <a:r>
              <a:rPr lang="en-US" sz="2000" dirty="0">
                <a:latin typeface="Barmeno" pitchFamily="2" charset="0"/>
              </a:rPr>
              <a:t>Please do not pack any food in your child’s case </a:t>
            </a:r>
          </a:p>
          <a:p>
            <a:r>
              <a:rPr lang="en-US" sz="2000" dirty="0">
                <a:latin typeface="Barmeno" pitchFamily="2" charset="0"/>
              </a:rPr>
              <a:t> </a:t>
            </a:r>
          </a:p>
        </p:txBody>
      </p:sp>
    </p:spTree>
    <p:extLst>
      <p:ext uri="{BB962C8B-B14F-4D97-AF65-F5344CB8AC3E}">
        <p14:creationId xmlns:p14="http://schemas.microsoft.com/office/powerpoint/2010/main" val="121240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E335E9-D007-BA44-BEB1-05E63779C35C}"/>
              </a:ext>
            </a:extLst>
          </p:cNvPr>
          <p:cNvPicPr>
            <a:picLocks noChangeAspect="1"/>
          </p:cNvPicPr>
          <p:nvPr/>
        </p:nvPicPr>
        <p:blipFill>
          <a:blip r:embed="rId2"/>
          <a:stretch>
            <a:fillRect/>
          </a:stretch>
        </p:blipFill>
        <p:spPr>
          <a:xfrm>
            <a:off x="-520117" y="1364418"/>
            <a:ext cx="11059486" cy="6211965"/>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0" y="0"/>
            <a:ext cx="7315200" cy="2387600"/>
          </a:xfrm>
        </p:spPr>
        <p:txBody>
          <a:bodyPr>
            <a:noAutofit/>
          </a:bodyPr>
          <a:lstStyle/>
          <a:p>
            <a:pPr algn="l"/>
            <a:r>
              <a:rPr lang="en-US" sz="3200" b="1" dirty="0">
                <a:solidFill>
                  <a:srgbClr val="594091"/>
                </a:solidFill>
                <a:latin typeface="Barmeno" pitchFamily="2" charset="0"/>
              </a:rPr>
              <a:t>“My child feels anxious…”</a:t>
            </a:r>
            <a:br>
              <a:rPr lang="en-US" sz="3200" b="1" dirty="0">
                <a:solidFill>
                  <a:srgbClr val="594091"/>
                </a:solidFill>
                <a:latin typeface="Barmeno" pitchFamily="2" charset="0"/>
              </a:rPr>
            </a:br>
            <a:r>
              <a:rPr lang="en-US" sz="3200" b="1" dirty="0">
                <a:solidFill>
                  <a:srgbClr val="594091"/>
                </a:solidFill>
                <a:latin typeface="Barmeno" pitchFamily="2" charset="0"/>
              </a:rPr>
              <a:t>“They’ve never stayed away from home before…”</a:t>
            </a:r>
            <a:br>
              <a:rPr lang="en-US" sz="3200" b="1" dirty="0">
                <a:solidFill>
                  <a:srgbClr val="594091"/>
                </a:solidFill>
                <a:latin typeface="Barmeno" pitchFamily="2" charset="0"/>
              </a:rPr>
            </a:br>
            <a:r>
              <a:rPr lang="en-US" sz="3200" b="1" dirty="0">
                <a:solidFill>
                  <a:srgbClr val="594091"/>
                </a:solidFill>
                <a:latin typeface="Barmeno" pitchFamily="2" charset="0"/>
              </a:rPr>
              <a:t>“They will get upset…”</a:t>
            </a:r>
            <a:br>
              <a:rPr lang="en-US" sz="3200" b="1" dirty="0">
                <a:solidFill>
                  <a:srgbClr val="594091"/>
                </a:solidFill>
                <a:latin typeface="Barmeno" pitchFamily="2" charset="0"/>
              </a:rPr>
            </a:br>
            <a:r>
              <a:rPr lang="en-US" sz="3200" b="1" dirty="0">
                <a:solidFill>
                  <a:srgbClr val="594091"/>
                </a:solidFill>
                <a:latin typeface="Barmeno" pitchFamily="2" charset="0"/>
              </a:rPr>
              <a:t>“Can you call me and update me?”</a:t>
            </a:r>
          </a:p>
        </p:txBody>
      </p:sp>
      <p:sp>
        <p:nvSpPr>
          <p:cNvPr id="7" name="TextBox 6">
            <a:extLst>
              <a:ext uri="{FF2B5EF4-FFF2-40B4-BE49-F238E27FC236}">
                <a16:creationId xmlns:a16="http://schemas.microsoft.com/office/drawing/2014/main" id="{358A36BE-3EAC-9044-B3BF-4E4A3983C9C4}"/>
              </a:ext>
            </a:extLst>
          </p:cNvPr>
          <p:cNvSpPr txBox="1"/>
          <p:nvPr/>
        </p:nvSpPr>
        <p:spPr>
          <a:xfrm>
            <a:off x="3840919" y="1306563"/>
            <a:ext cx="7710722" cy="400110"/>
          </a:xfrm>
          <a:prstGeom prst="rect">
            <a:avLst/>
          </a:prstGeom>
          <a:noFill/>
        </p:spPr>
        <p:txBody>
          <a:bodyPr wrap="square" rtlCol="0">
            <a:spAutoFit/>
          </a:bodyPr>
          <a:lstStyle/>
          <a:p>
            <a:r>
              <a:rPr lang="en-US" sz="2000" dirty="0">
                <a:latin typeface="Barmeno" pitchFamily="2" charset="0"/>
              </a:rPr>
              <a:t> </a:t>
            </a:r>
          </a:p>
        </p:txBody>
      </p:sp>
      <p:sp>
        <p:nvSpPr>
          <p:cNvPr id="3" name="TextBox 2">
            <a:extLst>
              <a:ext uri="{FF2B5EF4-FFF2-40B4-BE49-F238E27FC236}">
                <a16:creationId xmlns:a16="http://schemas.microsoft.com/office/drawing/2014/main" id="{19D9653A-340B-2841-B01A-CB202949E4A5}"/>
              </a:ext>
            </a:extLst>
          </p:cNvPr>
          <p:cNvSpPr txBox="1"/>
          <p:nvPr/>
        </p:nvSpPr>
        <p:spPr>
          <a:xfrm>
            <a:off x="3699545" y="2516697"/>
            <a:ext cx="8066211" cy="4093428"/>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Barmeno"/>
              </a:rPr>
              <a:t>Firstly, we want to acknowledge what a huge step it is for both you and your child to agree to coming on the trip. We will do everything we can to make it an enjoyable and fun experience.</a:t>
            </a:r>
          </a:p>
          <a:p>
            <a:pPr marL="285750" indent="-285750">
              <a:buFont typeface="Wingdings" panose="05000000000000000000" pitchFamily="2" charset="2"/>
              <a:buChar char="v"/>
            </a:pPr>
            <a:r>
              <a:rPr lang="en-US" sz="2000" dirty="0">
                <a:latin typeface="Barmeno"/>
              </a:rPr>
              <a:t>We hear these comments all the time and we want to reassure that it is perfectly normal for both you and your child to have these feelings of anxiety. </a:t>
            </a:r>
          </a:p>
          <a:p>
            <a:pPr marL="285750" indent="-285750">
              <a:buFont typeface="Wingdings" panose="05000000000000000000" pitchFamily="2" charset="2"/>
              <a:buChar char="v"/>
            </a:pPr>
            <a:r>
              <a:rPr lang="en-US" sz="2000" dirty="0">
                <a:latin typeface="Barmeno"/>
              </a:rPr>
              <a:t>We are here to support, come and talk to us.</a:t>
            </a:r>
          </a:p>
          <a:p>
            <a:pPr marL="285750" indent="-285750">
              <a:buFont typeface="Wingdings" panose="05000000000000000000" pitchFamily="2" charset="2"/>
              <a:buChar char="v"/>
            </a:pPr>
            <a:r>
              <a:rPr lang="en-US" sz="2000" dirty="0">
                <a:latin typeface="Barmeno"/>
              </a:rPr>
              <a:t>We would always comfort a child who needed it – but, trust us, they are normally so busy having fun and then they are exhausted!</a:t>
            </a:r>
          </a:p>
          <a:p>
            <a:pPr marL="285750" indent="-285750">
              <a:buFont typeface="Wingdings" panose="05000000000000000000" pitchFamily="2" charset="2"/>
              <a:buChar char="v"/>
            </a:pPr>
            <a:r>
              <a:rPr lang="en-US" sz="2000" dirty="0">
                <a:latin typeface="Barmeno"/>
              </a:rPr>
              <a:t>We wouldn’t call unless it was an emergency or unless we absolutely need to talk to you. </a:t>
            </a:r>
          </a:p>
          <a:p>
            <a:pPr marL="285750" indent="-285750">
              <a:buFont typeface="Wingdings" panose="05000000000000000000" pitchFamily="2" charset="2"/>
              <a:buChar char="v"/>
            </a:pPr>
            <a:r>
              <a:rPr lang="en-US" sz="2000" dirty="0">
                <a:latin typeface="Barmeno"/>
              </a:rPr>
              <a:t>Have conversations with your child about the trip and what to expect between now and then and ask us any questions you/they have.</a:t>
            </a:r>
            <a:endParaRPr lang="en-GB" sz="2000" dirty="0">
              <a:latin typeface="Barmeno"/>
            </a:endParaRPr>
          </a:p>
        </p:txBody>
      </p:sp>
    </p:spTree>
    <p:extLst>
      <p:ext uri="{BB962C8B-B14F-4D97-AF65-F5344CB8AC3E}">
        <p14:creationId xmlns:p14="http://schemas.microsoft.com/office/powerpoint/2010/main" val="205169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84417" y="-1659826"/>
            <a:ext cx="11487317" cy="2387600"/>
          </a:xfrm>
        </p:spPr>
        <p:txBody>
          <a:bodyPr>
            <a:normAutofit/>
          </a:bodyPr>
          <a:lstStyle/>
          <a:p>
            <a:pPr algn="l"/>
            <a:r>
              <a:rPr lang="en-GB" sz="4000" b="1" dirty="0">
                <a:solidFill>
                  <a:srgbClr val="594091"/>
                </a:solidFill>
                <a:latin typeface="Barmeno" pitchFamily="2" charset="0"/>
              </a:rPr>
              <a:t>Before the trip, you will be invited in to discuss:</a:t>
            </a:r>
            <a:endParaRPr lang="en-US" sz="4000" b="1" dirty="0">
              <a:solidFill>
                <a:srgbClr val="594091"/>
              </a:solidFill>
              <a:latin typeface="Barmeno" pitchFamily="2" charset="0"/>
            </a:endParaRPr>
          </a:p>
        </p:txBody>
      </p:sp>
      <p:sp>
        <p:nvSpPr>
          <p:cNvPr id="7" name="TextBox 6">
            <a:extLst>
              <a:ext uri="{FF2B5EF4-FFF2-40B4-BE49-F238E27FC236}">
                <a16:creationId xmlns:a16="http://schemas.microsoft.com/office/drawing/2014/main" id="{358A36BE-3EAC-9044-B3BF-4E4A3983C9C4}"/>
              </a:ext>
            </a:extLst>
          </p:cNvPr>
          <p:cNvSpPr txBox="1"/>
          <p:nvPr/>
        </p:nvSpPr>
        <p:spPr>
          <a:xfrm>
            <a:off x="3987701" y="1058040"/>
            <a:ext cx="7315199" cy="4832092"/>
          </a:xfrm>
          <a:prstGeom prst="rect">
            <a:avLst/>
          </a:prstGeom>
          <a:noFill/>
        </p:spPr>
        <p:txBody>
          <a:bodyPr wrap="square" lIns="91440" tIns="45720" rIns="91440" bIns="45720" rtlCol="0" anchor="t">
            <a:spAutoFit/>
          </a:bodyPr>
          <a:lstStyle/>
          <a:p>
            <a:pPr marL="457200" indent="-457200">
              <a:lnSpc>
                <a:spcPct val="200000"/>
              </a:lnSpc>
              <a:buAutoNum type="arabicPeriod"/>
            </a:pPr>
            <a:r>
              <a:rPr lang="en-GB" sz="2200" dirty="0">
                <a:latin typeface="Barmeno"/>
              </a:rPr>
              <a:t>The trip itinerary, including travel arrangements for pick up and drop off</a:t>
            </a:r>
            <a:endParaRPr lang="en-GB" sz="2200" dirty="0">
              <a:latin typeface="Barmeno" pitchFamily="2" charset="0"/>
            </a:endParaRPr>
          </a:p>
          <a:p>
            <a:pPr marL="457200" indent="-457200">
              <a:lnSpc>
                <a:spcPct val="200000"/>
              </a:lnSpc>
              <a:buAutoNum type="arabicPeriod"/>
            </a:pPr>
            <a:r>
              <a:rPr lang="en-GB" sz="2200" dirty="0">
                <a:latin typeface="Barmeno"/>
              </a:rPr>
              <a:t>The suggested activity timetable with learning links and sample menu</a:t>
            </a:r>
          </a:p>
          <a:p>
            <a:pPr marL="457200" indent="-457200">
              <a:lnSpc>
                <a:spcPct val="200000"/>
              </a:lnSpc>
              <a:buAutoNum type="arabicPeriod"/>
            </a:pPr>
            <a:r>
              <a:rPr lang="en-GB" sz="2200" dirty="0">
                <a:latin typeface="Barmeno"/>
              </a:rPr>
              <a:t>Hygiene, Health &amp; Safety and Medical</a:t>
            </a:r>
          </a:p>
          <a:p>
            <a:pPr marL="457200" indent="-457200">
              <a:lnSpc>
                <a:spcPct val="200000"/>
              </a:lnSpc>
              <a:buAutoNum type="arabicPeriod"/>
            </a:pPr>
            <a:r>
              <a:rPr lang="en-GB" sz="2200" dirty="0">
                <a:latin typeface="Barmeno"/>
              </a:rPr>
              <a:t>Q&amp;A Session</a:t>
            </a:r>
          </a:p>
          <a:p>
            <a:pPr marL="457200" indent="-457200">
              <a:buAutoNum type="arabicPeriod"/>
            </a:pPr>
            <a:endParaRPr lang="en-GB" sz="2200" dirty="0">
              <a:latin typeface="Barmeno" pitchFamily="2" charset="0"/>
            </a:endParaRPr>
          </a:p>
          <a:p>
            <a:endParaRPr lang="en-GB" sz="2200" dirty="0">
              <a:latin typeface="Barmeno" pitchFamily="2" charset="0"/>
            </a:endParaRPr>
          </a:p>
        </p:txBody>
      </p:sp>
    </p:spTree>
    <p:extLst>
      <p:ext uri="{BB962C8B-B14F-4D97-AF65-F5344CB8AC3E}">
        <p14:creationId xmlns:p14="http://schemas.microsoft.com/office/powerpoint/2010/main" val="238309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96676"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709423" y="1103916"/>
            <a:ext cx="7216011" cy="4001095"/>
            <a:chOff x="2135561" y="2119070"/>
            <a:chExt cx="7216011" cy="4001095"/>
          </a:xfrm>
        </p:grpSpPr>
        <p:sp>
          <p:nvSpPr>
            <p:cNvPr id="9" name="TextBox 8">
              <a:extLst>
                <a:ext uri="{FF2B5EF4-FFF2-40B4-BE49-F238E27FC236}">
                  <a16:creationId xmlns:a16="http://schemas.microsoft.com/office/drawing/2014/main" id="{B27B98F2-622B-C221-0786-B953F1A8B5AB}"/>
                </a:ext>
              </a:extLst>
            </p:cNvPr>
            <p:cNvSpPr txBox="1"/>
            <p:nvPr/>
          </p:nvSpPr>
          <p:spPr>
            <a:xfrm>
              <a:off x="2205064" y="2119070"/>
              <a:ext cx="6768752"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0" name="TextBox 9">
              <a:extLst>
                <a:ext uri="{FF2B5EF4-FFF2-40B4-BE49-F238E27FC236}">
                  <a16:creationId xmlns:a16="http://schemas.microsoft.com/office/drawing/2014/main" id="{D23012E1-926F-B113-FBAB-67D84205BA03}"/>
                </a:ext>
              </a:extLst>
            </p:cNvPr>
            <p:cNvSpPr txBox="1"/>
            <p:nvPr/>
          </p:nvSpPr>
          <p:spPr>
            <a:xfrm>
              <a:off x="2135561" y="2303736"/>
              <a:ext cx="7216011" cy="3816429"/>
            </a:xfrm>
            <a:prstGeom prst="rect">
              <a:avLst/>
            </a:prstGeom>
            <a:noFill/>
          </p:spPr>
          <p:txBody>
            <a:bodyPr wrap="square" rtlCol="0">
              <a:spAutoFit/>
            </a:bodyPr>
            <a:lstStyle/>
            <a:p>
              <a:pPr marL="285750" indent="-285750">
                <a:buFont typeface="Wingdings" panose="05000000000000000000" pitchFamily="2" charset="2"/>
                <a:buChar char="v"/>
              </a:pPr>
              <a:r>
                <a:rPr lang="en-GB" sz="2800" dirty="0">
                  <a:latin typeface="Barmeno"/>
                </a:rPr>
                <a:t>Children arrive at school at the normal time and go to classrooms for register.</a:t>
              </a:r>
            </a:p>
            <a:p>
              <a:pPr marL="285750" indent="-285750">
                <a:buFont typeface="Wingdings" panose="05000000000000000000" pitchFamily="2" charset="2"/>
                <a:buChar char="v"/>
              </a:pPr>
              <a:r>
                <a:rPr lang="en-GB" sz="2800" dirty="0">
                  <a:latin typeface="Barmeno"/>
                </a:rPr>
                <a:t>The coach will be leaving mid-morning, but we cannot give a definite time at this point.</a:t>
              </a:r>
            </a:p>
            <a:p>
              <a:pPr marL="285750" indent="-285750">
                <a:buFont typeface="Wingdings" panose="05000000000000000000" pitchFamily="2" charset="2"/>
                <a:buChar char="v"/>
              </a:pPr>
              <a:r>
                <a:rPr lang="en-GB" sz="2800" dirty="0">
                  <a:latin typeface="Barmeno"/>
                </a:rPr>
                <a:t>Day 1 trip to Cheshire Ice Cream Farm on the way to the centre. </a:t>
              </a:r>
            </a:p>
            <a:p>
              <a:pPr marL="285750" indent="-285750">
                <a:buFont typeface="Wingdings" panose="05000000000000000000" pitchFamily="2" charset="2"/>
                <a:buChar char="v"/>
              </a:pPr>
              <a:r>
                <a:rPr lang="en-GB" sz="2800" dirty="0">
                  <a:latin typeface="Barmeno"/>
                </a:rPr>
                <a:t>The coach journey will last approximately 45 minutes and we will arrive in time for lunch. </a:t>
              </a:r>
            </a:p>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365893" y="29230"/>
            <a:ext cx="7315200" cy="709801"/>
          </a:xfrm>
        </p:spPr>
        <p:txBody>
          <a:bodyPr>
            <a:normAutofit fontScale="90000"/>
          </a:bodyPr>
          <a:lstStyle/>
          <a:p>
            <a:r>
              <a:rPr lang="en-US" sz="5000" b="1" u="sng" dirty="0">
                <a:solidFill>
                  <a:srgbClr val="594091"/>
                </a:solidFill>
                <a:latin typeface="Barmeno" pitchFamily="2" charset="0"/>
              </a:rPr>
              <a:t>Day of Departure</a:t>
            </a:r>
          </a:p>
        </p:txBody>
      </p:sp>
    </p:spTree>
    <p:extLst>
      <p:ext uri="{BB962C8B-B14F-4D97-AF65-F5344CB8AC3E}">
        <p14:creationId xmlns:p14="http://schemas.microsoft.com/office/powerpoint/2010/main" val="289268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58723" y="41944"/>
            <a:ext cx="12192000" cy="6851650"/>
          </a:xfrm>
          <a:prstGeom prst="rect">
            <a:avLst/>
          </a:prstGeom>
        </p:spPr>
      </p:pic>
      <p:sp>
        <p:nvSpPr>
          <p:cNvPr id="8" name="TextBox 7">
            <a:extLst>
              <a:ext uri="{FF2B5EF4-FFF2-40B4-BE49-F238E27FC236}">
                <a16:creationId xmlns:a16="http://schemas.microsoft.com/office/drawing/2014/main" id="{1D251406-8DDA-C6F9-6271-8D9F50D3D5B4}"/>
              </a:ext>
            </a:extLst>
          </p:cNvPr>
          <p:cNvSpPr txBox="1"/>
          <p:nvPr/>
        </p:nvSpPr>
        <p:spPr>
          <a:xfrm>
            <a:off x="3909269" y="1140902"/>
            <a:ext cx="7507530" cy="4524315"/>
          </a:xfrm>
          <a:prstGeom prst="rect">
            <a:avLst/>
          </a:prstGeom>
          <a:noFill/>
        </p:spPr>
        <p:txBody>
          <a:bodyPr wrap="square" rtlCol="0">
            <a:spAutoFit/>
          </a:bodyPr>
          <a:lstStyle/>
          <a:p>
            <a:endParaRPr lang="en-GB" sz="2400" b="1" u="sng" dirty="0">
              <a:latin typeface="Comic Sans MS" panose="030F0702030302020204" pitchFamily="66" charset="0"/>
            </a:endParaRPr>
          </a:p>
          <a:p>
            <a:pPr marL="342900" indent="-342900">
              <a:buFont typeface="Wingdings" panose="05000000000000000000" pitchFamily="2" charset="2"/>
              <a:buChar char="v"/>
            </a:pPr>
            <a:r>
              <a:rPr lang="en-GB" sz="2400" dirty="0">
                <a:latin typeface="Barmeno"/>
              </a:rPr>
              <a:t>Secure building with coded access and secure boundary fencing</a:t>
            </a:r>
          </a:p>
          <a:p>
            <a:pPr marL="342900" indent="-342900">
              <a:buFont typeface="Wingdings" panose="05000000000000000000" pitchFamily="2" charset="2"/>
              <a:buChar char="v"/>
            </a:pPr>
            <a:r>
              <a:rPr lang="en-GB" sz="2400" dirty="0">
                <a:latin typeface="Barmeno"/>
              </a:rPr>
              <a:t>One floor, each with a dorm of bunkbeds</a:t>
            </a:r>
          </a:p>
          <a:p>
            <a:pPr marL="342900" indent="-342900">
              <a:buFont typeface="Wingdings" panose="05000000000000000000" pitchFamily="2" charset="2"/>
              <a:buChar char="v"/>
            </a:pPr>
            <a:r>
              <a:rPr lang="en-GB" sz="2400" dirty="0">
                <a:latin typeface="Barmeno"/>
              </a:rPr>
              <a:t>Toilets allocated for each dorm</a:t>
            </a:r>
          </a:p>
          <a:p>
            <a:pPr marL="342900" indent="-342900">
              <a:buFont typeface="Wingdings" panose="05000000000000000000" pitchFamily="2" charset="2"/>
              <a:buChar char="v"/>
            </a:pPr>
            <a:r>
              <a:rPr lang="en-GB" sz="2400" dirty="0">
                <a:latin typeface="Barmeno"/>
              </a:rPr>
              <a:t>A chill out area</a:t>
            </a:r>
          </a:p>
          <a:p>
            <a:pPr marL="342900" indent="-342900">
              <a:buFont typeface="Wingdings" panose="05000000000000000000" pitchFamily="2" charset="2"/>
              <a:buChar char="v"/>
            </a:pPr>
            <a:r>
              <a:rPr lang="en-GB" sz="2400" dirty="0">
                <a:latin typeface="Barmeno"/>
              </a:rPr>
              <a:t>Separate dining area</a:t>
            </a:r>
          </a:p>
          <a:p>
            <a:pPr marL="342900" indent="-342900">
              <a:buFont typeface="Wingdings" panose="05000000000000000000" pitchFamily="2" charset="2"/>
              <a:buChar char="v"/>
            </a:pPr>
            <a:r>
              <a:rPr lang="en-GB" sz="2400" dirty="0">
                <a:latin typeface="Barmeno"/>
              </a:rPr>
              <a:t>A dance/hall space and art room onsite </a:t>
            </a:r>
          </a:p>
          <a:p>
            <a:pPr marL="342900" indent="-342900">
              <a:buFont typeface="Wingdings" panose="05000000000000000000" pitchFamily="2" charset="2"/>
              <a:buChar char="v"/>
            </a:pPr>
            <a:r>
              <a:rPr lang="en-GB" sz="2400" dirty="0">
                <a:latin typeface="Barmeno"/>
              </a:rPr>
              <a:t>An adventure playground onsite </a:t>
            </a:r>
          </a:p>
          <a:p>
            <a:pPr marL="342900" indent="-342900">
              <a:buFont typeface="Wingdings" panose="05000000000000000000" pitchFamily="2" charset="2"/>
              <a:buChar char="v"/>
            </a:pPr>
            <a:r>
              <a:rPr lang="en-GB" sz="2400" dirty="0">
                <a:latin typeface="Barmeno"/>
              </a:rPr>
              <a:t>Bedrooms for teachers near each dorm</a:t>
            </a:r>
          </a:p>
          <a:p>
            <a:pPr marL="342900" indent="-342900">
              <a:buFont typeface="Wingdings" panose="05000000000000000000" pitchFamily="2" charset="2"/>
              <a:buChar char="v"/>
            </a:pPr>
            <a:r>
              <a:rPr lang="en-GB" sz="2400" dirty="0">
                <a:latin typeface="Barmeno"/>
              </a:rPr>
              <a:t>Boot room  </a:t>
            </a:r>
          </a:p>
          <a:p>
            <a:pPr marL="342900" indent="-342900">
              <a:buFont typeface="Wingdings" panose="05000000000000000000" pitchFamily="2" charset="2"/>
              <a:buChar char="v"/>
            </a:pPr>
            <a:endParaRPr lang="en-GB" sz="2400" b="1" u="sng" dirty="0">
              <a:latin typeface="Comic Sans MS" panose="030F0702030302020204" pitchFamily="66" charset="0"/>
            </a:endParaRPr>
          </a:p>
        </p:txBody>
      </p:sp>
      <p:sp>
        <p:nvSpPr>
          <p:cNvPr id="2" name="Title 1">
            <a:extLst>
              <a:ext uri="{FF2B5EF4-FFF2-40B4-BE49-F238E27FC236}">
                <a16:creationId xmlns:a16="http://schemas.microsoft.com/office/drawing/2014/main" id="{429EEC33-5D8E-59E4-BADE-37D7F1C735DA}"/>
              </a:ext>
            </a:extLst>
          </p:cNvPr>
          <p:cNvSpPr>
            <a:spLocks noGrp="1"/>
          </p:cNvSpPr>
          <p:nvPr>
            <p:ph type="ctrTitle"/>
          </p:nvPr>
        </p:nvSpPr>
        <p:spPr>
          <a:xfrm>
            <a:off x="-419589" y="-556903"/>
            <a:ext cx="7315200" cy="1464811"/>
          </a:xfrm>
        </p:spPr>
        <p:txBody>
          <a:bodyPr>
            <a:normAutofit/>
          </a:bodyPr>
          <a:lstStyle/>
          <a:p>
            <a:r>
              <a:rPr lang="en-US" sz="5000" b="1" u="sng" dirty="0">
                <a:solidFill>
                  <a:srgbClr val="594091"/>
                </a:solidFill>
                <a:latin typeface="Barmeno" pitchFamily="2" charset="0"/>
              </a:rPr>
              <a:t>What is the </a:t>
            </a:r>
            <a:r>
              <a:rPr lang="en-US" sz="5000" b="1" u="sng" dirty="0" err="1">
                <a:solidFill>
                  <a:srgbClr val="594091"/>
                </a:solidFill>
                <a:latin typeface="Barmeno" pitchFamily="2" charset="0"/>
              </a:rPr>
              <a:t>centre</a:t>
            </a:r>
            <a:r>
              <a:rPr lang="en-US" sz="5000" b="1" u="sng" dirty="0">
                <a:solidFill>
                  <a:srgbClr val="594091"/>
                </a:solidFill>
                <a:latin typeface="Barmeno" pitchFamily="2" charset="0"/>
              </a:rPr>
              <a:t> like?</a:t>
            </a:r>
          </a:p>
        </p:txBody>
      </p:sp>
    </p:spTree>
    <p:extLst>
      <p:ext uri="{BB962C8B-B14F-4D97-AF65-F5344CB8AC3E}">
        <p14:creationId xmlns:p14="http://schemas.microsoft.com/office/powerpoint/2010/main" val="57111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989460-8616-554C-8823-7797ACFDE7E1}"/>
              </a:ext>
            </a:extLst>
          </p:cNvPr>
          <p:cNvPicPr>
            <a:picLocks noChangeAspect="1"/>
          </p:cNvPicPr>
          <p:nvPr/>
        </p:nvPicPr>
        <p:blipFill>
          <a:blip r:embed="rId2"/>
          <a:stretch>
            <a:fillRect/>
          </a:stretch>
        </p:blipFill>
        <p:spPr>
          <a:xfrm>
            <a:off x="0" y="28841"/>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182029" y="-615761"/>
            <a:ext cx="9679258" cy="1115018"/>
          </a:xfrm>
        </p:spPr>
        <p:txBody>
          <a:bodyPr>
            <a:normAutofit/>
          </a:bodyPr>
          <a:lstStyle/>
          <a:p>
            <a:r>
              <a:rPr lang="en-US" sz="3200" b="1" u="sng" dirty="0">
                <a:solidFill>
                  <a:srgbClr val="594091"/>
                </a:solidFill>
                <a:latin typeface="Barmeno" pitchFamily="2" charset="0"/>
              </a:rPr>
              <a:t>Sample Itinerary (based on last year’s trip)</a:t>
            </a:r>
          </a:p>
        </p:txBody>
      </p:sp>
      <p:sp>
        <p:nvSpPr>
          <p:cNvPr id="3" name="Title 1">
            <a:extLst>
              <a:ext uri="{FF2B5EF4-FFF2-40B4-BE49-F238E27FC236}">
                <a16:creationId xmlns:a16="http://schemas.microsoft.com/office/drawing/2014/main" id="{CAD1755F-4C95-28FB-7630-17F4CB0FE00A}"/>
              </a:ext>
            </a:extLst>
          </p:cNvPr>
          <p:cNvSpPr txBox="1">
            <a:spLocks/>
          </p:cNvSpPr>
          <p:nvPr/>
        </p:nvSpPr>
        <p:spPr>
          <a:xfrm>
            <a:off x="3807362" y="4704635"/>
            <a:ext cx="7315200" cy="14648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1" u="sng" dirty="0">
              <a:solidFill>
                <a:srgbClr val="594091"/>
              </a:solidFill>
              <a:latin typeface="Barmeno" pitchFamily="2" charset="0"/>
            </a:endParaRPr>
          </a:p>
          <a:p>
            <a:r>
              <a:rPr lang="en-US" sz="1800" b="1" u="sng" dirty="0">
                <a:solidFill>
                  <a:srgbClr val="594091"/>
                </a:solidFill>
                <a:latin typeface="Barmeno" pitchFamily="2" charset="0"/>
              </a:rPr>
              <a:t>Day of arrival:</a:t>
            </a:r>
          </a:p>
          <a:p>
            <a:pPr algn="just"/>
            <a:r>
              <a:rPr lang="en-US" sz="1800" b="1" u="sng" dirty="0">
                <a:solidFill>
                  <a:srgbClr val="594091"/>
                </a:solidFill>
                <a:latin typeface="Barmeno" pitchFamily="2" charset="0"/>
              </a:rPr>
              <a:t>Early morning: </a:t>
            </a:r>
            <a:r>
              <a:rPr lang="en-US" sz="1800" dirty="0">
                <a:solidFill>
                  <a:srgbClr val="594091"/>
                </a:solidFill>
                <a:latin typeface="Barmeno" pitchFamily="2" charset="0"/>
              </a:rPr>
              <a:t>Depart from school and travel to Cheshire Ice Cream </a:t>
            </a:r>
          </a:p>
          <a:p>
            <a:pPr algn="just"/>
            <a:r>
              <a:rPr lang="en-US" sz="1800" b="1" u="sng" dirty="0">
                <a:solidFill>
                  <a:srgbClr val="594091"/>
                </a:solidFill>
                <a:latin typeface="Barmeno" pitchFamily="2" charset="0"/>
              </a:rPr>
              <a:t>Late morning: </a:t>
            </a:r>
            <a:r>
              <a:rPr lang="en-US" sz="1800" dirty="0">
                <a:solidFill>
                  <a:srgbClr val="594091"/>
                </a:solidFill>
                <a:latin typeface="Barmeno" pitchFamily="2" charset="0"/>
              </a:rPr>
              <a:t>Activities</a:t>
            </a:r>
          </a:p>
          <a:p>
            <a:pPr algn="just"/>
            <a:r>
              <a:rPr lang="en-US" sz="1800" b="1" u="sng" dirty="0">
                <a:solidFill>
                  <a:srgbClr val="594091"/>
                </a:solidFill>
                <a:latin typeface="Barmeno" pitchFamily="2" charset="0"/>
              </a:rPr>
              <a:t>12 :00 – 13:30: </a:t>
            </a:r>
            <a:r>
              <a:rPr lang="en-US" sz="1800" dirty="0">
                <a:solidFill>
                  <a:srgbClr val="594091"/>
                </a:solidFill>
                <a:latin typeface="Barmeno" pitchFamily="2" charset="0"/>
              </a:rPr>
              <a:t>lunch and outdoor play area </a:t>
            </a:r>
          </a:p>
          <a:p>
            <a:pPr algn="just"/>
            <a:r>
              <a:rPr lang="en-US" sz="1800" b="1" u="sng" dirty="0">
                <a:solidFill>
                  <a:srgbClr val="594091"/>
                </a:solidFill>
                <a:latin typeface="Barmeno" pitchFamily="2" charset="0"/>
              </a:rPr>
              <a:t>13:30 –  14:00 </a:t>
            </a:r>
            <a:r>
              <a:rPr lang="en-US" sz="1800" dirty="0">
                <a:solidFill>
                  <a:srgbClr val="594091"/>
                </a:solidFill>
                <a:latin typeface="Barmeno" pitchFamily="2" charset="0"/>
              </a:rPr>
              <a:t>Leave and arrive at </a:t>
            </a:r>
            <a:r>
              <a:rPr lang="en-US" sz="1800" dirty="0" err="1">
                <a:solidFill>
                  <a:srgbClr val="594091"/>
                </a:solidFill>
                <a:latin typeface="Barmeno" pitchFamily="2" charset="0"/>
              </a:rPr>
              <a:t>Tattenhall</a:t>
            </a:r>
            <a:r>
              <a:rPr lang="en-US" sz="1800" dirty="0">
                <a:solidFill>
                  <a:srgbClr val="594091"/>
                </a:solidFill>
                <a:latin typeface="Barmeno" pitchFamily="2" charset="0"/>
              </a:rPr>
              <a:t> </a:t>
            </a:r>
          </a:p>
          <a:p>
            <a:pPr algn="just"/>
            <a:r>
              <a:rPr lang="en-US" sz="1800" b="1" u="sng" dirty="0">
                <a:solidFill>
                  <a:srgbClr val="594091"/>
                </a:solidFill>
                <a:latin typeface="Barmeno" pitchFamily="2" charset="0"/>
              </a:rPr>
              <a:t>14:00 – 15:00:  </a:t>
            </a:r>
            <a:r>
              <a:rPr lang="en-US" sz="1800" dirty="0">
                <a:solidFill>
                  <a:srgbClr val="594091"/>
                </a:solidFill>
                <a:latin typeface="Barmeno" pitchFamily="2" charset="0"/>
              </a:rPr>
              <a:t>Safety briefing, </a:t>
            </a:r>
            <a:r>
              <a:rPr lang="en-US" sz="1800" dirty="0" err="1">
                <a:solidFill>
                  <a:srgbClr val="594091"/>
                </a:solidFill>
                <a:latin typeface="Barmeno" pitchFamily="2" charset="0"/>
              </a:rPr>
              <a:t>centre</a:t>
            </a:r>
            <a:r>
              <a:rPr lang="en-US" sz="1800" dirty="0">
                <a:solidFill>
                  <a:srgbClr val="594091"/>
                </a:solidFill>
                <a:latin typeface="Barmeno" pitchFamily="2" charset="0"/>
              </a:rPr>
              <a:t> orientation, snack</a:t>
            </a:r>
          </a:p>
          <a:p>
            <a:pPr algn="just"/>
            <a:r>
              <a:rPr lang="en-US" sz="1800" b="1" u="sng" dirty="0">
                <a:solidFill>
                  <a:srgbClr val="594091"/>
                </a:solidFill>
                <a:latin typeface="Barmeno" pitchFamily="2" charset="0"/>
              </a:rPr>
              <a:t>15:00 – 17:00: </a:t>
            </a:r>
            <a:r>
              <a:rPr lang="en-US" sz="1800" dirty="0">
                <a:solidFill>
                  <a:srgbClr val="594091"/>
                </a:solidFill>
                <a:latin typeface="Barmeno" pitchFamily="2" charset="0"/>
              </a:rPr>
              <a:t>Free time outside and in dorms </a:t>
            </a:r>
          </a:p>
          <a:p>
            <a:pPr algn="just"/>
            <a:r>
              <a:rPr lang="en-US" sz="1800" b="1" u="sng" dirty="0">
                <a:solidFill>
                  <a:srgbClr val="594091"/>
                </a:solidFill>
                <a:latin typeface="Barmeno" pitchFamily="2" charset="0"/>
              </a:rPr>
              <a:t>17:00 – 18:00: </a:t>
            </a:r>
            <a:r>
              <a:rPr lang="en-US" sz="1800" dirty="0">
                <a:solidFill>
                  <a:srgbClr val="594091"/>
                </a:solidFill>
                <a:latin typeface="Barmeno" pitchFamily="2" charset="0"/>
              </a:rPr>
              <a:t>Tea time</a:t>
            </a:r>
          </a:p>
          <a:p>
            <a:pPr algn="just"/>
            <a:r>
              <a:rPr lang="en-US" sz="1800" b="1" u="sng" dirty="0">
                <a:solidFill>
                  <a:srgbClr val="594091"/>
                </a:solidFill>
                <a:latin typeface="Barmeno" pitchFamily="2" charset="0"/>
              </a:rPr>
              <a:t>18:00 – 20:00: </a:t>
            </a:r>
            <a:r>
              <a:rPr lang="en-US" sz="1800" dirty="0">
                <a:solidFill>
                  <a:srgbClr val="594091"/>
                </a:solidFill>
                <a:latin typeface="Barmeno" pitchFamily="2" charset="0"/>
              </a:rPr>
              <a:t>Evening activities led by school staff</a:t>
            </a:r>
            <a:endParaRPr lang="en-US" sz="1800" b="1" u="sng" dirty="0">
              <a:solidFill>
                <a:srgbClr val="594091"/>
              </a:solidFill>
              <a:latin typeface="Barmeno" pitchFamily="2" charset="0"/>
            </a:endParaRPr>
          </a:p>
          <a:p>
            <a:pPr algn="just"/>
            <a:r>
              <a:rPr lang="en-US" sz="1800" b="1" u="sng" dirty="0">
                <a:solidFill>
                  <a:srgbClr val="594091"/>
                </a:solidFill>
                <a:latin typeface="Barmeno" pitchFamily="2" charset="0"/>
              </a:rPr>
              <a:t>20:00 – 21:30 </a:t>
            </a:r>
            <a:r>
              <a:rPr lang="en-US" sz="1800" dirty="0" err="1">
                <a:solidFill>
                  <a:srgbClr val="594091"/>
                </a:solidFill>
                <a:latin typeface="Barmeno" pitchFamily="2" charset="0"/>
              </a:rPr>
              <a:t>pyjamas</a:t>
            </a:r>
            <a:r>
              <a:rPr lang="en-US" sz="1800" dirty="0">
                <a:solidFill>
                  <a:srgbClr val="594091"/>
                </a:solidFill>
                <a:latin typeface="Barmeno" pitchFamily="2" charset="0"/>
              </a:rPr>
              <a:t>, hot chocolate, story time/</a:t>
            </a:r>
            <a:r>
              <a:rPr lang="en-US" sz="1800" dirty="0" err="1">
                <a:solidFill>
                  <a:srgbClr val="594091"/>
                </a:solidFill>
                <a:latin typeface="Barmeno" pitchFamily="2" charset="0"/>
              </a:rPr>
              <a:t>dvd</a:t>
            </a:r>
            <a:r>
              <a:rPr lang="en-US" sz="1800" dirty="0">
                <a:solidFill>
                  <a:srgbClr val="594091"/>
                </a:solidFill>
                <a:latin typeface="Barmeno" pitchFamily="2" charset="0"/>
              </a:rPr>
              <a:t> and wind down time</a:t>
            </a:r>
          </a:p>
          <a:p>
            <a:pPr algn="just"/>
            <a:r>
              <a:rPr lang="en-US" sz="1800" b="1" u="sng" dirty="0">
                <a:solidFill>
                  <a:srgbClr val="594091"/>
                </a:solidFill>
                <a:latin typeface="Barmeno" pitchFamily="2" charset="0"/>
              </a:rPr>
              <a:t>21:30: </a:t>
            </a:r>
            <a:r>
              <a:rPr lang="en-US" sz="1800" dirty="0">
                <a:solidFill>
                  <a:srgbClr val="594091"/>
                </a:solidFill>
                <a:latin typeface="Barmeno" pitchFamily="2" charset="0"/>
              </a:rPr>
              <a:t>bed, lights out… and hopefully sleep!</a:t>
            </a:r>
          </a:p>
          <a:p>
            <a:endParaRPr lang="en-US" sz="1800" b="1" u="sng" dirty="0">
              <a:solidFill>
                <a:srgbClr val="594091"/>
              </a:solidFill>
              <a:latin typeface="Barmeno" pitchFamily="2" charset="0"/>
            </a:endParaRPr>
          </a:p>
          <a:p>
            <a:r>
              <a:rPr lang="en-US" sz="1800" b="1" u="sng" dirty="0">
                <a:solidFill>
                  <a:srgbClr val="594091"/>
                </a:solidFill>
                <a:latin typeface="Barmeno" pitchFamily="2" charset="0"/>
              </a:rPr>
              <a:t>Second day </a:t>
            </a:r>
          </a:p>
          <a:p>
            <a:pPr algn="just"/>
            <a:r>
              <a:rPr lang="en-US" sz="1800" b="1" u="sng" dirty="0">
                <a:solidFill>
                  <a:srgbClr val="594091"/>
                </a:solidFill>
                <a:latin typeface="Barmeno" pitchFamily="2" charset="0"/>
              </a:rPr>
              <a:t>08:00 – 09:00: </a:t>
            </a:r>
            <a:r>
              <a:rPr lang="en-US" sz="1800" dirty="0">
                <a:solidFill>
                  <a:srgbClr val="594091"/>
                </a:solidFill>
                <a:latin typeface="Barmeno" pitchFamily="2" charset="0"/>
              </a:rPr>
              <a:t>wake up, get dressed and relax</a:t>
            </a:r>
          </a:p>
          <a:p>
            <a:pPr algn="just"/>
            <a:r>
              <a:rPr lang="en-US" sz="1800" b="1" u="sng" dirty="0">
                <a:solidFill>
                  <a:srgbClr val="594091"/>
                </a:solidFill>
                <a:latin typeface="Barmeno" pitchFamily="2" charset="0"/>
              </a:rPr>
              <a:t>09:00 – 09:30: </a:t>
            </a:r>
            <a:r>
              <a:rPr lang="en-US" sz="1800" dirty="0">
                <a:solidFill>
                  <a:srgbClr val="594091"/>
                </a:solidFill>
                <a:latin typeface="Barmeno" pitchFamily="2" charset="0"/>
              </a:rPr>
              <a:t>breakfast time</a:t>
            </a:r>
          </a:p>
          <a:p>
            <a:pPr algn="just"/>
            <a:r>
              <a:rPr lang="en-US" sz="1800" b="1" dirty="0">
                <a:solidFill>
                  <a:srgbClr val="594091"/>
                </a:solidFill>
                <a:latin typeface="Barmeno" pitchFamily="2" charset="0"/>
              </a:rPr>
              <a:t>09:30 – 10:30: </a:t>
            </a:r>
            <a:r>
              <a:rPr lang="en-US" sz="1800" dirty="0">
                <a:solidFill>
                  <a:srgbClr val="594091"/>
                </a:solidFill>
                <a:latin typeface="Barmeno" pitchFamily="2" charset="0"/>
              </a:rPr>
              <a:t>tidy and pack up</a:t>
            </a:r>
          </a:p>
          <a:p>
            <a:pPr algn="just"/>
            <a:r>
              <a:rPr lang="en-US" sz="1800" b="1" u="sng" dirty="0">
                <a:solidFill>
                  <a:srgbClr val="594091"/>
                </a:solidFill>
                <a:latin typeface="Barmeno" pitchFamily="2" charset="0"/>
              </a:rPr>
              <a:t>10:30 – 12:30: </a:t>
            </a:r>
            <a:r>
              <a:rPr lang="en-US" sz="1800" dirty="0">
                <a:solidFill>
                  <a:srgbClr val="594091"/>
                </a:solidFill>
                <a:latin typeface="Barmeno" pitchFamily="2" charset="0"/>
              </a:rPr>
              <a:t>Centre led activities </a:t>
            </a:r>
          </a:p>
          <a:p>
            <a:pPr algn="just"/>
            <a:r>
              <a:rPr lang="en-US" sz="1800" b="1" u="sng" dirty="0">
                <a:solidFill>
                  <a:srgbClr val="594091"/>
                </a:solidFill>
                <a:latin typeface="Barmeno" pitchFamily="2" charset="0"/>
              </a:rPr>
              <a:t>12:30 – 13:00: </a:t>
            </a:r>
            <a:r>
              <a:rPr lang="en-US" sz="1800" dirty="0">
                <a:solidFill>
                  <a:srgbClr val="594091"/>
                </a:solidFill>
                <a:latin typeface="Barmeno" pitchFamily="2" charset="0"/>
              </a:rPr>
              <a:t>lunch time and play time</a:t>
            </a:r>
          </a:p>
          <a:p>
            <a:pPr algn="just"/>
            <a:r>
              <a:rPr lang="en-US" sz="1800" b="1" u="sng" dirty="0">
                <a:solidFill>
                  <a:srgbClr val="594091"/>
                </a:solidFill>
                <a:latin typeface="Barmeno" pitchFamily="2" charset="0"/>
              </a:rPr>
              <a:t>13:30: </a:t>
            </a:r>
            <a:r>
              <a:rPr lang="en-US" sz="1800" dirty="0">
                <a:solidFill>
                  <a:srgbClr val="594091"/>
                </a:solidFill>
                <a:latin typeface="Barmeno" pitchFamily="2" charset="0"/>
              </a:rPr>
              <a:t>depart the </a:t>
            </a:r>
            <a:r>
              <a:rPr lang="en-US" sz="1800" dirty="0" err="1">
                <a:solidFill>
                  <a:srgbClr val="594091"/>
                </a:solidFill>
                <a:latin typeface="Barmeno" pitchFamily="2" charset="0"/>
              </a:rPr>
              <a:t>centre</a:t>
            </a:r>
            <a:r>
              <a:rPr lang="en-US" sz="1800" dirty="0">
                <a:solidFill>
                  <a:srgbClr val="594091"/>
                </a:solidFill>
                <a:latin typeface="Barmeno" pitchFamily="2" charset="0"/>
              </a:rPr>
              <a:t> </a:t>
            </a:r>
          </a:p>
          <a:p>
            <a:pPr algn="just"/>
            <a:r>
              <a:rPr lang="en-US" sz="1800" b="1" u="sng" dirty="0">
                <a:solidFill>
                  <a:srgbClr val="594091"/>
                </a:solidFill>
                <a:latin typeface="Barmeno" pitchFamily="2" charset="0"/>
              </a:rPr>
              <a:t>14:30: </a:t>
            </a:r>
            <a:r>
              <a:rPr lang="en-US" sz="1800" dirty="0">
                <a:solidFill>
                  <a:srgbClr val="594091"/>
                </a:solidFill>
                <a:latin typeface="Barmeno" pitchFamily="2" charset="0"/>
              </a:rPr>
              <a:t>arrival back in school</a:t>
            </a:r>
          </a:p>
          <a:p>
            <a:pPr algn="just"/>
            <a:r>
              <a:rPr lang="en-US" sz="1800" b="1" u="sng" dirty="0">
                <a:solidFill>
                  <a:srgbClr val="594091"/>
                </a:solidFill>
                <a:latin typeface="Barmeno" pitchFamily="2" charset="0"/>
              </a:rPr>
              <a:t>15:15: </a:t>
            </a:r>
            <a:r>
              <a:rPr lang="en-US" sz="1800" dirty="0">
                <a:solidFill>
                  <a:srgbClr val="594091"/>
                </a:solidFill>
                <a:latin typeface="Barmeno" pitchFamily="2" charset="0"/>
              </a:rPr>
              <a:t>home time </a:t>
            </a:r>
          </a:p>
        </p:txBody>
      </p:sp>
    </p:spTree>
    <p:extLst>
      <p:ext uri="{BB962C8B-B14F-4D97-AF65-F5344CB8AC3E}">
        <p14:creationId xmlns:p14="http://schemas.microsoft.com/office/powerpoint/2010/main" val="356966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9CBC1-66FB-2AA7-449E-F46906CE1A8C}"/>
              </a:ext>
            </a:extLst>
          </p:cNvPr>
          <p:cNvPicPr>
            <a:picLocks noChangeAspect="1"/>
          </p:cNvPicPr>
          <p:nvPr/>
        </p:nvPicPr>
        <p:blipFill>
          <a:blip r:embed="rId2"/>
          <a:stretch>
            <a:fillRect/>
          </a:stretch>
        </p:blipFill>
        <p:spPr>
          <a:xfrm>
            <a:off x="0" y="7806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882537" y="-811334"/>
            <a:ext cx="7972697" cy="2387600"/>
          </a:xfrm>
        </p:spPr>
        <p:txBody>
          <a:bodyPr>
            <a:normAutofit/>
          </a:bodyPr>
          <a:lstStyle/>
          <a:p>
            <a:pPr algn="l"/>
            <a:r>
              <a:rPr lang="en-US" sz="4400" b="1" u="sng" dirty="0">
                <a:solidFill>
                  <a:srgbClr val="594091"/>
                </a:solidFill>
                <a:latin typeface="Barmeno" pitchFamily="2" charset="0"/>
              </a:rPr>
              <a:t>Ice Cream Farm Activities</a:t>
            </a:r>
          </a:p>
        </p:txBody>
      </p:sp>
      <p:pic>
        <p:nvPicPr>
          <p:cNvPr id="4" name="Picture 3"/>
          <p:cNvPicPr>
            <a:picLocks noChangeAspect="1"/>
          </p:cNvPicPr>
          <p:nvPr/>
        </p:nvPicPr>
        <p:blipFill>
          <a:blip r:embed="rId3"/>
          <a:stretch>
            <a:fillRect/>
          </a:stretch>
        </p:blipFill>
        <p:spPr>
          <a:xfrm>
            <a:off x="4113984" y="1906030"/>
            <a:ext cx="6062231" cy="2483090"/>
          </a:xfrm>
          <a:prstGeom prst="rect">
            <a:avLst/>
          </a:prstGeom>
        </p:spPr>
      </p:pic>
      <p:pic>
        <p:nvPicPr>
          <p:cNvPr id="5" name="Picture 4"/>
          <p:cNvPicPr>
            <a:picLocks noChangeAspect="1"/>
          </p:cNvPicPr>
          <p:nvPr/>
        </p:nvPicPr>
        <p:blipFill>
          <a:blip r:embed="rId4"/>
          <a:stretch>
            <a:fillRect/>
          </a:stretch>
        </p:blipFill>
        <p:spPr>
          <a:xfrm>
            <a:off x="3511311" y="4550092"/>
            <a:ext cx="7267575" cy="866775"/>
          </a:xfrm>
          <a:prstGeom prst="rect">
            <a:avLst/>
          </a:prstGeom>
        </p:spPr>
      </p:pic>
      <p:sp>
        <p:nvSpPr>
          <p:cNvPr id="6" name="Cloud Callout 5"/>
          <p:cNvSpPr/>
          <p:nvPr/>
        </p:nvSpPr>
        <p:spPr>
          <a:xfrm>
            <a:off x="5669280" y="5577839"/>
            <a:ext cx="4297680" cy="1062310"/>
          </a:xfrm>
          <a:prstGeom prst="cloudCallout">
            <a:avLst>
              <a:gd name="adj1" fmla="val -63998"/>
              <a:gd name="adj2" fmla="val 66189"/>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dirty="0">
                <a:latin typeface="Barmeno"/>
              </a:rPr>
              <a:t>An extra set of clothes may be recommended!</a:t>
            </a:r>
          </a:p>
        </p:txBody>
      </p:sp>
    </p:spTree>
    <p:extLst>
      <p:ext uri="{BB962C8B-B14F-4D97-AF65-F5344CB8AC3E}">
        <p14:creationId xmlns:p14="http://schemas.microsoft.com/office/powerpoint/2010/main" val="221286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9CBC1-66FB-2AA7-449E-F46906CE1A8C}"/>
              </a:ext>
            </a:extLst>
          </p:cNvPr>
          <p:cNvPicPr>
            <a:picLocks noChangeAspect="1"/>
          </p:cNvPicPr>
          <p:nvPr/>
        </p:nvPicPr>
        <p:blipFill>
          <a:blip r:embed="rId2"/>
          <a:stretch>
            <a:fillRect/>
          </a:stretch>
        </p:blipFill>
        <p:spPr>
          <a:xfrm>
            <a:off x="0" y="7806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882537" y="-811334"/>
            <a:ext cx="7972697" cy="2387600"/>
          </a:xfrm>
        </p:spPr>
        <p:txBody>
          <a:bodyPr>
            <a:normAutofit/>
          </a:bodyPr>
          <a:lstStyle/>
          <a:p>
            <a:pPr algn="l"/>
            <a:r>
              <a:rPr lang="en-US" sz="4400" b="1" u="sng" dirty="0">
                <a:solidFill>
                  <a:srgbClr val="594091"/>
                </a:solidFill>
                <a:latin typeface="Barmeno" pitchFamily="2" charset="0"/>
              </a:rPr>
              <a:t>Ice Cream Farm Activities</a:t>
            </a:r>
          </a:p>
        </p:txBody>
      </p:sp>
      <p:pic>
        <p:nvPicPr>
          <p:cNvPr id="7" name="Picture 6"/>
          <p:cNvPicPr>
            <a:picLocks noChangeAspect="1"/>
          </p:cNvPicPr>
          <p:nvPr/>
        </p:nvPicPr>
        <p:blipFill>
          <a:blip r:embed="rId3"/>
          <a:stretch>
            <a:fillRect/>
          </a:stretch>
        </p:blipFill>
        <p:spPr>
          <a:xfrm>
            <a:off x="3799114" y="1842816"/>
            <a:ext cx="7056120" cy="3053558"/>
          </a:xfrm>
          <a:prstGeom prst="rect">
            <a:avLst/>
          </a:prstGeom>
        </p:spPr>
      </p:pic>
      <p:pic>
        <p:nvPicPr>
          <p:cNvPr id="9" name="Picture 8"/>
          <p:cNvPicPr>
            <a:picLocks noChangeAspect="1"/>
          </p:cNvPicPr>
          <p:nvPr/>
        </p:nvPicPr>
        <p:blipFill>
          <a:blip r:embed="rId4"/>
          <a:stretch>
            <a:fillRect/>
          </a:stretch>
        </p:blipFill>
        <p:spPr>
          <a:xfrm>
            <a:off x="4892448" y="5085312"/>
            <a:ext cx="4408307" cy="1400922"/>
          </a:xfrm>
          <a:prstGeom prst="rect">
            <a:avLst/>
          </a:prstGeom>
        </p:spPr>
      </p:pic>
    </p:spTree>
    <p:extLst>
      <p:ext uri="{BB962C8B-B14F-4D97-AF65-F5344CB8AC3E}">
        <p14:creationId xmlns:p14="http://schemas.microsoft.com/office/powerpoint/2010/main" val="267429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9CBC1-66FB-2AA7-449E-F46906CE1A8C}"/>
              </a:ext>
            </a:extLst>
          </p:cNvPr>
          <p:cNvPicPr>
            <a:picLocks noChangeAspect="1"/>
          </p:cNvPicPr>
          <p:nvPr/>
        </p:nvPicPr>
        <p:blipFill>
          <a:blip r:embed="rId2"/>
          <a:stretch>
            <a:fillRect/>
          </a:stretch>
        </p:blipFill>
        <p:spPr>
          <a:xfrm>
            <a:off x="0" y="7806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16272" y="-1626743"/>
            <a:ext cx="6627223" cy="2387600"/>
          </a:xfrm>
        </p:spPr>
        <p:txBody>
          <a:bodyPr>
            <a:normAutofit/>
          </a:bodyPr>
          <a:lstStyle/>
          <a:p>
            <a:pPr algn="l"/>
            <a:r>
              <a:rPr lang="en-US" sz="4400" b="1" u="sng" dirty="0">
                <a:solidFill>
                  <a:srgbClr val="594091"/>
                </a:solidFill>
                <a:latin typeface="Barmeno" pitchFamily="2" charset="0"/>
              </a:rPr>
              <a:t>Lunch and dinner times</a:t>
            </a:r>
          </a:p>
        </p:txBody>
      </p:sp>
      <p:sp>
        <p:nvSpPr>
          <p:cNvPr id="7" name="TextBox 6">
            <a:extLst>
              <a:ext uri="{FF2B5EF4-FFF2-40B4-BE49-F238E27FC236}">
                <a16:creationId xmlns:a16="http://schemas.microsoft.com/office/drawing/2014/main" id="{358A36BE-3EAC-9044-B3BF-4E4A3983C9C4}"/>
              </a:ext>
            </a:extLst>
          </p:cNvPr>
          <p:cNvSpPr txBox="1"/>
          <p:nvPr/>
        </p:nvSpPr>
        <p:spPr>
          <a:xfrm>
            <a:off x="3612319" y="1028387"/>
            <a:ext cx="7710722" cy="4708981"/>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Barmeno" pitchFamily="2" charset="0"/>
              </a:rPr>
              <a:t>Please ensure ALL dietary requirements have been discussed in advance with your child’s class teacher so that we can discuss menu options with you </a:t>
            </a:r>
          </a:p>
          <a:p>
            <a:pPr marL="285750" indent="-285750">
              <a:buFont typeface="Wingdings" panose="05000000000000000000" pitchFamily="2" charset="2"/>
              <a:buChar char="v"/>
            </a:pPr>
            <a:r>
              <a:rPr lang="en-US" sz="2000" dirty="0">
                <a:latin typeface="Barmeno" pitchFamily="2" charset="0"/>
              </a:rPr>
              <a:t>Please ensure ALL allergies have been discussed in advance with your child’s class teacher</a:t>
            </a:r>
          </a:p>
          <a:p>
            <a:pPr marL="285750" indent="-285750">
              <a:buFont typeface="Wingdings" panose="05000000000000000000" pitchFamily="2" charset="2"/>
              <a:buChar char="v"/>
            </a:pPr>
            <a:r>
              <a:rPr lang="en-US" sz="2000" dirty="0">
                <a:latin typeface="Barmeno" pitchFamily="2" charset="0"/>
              </a:rPr>
              <a:t>Your child requires a packed lunch, in disposable packaging, for the first day only</a:t>
            </a:r>
          </a:p>
          <a:p>
            <a:pPr marL="285750" indent="-285750">
              <a:buFont typeface="Wingdings" panose="05000000000000000000" pitchFamily="2" charset="2"/>
              <a:buChar char="v"/>
            </a:pPr>
            <a:r>
              <a:rPr lang="en-US" sz="2000" dirty="0">
                <a:latin typeface="Barmeno" pitchFamily="2" charset="0"/>
              </a:rPr>
              <a:t>They will be served dinner, breakfast and lunch when they are there. </a:t>
            </a:r>
          </a:p>
          <a:p>
            <a:pPr marL="285750" indent="-285750">
              <a:buFont typeface="Wingdings" panose="05000000000000000000" pitchFamily="2" charset="2"/>
              <a:buChar char="v"/>
            </a:pPr>
            <a:r>
              <a:rPr lang="en-US" sz="2000" dirty="0">
                <a:latin typeface="Barmeno" pitchFamily="2" charset="0"/>
              </a:rPr>
              <a:t>Dinner is a choice of two things with a desert </a:t>
            </a:r>
          </a:p>
          <a:p>
            <a:pPr marL="285750" indent="-285750">
              <a:buFont typeface="Wingdings" panose="05000000000000000000" pitchFamily="2" charset="2"/>
              <a:buChar char="v"/>
            </a:pPr>
            <a:r>
              <a:rPr lang="en-US" sz="2000" dirty="0">
                <a:latin typeface="Barmeno" pitchFamily="2" charset="0"/>
              </a:rPr>
              <a:t>Breakfast is a choice of cereal, toast and some hot items</a:t>
            </a:r>
          </a:p>
          <a:p>
            <a:pPr marL="285750" indent="-285750">
              <a:buFont typeface="Wingdings" panose="05000000000000000000" pitchFamily="2" charset="2"/>
              <a:buChar char="v"/>
            </a:pPr>
            <a:r>
              <a:rPr lang="en-US" sz="2000" dirty="0">
                <a:latin typeface="Barmeno" pitchFamily="2" charset="0"/>
              </a:rPr>
              <a:t>Lunch is a choice of sandwiches </a:t>
            </a:r>
          </a:p>
          <a:p>
            <a:pPr marL="285750" indent="-285750">
              <a:buFont typeface="Wingdings" panose="05000000000000000000" pitchFamily="2" charset="2"/>
              <a:buChar char="v"/>
            </a:pPr>
            <a:r>
              <a:rPr lang="en-US" sz="2000" dirty="0">
                <a:latin typeface="Barmeno" pitchFamily="2" charset="0"/>
              </a:rPr>
              <a:t>Water and juice will be available throughout the day for children to access </a:t>
            </a:r>
          </a:p>
          <a:p>
            <a:pPr marL="285750" indent="-285750">
              <a:buFont typeface="Wingdings" panose="05000000000000000000" pitchFamily="2" charset="2"/>
              <a:buChar char="v"/>
            </a:pPr>
            <a:r>
              <a:rPr lang="en-US" sz="2000" dirty="0">
                <a:latin typeface="Barmeno" pitchFamily="2" charset="0"/>
              </a:rPr>
              <a:t>Please do not pack any food in your child’s case. Due to allergies and health and safety, it will be confiscated.</a:t>
            </a:r>
          </a:p>
        </p:txBody>
      </p:sp>
    </p:spTree>
    <p:extLst>
      <p:ext uri="{BB962C8B-B14F-4D97-AF65-F5344CB8AC3E}">
        <p14:creationId xmlns:p14="http://schemas.microsoft.com/office/powerpoint/2010/main" val="177099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39F531-9AEF-F945-E88F-23A5494A50D9}"/>
              </a:ext>
            </a:extLst>
          </p:cNvPr>
          <p:cNvPicPr>
            <a:picLocks noChangeAspect="1"/>
          </p:cNvPicPr>
          <p:nvPr/>
        </p:nvPicPr>
        <p:blipFill>
          <a:blip r:embed="rId2"/>
          <a:stretch>
            <a:fillRect/>
          </a:stretch>
        </p:blipFill>
        <p:spPr>
          <a:xfrm>
            <a:off x="-29520" y="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24596" y="-1451295"/>
            <a:ext cx="7315200" cy="2387600"/>
          </a:xfrm>
        </p:spPr>
        <p:txBody>
          <a:bodyPr>
            <a:normAutofit/>
          </a:bodyPr>
          <a:lstStyle/>
          <a:p>
            <a:pPr algn="l"/>
            <a:r>
              <a:rPr lang="en-US" sz="5000" b="1" u="sng" dirty="0">
                <a:solidFill>
                  <a:srgbClr val="594091"/>
                </a:solidFill>
                <a:latin typeface="Barmeno" pitchFamily="2" charset="0"/>
              </a:rPr>
              <a:t>Suggested Kit List </a:t>
            </a:r>
          </a:p>
        </p:txBody>
      </p:sp>
      <p:pic>
        <p:nvPicPr>
          <p:cNvPr id="6" name="Picture 5">
            <a:extLst>
              <a:ext uri="{FF2B5EF4-FFF2-40B4-BE49-F238E27FC236}">
                <a16:creationId xmlns:a16="http://schemas.microsoft.com/office/drawing/2014/main" id="{FE23C79F-E4CF-7C98-B0D9-9DF5C1360242}"/>
              </a:ext>
            </a:extLst>
          </p:cNvPr>
          <p:cNvPicPr>
            <a:picLocks noChangeAspect="1"/>
          </p:cNvPicPr>
          <p:nvPr/>
        </p:nvPicPr>
        <p:blipFill>
          <a:blip r:embed="rId3"/>
          <a:stretch>
            <a:fillRect/>
          </a:stretch>
        </p:blipFill>
        <p:spPr>
          <a:xfrm>
            <a:off x="5993417" y="4958"/>
            <a:ext cx="5500024" cy="6664140"/>
          </a:xfrm>
          <a:prstGeom prst="rect">
            <a:avLst/>
          </a:prstGeom>
        </p:spPr>
      </p:pic>
    </p:spTree>
    <p:extLst>
      <p:ext uri="{BB962C8B-B14F-4D97-AF65-F5344CB8AC3E}">
        <p14:creationId xmlns:p14="http://schemas.microsoft.com/office/powerpoint/2010/main" val="42933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Barmeno</vt:lpstr>
      <vt:lpstr>Barmeno Medium</vt:lpstr>
      <vt:lpstr>Calibri</vt:lpstr>
      <vt:lpstr>Calibri Light</vt:lpstr>
      <vt:lpstr>Comic Sans MS</vt:lpstr>
      <vt:lpstr>Wingdings</vt:lpstr>
      <vt:lpstr>Office Theme</vt:lpstr>
      <vt:lpstr>Year 3 Tattenhall Residential:  Parent Information</vt:lpstr>
      <vt:lpstr>Before the trip, you will be invited in to discuss:</vt:lpstr>
      <vt:lpstr>Day of Departure</vt:lpstr>
      <vt:lpstr>What is the centre like?</vt:lpstr>
      <vt:lpstr>Sample Itinerary (based on last year’s trip)</vt:lpstr>
      <vt:lpstr>Ice Cream Farm Activities</vt:lpstr>
      <vt:lpstr>Ice Cream Farm Activities</vt:lpstr>
      <vt:lpstr>Lunch and dinner times</vt:lpstr>
      <vt:lpstr>Suggested Kit List </vt:lpstr>
      <vt:lpstr>PowerPoint Presentation</vt:lpstr>
      <vt:lpstr>PowerPoint Presentation</vt:lpstr>
      <vt:lpstr>How can you help us?</vt:lpstr>
      <vt:lpstr>“My child feels anxious…” “They’ve never stayed away from home before…” “They will get upset…” “Can you call me and update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fran@canncreative.com</dc:creator>
  <cp:lastModifiedBy>amy webb</cp:lastModifiedBy>
  <cp:revision>15</cp:revision>
  <dcterms:created xsi:type="dcterms:W3CDTF">2022-11-10T10:23:47Z</dcterms:created>
  <dcterms:modified xsi:type="dcterms:W3CDTF">2025-11-02T20:11:25Z</dcterms:modified>
</cp:coreProperties>
</file>