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8" r:id="rId4"/>
    <p:sldId id="261" r:id="rId5"/>
    <p:sldId id="269" r:id="rId6"/>
    <p:sldId id="270" r:id="rId7"/>
    <p:sldId id="271" r:id="rId8"/>
    <p:sldId id="265" r:id="rId9"/>
    <p:sldId id="272" r:id="rId10"/>
    <p:sldId id="273" r:id="rId11"/>
    <p:sldId id="257" r:id="rId12"/>
    <p:sldId id="264" r:id="rId13"/>
    <p:sldId id="260" r:id="rId14"/>
    <p:sldId id="262" r:id="rId15"/>
    <p:sldId id="266" r:id="rId16"/>
    <p:sldId id="26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hfgcqt?scrlybrkr=ce6e20fb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85415"/>
          </a:xfrm>
        </p:spPr>
        <p:txBody>
          <a:bodyPr/>
          <a:lstStyle/>
          <a:p>
            <a:r>
              <a:rPr lang="en-GB" dirty="0" smtClean="0"/>
              <a:t>Poetry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9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777" y="600112"/>
            <a:ext cx="83732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Re-read the poem and then answer these questions.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What adjective is used in line 1 to describe the gorilla? </a:t>
            </a:r>
            <a:br>
              <a:rPr lang="en-GB" sz="3200" dirty="0"/>
            </a:br>
            <a:r>
              <a:rPr lang="en-GB" sz="3200" dirty="0"/>
              <a:t>Name 3 things that the gorilla does? (behaviour)</a:t>
            </a:r>
            <a:br>
              <a:rPr lang="en-GB" sz="3200" dirty="0"/>
            </a:br>
            <a:r>
              <a:rPr lang="en-GB" sz="3200" dirty="0"/>
              <a:t>What does the gorilla eat?</a:t>
            </a:r>
            <a:br>
              <a:rPr lang="en-GB" sz="3200" dirty="0"/>
            </a:br>
            <a:r>
              <a:rPr lang="en-GB" sz="3200" dirty="0"/>
              <a:t>Is the gorilla friendly or fierce? How do you know?</a:t>
            </a:r>
            <a:br>
              <a:rPr lang="en-GB" sz="3200" dirty="0"/>
            </a:br>
            <a:r>
              <a:rPr lang="en-GB" sz="3200" dirty="0"/>
              <a:t>Can you find any alliteration in the poem? (Clue – words beginning with the same letter)</a:t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967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Each line from the poem has a different purpose</a:t>
            </a:r>
            <a:br>
              <a:rPr lang="en-GB" cap="none" dirty="0" smtClean="0"/>
            </a:br>
            <a:endParaRPr lang="en-GB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517971"/>
            <a:ext cx="10241280" cy="39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838" y="905900"/>
            <a:ext cx="10364451" cy="5612466"/>
          </a:xfrm>
        </p:spPr>
        <p:txBody>
          <a:bodyPr>
            <a:normAutofit/>
          </a:bodyPr>
          <a:lstStyle/>
          <a:p>
            <a:pPr algn="l"/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write your own poem but choose your own animal.</a:t>
            </a:r>
            <a:b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Your poem will have 8 lines just like Lowland 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orilla.</a:t>
            </a:r>
            <a:b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It doesn’t have to rhyme.</a:t>
            </a:r>
            <a:br>
              <a:rPr lang="en-GB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58" y="95514"/>
            <a:ext cx="10364451" cy="1596177"/>
          </a:xfrm>
        </p:spPr>
        <p:txBody>
          <a:bodyPr/>
          <a:lstStyle/>
          <a:p>
            <a:r>
              <a:rPr lang="en-GB" cap="none" dirty="0" smtClean="0"/>
              <a:t>Find out as much as you can about any animal you are interested in.</a:t>
            </a:r>
            <a:endParaRPr lang="en-GB" cap="none" dirty="0"/>
          </a:p>
        </p:txBody>
      </p:sp>
      <p:sp>
        <p:nvSpPr>
          <p:cNvPr id="3" name="Rounded Rectangle 2"/>
          <p:cNvSpPr/>
          <p:nvPr/>
        </p:nvSpPr>
        <p:spPr>
          <a:xfrm>
            <a:off x="4062548" y="2991394"/>
            <a:ext cx="3566160" cy="1750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012058" y="1414806"/>
            <a:ext cx="3261359" cy="1867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098968" y="3524049"/>
            <a:ext cx="4023359" cy="178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50363" y="1306075"/>
            <a:ext cx="3345952" cy="1582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261255" y="3930415"/>
            <a:ext cx="3579223" cy="24427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11714" y="1860002"/>
            <a:ext cx="207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What does the animal eat?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2721" y="3401369"/>
            <a:ext cx="207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What is the animal?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2058" y="4741817"/>
            <a:ext cx="207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How does the animal move?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3931" y="1752344"/>
            <a:ext cx="207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What does it look like?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8890" y="3887653"/>
            <a:ext cx="207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How does the animal behave?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3925389" y="5151792"/>
            <a:ext cx="4892040" cy="153764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155473" y="5478362"/>
            <a:ext cx="207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Where does the animal live?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74277"/>
            <a:ext cx="10364451" cy="979758"/>
          </a:xfrm>
        </p:spPr>
        <p:txBody>
          <a:bodyPr/>
          <a:lstStyle/>
          <a:p>
            <a:r>
              <a:rPr lang="en-GB" cap="none" dirty="0" smtClean="0"/>
              <a:t>Use the same structure to plan your poem</a:t>
            </a:r>
            <a:endParaRPr lang="en-GB" cap="non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54330"/>
              </p:ext>
            </p:extLst>
          </p:nvPr>
        </p:nvGraphicFramePr>
        <p:xfrm>
          <a:off x="861835" y="1072365"/>
          <a:ext cx="10468330" cy="554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651">
                  <a:extLst>
                    <a:ext uri="{9D8B030D-6E8A-4147-A177-3AD203B41FA5}">
                      <a16:colId xmlns:a16="http://schemas.microsoft.com/office/drawing/2014/main" val="2217342180"/>
                    </a:ext>
                  </a:extLst>
                </a:gridCol>
                <a:gridCol w="7308679">
                  <a:extLst>
                    <a:ext uri="{9D8B030D-6E8A-4147-A177-3AD203B41FA5}">
                      <a16:colId xmlns:a16="http://schemas.microsoft.com/office/drawing/2014/main" val="510676211"/>
                    </a:ext>
                  </a:extLst>
                </a:gridCol>
              </a:tblGrid>
              <a:tr h="512570">
                <a:tc>
                  <a:txBody>
                    <a:bodyPr/>
                    <a:lstStyle/>
                    <a:p>
                      <a:r>
                        <a:rPr lang="en-GB" dirty="0" smtClean="0"/>
                        <a:t>Purpose of</a:t>
                      </a:r>
                      <a:r>
                        <a:rPr lang="en-GB" baseline="0" dirty="0" smtClean="0"/>
                        <a:t> the 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Your animal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979345"/>
                  </a:ext>
                </a:extLst>
              </a:tr>
              <a:tr h="70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Introduce</a:t>
                      </a:r>
                      <a:r>
                        <a:rPr lang="en-GB" baseline="0" dirty="0" smtClean="0"/>
                        <a:t> your animal</a:t>
                      </a:r>
                      <a:r>
                        <a:rPr lang="en-GB" dirty="0" smtClean="0"/>
                        <a:t> with an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adjective.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04773"/>
                  </a:ext>
                </a:extLst>
              </a:tr>
              <a:tr h="51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How strong is he? Behaviour. 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01587"/>
                  </a:ext>
                </a:extLst>
              </a:tr>
              <a:tr h="51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does he get up to? Behaviour.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32935"/>
                  </a:ext>
                </a:extLst>
              </a:tr>
              <a:tr h="51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does he eat? Diet.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4985"/>
                  </a:ext>
                </a:extLst>
              </a:tr>
              <a:tr h="51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does he look like? Appearance.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1424"/>
                  </a:ext>
                </a:extLst>
              </a:tr>
              <a:tr h="51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Is he intelligent? Personality. 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912842"/>
                  </a:ext>
                </a:extLst>
              </a:tr>
              <a:tr h="701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noise does he make? Behaviour.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1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1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5151330"/>
            <a:ext cx="10364451" cy="1014340"/>
          </a:xfrm>
        </p:spPr>
        <p:txBody>
          <a:bodyPr>
            <a:normAutofit fontScale="90000"/>
          </a:bodyPr>
          <a:lstStyle/>
          <a:p>
            <a:r>
              <a:rPr lang="en-GB" cap="none" dirty="0" smtClean="0"/>
              <a:t>Now it’s your turn to write your poem.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endParaRPr lang="en-GB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154512" y="1632858"/>
            <a:ext cx="101237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Before your write, can you extend your nouns into extended noun phrases? Here is a video to remind you what an expanded noun phrase is.</a:t>
            </a:r>
          </a:p>
          <a:p>
            <a:endParaRPr lang="en-GB" sz="2800" dirty="0" smtClean="0">
              <a:hlinkClick r:id="rId2"/>
            </a:endParaRP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www.bbc.co.uk/bitesize/articles/zhfgcqt?scrlybrkr=ce6e20fb</a:t>
            </a:r>
            <a:endParaRPr lang="en-GB" sz="2800" dirty="0" smtClean="0"/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2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98957"/>
          </a:xfrm>
        </p:spPr>
        <p:txBody>
          <a:bodyPr/>
          <a:lstStyle/>
          <a:p>
            <a:r>
              <a:rPr lang="en-GB" cap="none" dirty="0" smtClean="0"/>
              <a:t>Publishing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cap="none" dirty="0" smtClean="0"/>
              <a:t>Draw the outline shape of the animal that you have written your poem about.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cap="none" dirty="0" smtClean="0"/>
              <a:t>Write your poem inside the outline of the animal.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56680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07517"/>
          </a:xfrm>
        </p:spPr>
        <p:txBody>
          <a:bodyPr/>
          <a:lstStyle/>
          <a:p>
            <a:r>
              <a:rPr lang="en-GB" cap="none" dirty="0" smtClean="0"/>
              <a:t>Performance</a:t>
            </a:r>
            <a:br>
              <a:rPr lang="en-GB" cap="none" dirty="0" smtClean="0"/>
            </a:br>
            <a:r>
              <a:rPr lang="en-GB" cap="none" dirty="0"/>
              <a:t/>
            </a:r>
            <a:br>
              <a:rPr lang="en-GB" cap="none" dirty="0"/>
            </a:br>
            <a:r>
              <a:rPr lang="en-GB" cap="none" dirty="0" smtClean="0"/>
              <a:t>Perform the poem that you have written to a member of your family.</a:t>
            </a:r>
            <a:br>
              <a:rPr lang="en-GB" cap="none" dirty="0" smtClean="0"/>
            </a:br>
            <a:r>
              <a:rPr lang="en-GB" cap="none" dirty="0" smtClean="0"/>
              <a:t>Remember to add expression and vary the volume of your voice to add meaning to your poem. </a:t>
            </a:r>
            <a:br>
              <a:rPr lang="en-GB" cap="none" dirty="0" smtClean="0"/>
            </a:br>
            <a:r>
              <a:rPr lang="en-GB" cap="none" dirty="0" smtClean="0"/>
              <a:t>If the animal makes a loud noise, then say that line with a loud voice. 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72127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300447"/>
            <a:ext cx="10280469" cy="620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en-GB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objectives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I can recite </a:t>
            </a:r>
            <a:r>
              <a:rPr lang="en-GB" sz="3200" dirty="0"/>
              <a:t>poetry and show </a:t>
            </a:r>
            <a:r>
              <a:rPr lang="en-GB" sz="3200" dirty="0" smtClean="0"/>
              <a:t>I understand what I have read </a:t>
            </a:r>
            <a:r>
              <a:rPr lang="en-GB" sz="3200" dirty="0"/>
              <a:t>through intonation, tone, volume and action</a:t>
            </a:r>
          </a:p>
          <a:p>
            <a:r>
              <a:rPr lang="en-GB" sz="3200" dirty="0"/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I can use </a:t>
            </a:r>
            <a:r>
              <a:rPr lang="en-GB" sz="3200" dirty="0"/>
              <a:t>a varied and rich </a:t>
            </a:r>
            <a:r>
              <a:rPr lang="en-GB" sz="3200" dirty="0" smtClean="0"/>
              <a:t>vocabulary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I can write a concrete </a:t>
            </a:r>
            <a:r>
              <a:rPr lang="en-GB" sz="3200" dirty="0" smtClean="0"/>
              <a:t>poem</a:t>
            </a:r>
            <a:endParaRPr lang="en-GB" sz="3200" dirty="0"/>
          </a:p>
          <a:p>
            <a:r>
              <a:rPr lang="en-GB" sz="3200" dirty="0"/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I can read </a:t>
            </a:r>
            <a:r>
              <a:rPr lang="en-GB" sz="3200" dirty="0"/>
              <a:t>aloud </a:t>
            </a:r>
            <a:r>
              <a:rPr lang="en-GB" sz="3200" dirty="0" smtClean="0"/>
              <a:t>my own </a:t>
            </a:r>
            <a:r>
              <a:rPr lang="en-GB" sz="3200" dirty="0"/>
              <a:t>writing using appropriate intonation and controlling the tone and volume so that the meaning is clear </a:t>
            </a:r>
          </a:p>
          <a:p>
            <a:pPr marL="228600" indent="-228600" algn="ctr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</a:tabLst>
            </a:pPr>
            <a:endParaRPr lang="en-GB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5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646" y="1410789"/>
            <a:ext cx="101759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solidFill>
                <a:srgbClr val="0A0A0A"/>
              </a:solidFill>
              <a:latin typeface="Bubblegum Sans"/>
            </a:endParaRPr>
          </a:p>
          <a:p>
            <a:r>
              <a:rPr lang="en-GB" sz="2800" dirty="0" smtClean="0">
                <a:solidFill>
                  <a:srgbClr val="0A0A0A"/>
                </a:solidFill>
                <a:latin typeface="Bubblegum Sans"/>
              </a:rPr>
              <a:t>What </a:t>
            </a:r>
            <a:r>
              <a:rPr lang="en-GB" sz="2800" dirty="0">
                <a:solidFill>
                  <a:srgbClr val="0A0A0A"/>
                </a:solidFill>
                <a:latin typeface="Bubblegum Sans"/>
              </a:rPr>
              <a:t>is a Concrete Poem</a:t>
            </a:r>
            <a:r>
              <a:rPr lang="en-GB" sz="2800" dirty="0" smtClean="0">
                <a:solidFill>
                  <a:srgbClr val="0A0A0A"/>
                </a:solidFill>
                <a:latin typeface="Bubblegum Sans"/>
              </a:rPr>
              <a:t>?</a:t>
            </a:r>
          </a:p>
          <a:p>
            <a:endParaRPr lang="en-GB" sz="2800" dirty="0">
              <a:solidFill>
                <a:srgbClr val="0A0A0A"/>
              </a:solidFill>
              <a:latin typeface="Bubblegum Sans"/>
            </a:endParaRPr>
          </a:p>
          <a:p>
            <a:r>
              <a:rPr lang="en-GB" sz="2800" dirty="0"/>
              <a:t>Concrete </a:t>
            </a:r>
            <a:r>
              <a:rPr lang="en-GB" sz="2800" dirty="0" smtClean="0"/>
              <a:t>poetry, sometimes </a:t>
            </a:r>
            <a:r>
              <a:rPr lang="en-GB" sz="2800" dirty="0"/>
              <a:t>also called ‘shape </a:t>
            </a:r>
            <a:r>
              <a:rPr lang="en-GB" sz="2800" dirty="0" smtClean="0"/>
              <a:t>poetry’, is </a:t>
            </a:r>
            <a:r>
              <a:rPr lang="en-GB" sz="2800" dirty="0"/>
              <a:t>poetry whose visual appearance matches the topic of the poem. The words form shapes which illustrate the poem’s subject as a picture, as well as through their literal meaning</a:t>
            </a:r>
            <a:r>
              <a:rPr lang="en-GB" sz="2800" dirty="0" smtClean="0"/>
              <a:t>.</a:t>
            </a:r>
          </a:p>
          <a:p>
            <a:endParaRPr lang="en-GB" sz="2800" dirty="0">
              <a:effectLst/>
            </a:endParaRPr>
          </a:p>
          <a:p>
            <a:r>
              <a:rPr lang="en-GB" sz="4800" dirty="0"/>
              <a:t>IT DOESN’T HAVE TO RHYME!</a:t>
            </a:r>
            <a:endParaRPr lang="en-GB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5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442649"/>
          </a:xfrm>
        </p:spPr>
        <p:txBody>
          <a:bodyPr/>
          <a:lstStyle/>
          <a:p>
            <a:r>
              <a:rPr lang="en-GB" cap="none" dirty="0" smtClean="0"/>
              <a:t>Read these </a:t>
            </a:r>
            <a:r>
              <a:rPr lang="en-GB" cap="none" dirty="0" smtClean="0"/>
              <a:t>poems.</a:t>
            </a: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cap="none" dirty="0" smtClean="0"/>
              <a:t/>
            </a:r>
            <a:br>
              <a:rPr lang="en-GB" cap="none" dirty="0" smtClean="0"/>
            </a:br>
            <a:r>
              <a:rPr lang="en-GB" cap="none" dirty="0" smtClean="0"/>
              <a:t>Choose your favourite poem and then have a go at learning it. </a:t>
            </a:r>
            <a:br>
              <a:rPr lang="en-GB" cap="none" dirty="0" smtClean="0"/>
            </a:b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67371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88" y="2902406"/>
            <a:ext cx="4051445" cy="3759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316595"/>
            <a:ext cx="5987143" cy="2425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436" y="440735"/>
            <a:ext cx="4086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8" y="742133"/>
            <a:ext cx="10142770" cy="50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81" y="114700"/>
            <a:ext cx="3845788" cy="6612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23" y="848452"/>
            <a:ext cx="7511142" cy="48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31074"/>
            <a:ext cx="10364451" cy="5799909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We are going to look in more detail at the </a:t>
            </a:r>
            <a:r>
              <a:rPr lang="en-GB" cap="none" dirty="0" smtClean="0"/>
              <a:t>following poem </a:t>
            </a:r>
            <a:r>
              <a:rPr lang="en-GB" cap="none" dirty="0" smtClean="0"/>
              <a:t>Lowland Gorilla. 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91917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2174" y="1866126"/>
            <a:ext cx="5056039" cy="3884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206" y="640080"/>
            <a:ext cx="67143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Lowland Gorilla</a:t>
            </a:r>
          </a:p>
          <a:p>
            <a:endParaRPr lang="en-GB" sz="3200" dirty="0" smtClean="0"/>
          </a:p>
          <a:p>
            <a:r>
              <a:rPr lang="en-GB" sz="3200" dirty="0" smtClean="0"/>
              <a:t>Behold the bold gorilla,</a:t>
            </a:r>
          </a:p>
          <a:p>
            <a:r>
              <a:rPr lang="en-GB" sz="3200" dirty="0" smtClean="0"/>
              <a:t>So strong he uproots trees,</a:t>
            </a:r>
          </a:p>
          <a:p>
            <a:r>
              <a:rPr lang="en-GB" sz="3200" dirty="0" smtClean="0"/>
              <a:t>Gorilla he likes to play and rest all day.</a:t>
            </a:r>
          </a:p>
          <a:p>
            <a:r>
              <a:rPr lang="en-GB" sz="3200" dirty="0" smtClean="0"/>
              <a:t>And eat fruit, flowers and leaves.</a:t>
            </a:r>
          </a:p>
          <a:p>
            <a:r>
              <a:rPr lang="en-GB" sz="3200" dirty="0" smtClean="0"/>
              <a:t>His massive muscles mighty,</a:t>
            </a:r>
          </a:p>
          <a:p>
            <a:r>
              <a:rPr lang="en-GB" sz="3200" dirty="0" smtClean="0"/>
              <a:t>His IQ measures ‘smart’,</a:t>
            </a:r>
          </a:p>
          <a:p>
            <a:r>
              <a:rPr lang="en-GB" sz="3200" dirty="0" smtClean="0"/>
              <a:t>He only roars and beats his chest,</a:t>
            </a:r>
          </a:p>
          <a:p>
            <a:r>
              <a:rPr lang="en-GB" sz="3200" dirty="0" smtClean="0"/>
              <a:t>To hide his kindly heart!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7249008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214</TotalTime>
  <Words>345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Bubblegum Sans</vt:lpstr>
      <vt:lpstr>Calibri</vt:lpstr>
      <vt:lpstr>Times New Roman</vt:lpstr>
      <vt:lpstr>Tw Cen MT</vt:lpstr>
      <vt:lpstr>Droplet</vt:lpstr>
      <vt:lpstr>Poetry  </vt:lpstr>
      <vt:lpstr>PowerPoint Presentation</vt:lpstr>
      <vt:lpstr>PowerPoint Presentation</vt:lpstr>
      <vt:lpstr>Read these poems.  Choose your favourite poem and then have a go at learning it.  </vt:lpstr>
      <vt:lpstr>PowerPoint Presentation</vt:lpstr>
      <vt:lpstr>PowerPoint Presentation</vt:lpstr>
      <vt:lpstr>PowerPoint Presentation</vt:lpstr>
      <vt:lpstr>We are going to look in more detail at the following poem Lowland Gorilla. </vt:lpstr>
      <vt:lpstr>PowerPoint Presentation</vt:lpstr>
      <vt:lpstr>PowerPoint Presentation</vt:lpstr>
      <vt:lpstr>Each line from the poem has a different purpose </vt:lpstr>
      <vt:lpstr>You are going to write your own poem but choose your own animal.  Your poem will have 8 lines just like Lowland Gorilla. It doesn’t have to rhyme.  </vt:lpstr>
      <vt:lpstr>Find out as much as you can about any animal you are interested in.</vt:lpstr>
      <vt:lpstr>Use the same structure to plan your poem</vt:lpstr>
      <vt:lpstr>Now it’s your turn to write your poem.  </vt:lpstr>
      <vt:lpstr>Publishing  Draw the outline shape of the animal that you have written your poem about.  Write your poem inside the outline of the animal.  </vt:lpstr>
      <vt:lpstr>Performance  Perform the poem that you have written to a member of your family. Remember to add expression and vary the volume of your voice to add meaning to your poem.  If the animal makes a loud noise, then say that line with a loud voice. 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Deborah Whitty</dc:creator>
  <cp:lastModifiedBy>Deborah Whitty</cp:lastModifiedBy>
  <cp:revision>18</cp:revision>
  <dcterms:created xsi:type="dcterms:W3CDTF">2020-07-06T19:56:51Z</dcterms:created>
  <dcterms:modified xsi:type="dcterms:W3CDTF">2020-07-07T10:25:19Z</dcterms:modified>
</cp:coreProperties>
</file>