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57" r:id="rId5"/>
    <p:sldId id="256" r:id="rId6"/>
    <p:sldId id="294" r:id="rId7"/>
    <p:sldId id="266" r:id="rId8"/>
    <p:sldId id="273" r:id="rId9"/>
    <p:sldId id="285" r:id="rId10"/>
    <p:sldId id="262" r:id="rId11"/>
    <p:sldId id="261" r:id="rId12"/>
    <p:sldId id="267" r:id="rId13"/>
    <p:sldId id="282" r:id="rId14"/>
    <p:sldId id="286" r:id="rId15"/>
    <p:sldId id="290" r:id="rId16"/>
    <p:sldId id="291" r:id="rId17"/>
    <p:sldId id="292" r:id="rId18"/>
    <p:sldId id="293" r:id="rId19"/>
    <p:sldId id="287" r:id="rId20"/>
    <p:sldId id="295" r:id="rId21"/>
    <p:sldId id="288" r:id="rId22"/>
    <p:sldId id="289" r:id="rId23"/>
    <p:sldId id="25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334" autoAdjust="0"/>
  </p:normalViewPr>
  <p:slideViewPr>
    <p:cSldViewPr snapToGrid="0">
      <p:cViewPr varScale="1">
        <p:scale>
          <a:sx n="55" d="100"/>
          <a:sy n="55" d="100"/>
        </p:scale>
        <p:origin x="26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2FB4D-1BE7-4D25-870E-AB8781B80D46}" type="datetimeFigureOut">
              <a:rPr lang="en-GB" smtClean="0"/>
              <a:t>24/09/2025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9B1EC7-7EDE-4E0E-B99C-BE8095939C3D}" type="slidenum">
              <a:rPr lang="en-GB" smtClean="0"/>
              <a:t>‹#›</a:t>
            </a:fld>
            <a:endParaRPr lang="en-GB"/>
          </a:p>
        </p:txBody>
      </p:sp>
    </p:spTree>
    <p:extLst>
      <p:ext uri="{BB962C8B-B14F-4D97-AF65-F5344CB8AC3E}">
        <p14:creationId xmlns:p14="http://schemas.microsoft.com/office/powerpoint/2010/main" val="346242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9B1EC7-7EDE-4E0E-B99C-BE8095939C3D}" type="slidenum">
              <a:rPr lang="en-GB" smtClean="0"/>
              <a:t>1</a:t>
            </a:fld>
            <a:endParaRPr lang="en-GB"/>
          </a:p>
        </p:txBody>
      </p:sp>
    </p:spTree>
    <p:extLst>
      <p:ext uri="{BB962C8B-B14F-4D97-AF65-F5344CB8AC3E}">
        <p14:creationId xmlns:p14="http://schemas.microsoft.com/office/powerpoint/2010/main" val="2555944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As</a:t>
            </a:r>
            <a:r>
              <a:rPr lang="en-GB" baseline="0" dirty="0">
                <a:cs typeface="Calibri"/>
              </a:rPr>
              <a:t> soon as your child can blend some GPCs together to read words, we will be giving them a book. This is incredibly exciting but will be different for every child. Some learn this skills very quickly and others take a bit longer – we will be supporting every child to blend as quickly as possible.  Please don’t compare your child with others and contact us if you are worried about anything. </a:t>
            </a:r>
          </a:p>
          <a:p>
            <a:endParaRPr lang="en-GB" baseline="0" dirty="0">
              <a:cs typeface="Calibri"/>
            </a:endParaRPr>
          </a:p>
          <a:p>
            <a:r>
              <a:rPr lang="en-GB" dirty="0">
                <a:cs typeface="Calibri"/>
              </a:rPr>
              <a:t>Once your child can read, they will be given a book that precisely</a:t>
            </a:r>
            <a:r>
              <a:rPr lang="en-GB" baseline="0" dirty="0">
                <a:cs typeface="Calibri"/>
              </a:rPr>
              <a:t> matches their phonics attainment so that they can read at least 95% of the words in it. The children are assessed termly to ensure this is done accurately. Please don’t think that this makes the book too easy for them – it’s vitally important that reading is a celebration of children’s reading with you and a chance for them to show their phonics expertise. The focus of the phonic books should always be to use phonics as the first approach and not about guessing or using inference. </a:t>
            </a:r>
          </a:p>
          <a:p>
            <a:endParaRPr lang="en-GB" baseline="0" dirty="0">
              <a:cs typeface="Calibri"/>
            </a:endParaRPr>
          </a:p>
          <a:p>
            <a:r>
              <a:rPr lang="en-GB" baseline="0" dirty="0">
                <a:cs typeface="Calibri"/>
              </a:rPr>
              <a:t>In school we will also be reading with children. They will read everyday in their phonics lessons and also every week 1 to 1 or in a guided group. This is when they read with their teacher in a small group. The teacher will listen to every child read as well as teaching for part of the session. This allows us to check every child’s learning. </a:t>
            </a:r>
          </a:p>
          <a:p>
            <a:endParaRPr lang="en-GB" baseline="0" dirty="0">
              <a:cs typeface="Calibri"/>
            </a:endParaRPr>
          </a:p>
          <a:p>
            <a:r>
              <a:rPr lang="en-GB" baseline="0" dirty="0">
                <a:cs typeface="Calibri"/>
              </a:rPr>
              <a:t>We will listen to children read on a 1:1 basis and through guided reading sessions later in the year. We share a mixture of phonic decodable books and books for pleasure. </a:t>
            </a:r>
          </a:p>
          <a:p>
            <a:endParaRPr lang="en-GB" baseline="0" dirty="0">
              <a:cs typeface="Calibri"/>
            </a:endParaRPr>
          </a:p>
          <a:p>
            <a:r>
              <a:rPr lang="en-GB" baseline="0" dirty="0">
                <a:cs typeface="Calibri"/>
              </a:rPr>
              <a:t>Books are allocated to match the sets and phases that children are secure in. When teachers assess they are ready to move onto the next set we will do so, but we know that this takes a different amount of time for each child – some will need more practice than others. </a:t>
            </a:r>
            <a:endParaRPr lang="en-GB" dirty="0">
              <a:cs typeface="Calibri"/>
            </a:endParaRPr>
          </a:p>
        </p:txBody>
      </p:sp>
      <p:sp>
        <p:nvSpPr>
          <p:cNvPr id="4" name="Slide Number Placeholder 3"/>
          <p:cNvSpPr>
            <a:spLocks noGrp="1"/>
          </p:cNvSpPr>
          <p:nvPr>
            <p:ph type="sldNum" sz="quarter" idx="10"/>
          </p:nvPr>
        </p:nvSpPr>
        <p:spPr/>
        <p:txBody>
          <a:bodyPr/>
          <a:lstStyle/>
          <a:p>
            <a:fld id="{A19B1EC7-7EDE-4E0E-B99C-BE8095939C3D}" type="slidenum">
              <a:rPr lang="en-GB" smtClean="0"/>
              <a:t>10</a:t>
            </a:fld>
            <a:endParaRPr lang="en-GB"/>
          </a:p>
        </p:txBody>
      </p:sp>
    </p:spTree>
    <p:extLst>
      <p:ext uri="{BB962C8B-B14F-4D97-AF65-F5344CB8AC3E}">
        <p14:creationId xmlns:p14="http://schemas.microsoft.com/office/powerpoint/2010/main" val="2221355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Reading</a:t>
            </a:r>
            <a:r>
              <a:rPr lang="en-GB" baseline="0" dirty="0"/>
              <a:t> at home is essential as it gives children the opportunity to practice their decoding and blending skills. </a:t>
            </a:r>
          </a:p>
          <a:p>
            <a:endParaRPr lang="en-GB" baseline="0" dirty="0"/>
          </a:p>
          <a:p>
            <a:r>
              <a:rPr lang="en-GB" baseline="0" dirty="0"/>
              <a:t>We know everyone is busy and children often don’t want to read out of schools. Our top tips are: </a:t>
            </a:r>
          </a:p>
          <a:p>
            <a:endParaRPr lang="en-GB" baseline="0" dirty="0"/>
          </a:p>
          <a:p>
            <a:pPr marL="171450" indent="-171450">
              <a:buFont typeface="Arial" panose="020B0604020202020204" pitchFamily="34" charset="0"/>
              <a:buChar char="•"/>
            </a:pPr>
            <a:r>
              <a:rPr lang="en-GB" dirty="0"/>
              <a:t>5</a:t>
            </a:r>
            <a:r>
              <a:rPr lang="en-GB" baseline="0" dirty="0"/>
              <a:t> – 10 minutes every day is often more effective than longer times</a:t>
            </a:r>
          </a:p>
          <a:p>
            <a:pPr marL="171450" indent="-171450">
              <a:buFont typeface="Arial" panose="020B0604020202020204" pitchFamily="34" charset="0"/>
              <a:buChar char="•"/>
            </a:pPr>
            <a:r>
              <a:rPr lang="en-GB" baseline="0" dirty="0"/>
              <a:t>Find a time that works for you. Reading at bed time sounds lovely but with a tired child it can often be tricky!</a:t>
            </a:r>
          </a:p>
          <a:p>
            <a:pPr marL="171450" indent="-171450">
              <a:buFont typeface="Arial" panose="020B0604020202020204" pitchFamily="34" charset="0"/>
              <a:buChar char="•"/>
            </a:pPr>
            <a:r>
              <a:rPr lang="en-GB" baseline="0" dirty="0"/>
              <a:t>Celebrate what your child can do </a:t>
            </a:r>
          </a:p>
          <a:p>
            <a:pPr marL="171450" indent="-171450">
              <a:buFont typeface="Arial" panose="020B0604020202020204" pitchFamily="34" charset="0"/>
              <a:buChar char="•"/>
            </a:pPr>
            <a:r>
              <a:rPr lang="en-GB" dirty="0"/>
              <a:t>Encourage your child to point at the graphemes as they read – this helps them to track the words and know their place</a:t>
            </a:r>
          </a:p>
          <a:p>
            <a:pPr marL="171450" indent="-171450">
              <a:buFont typeface="Arial" panose="020B0604020202020204" pitchFamily="34" charset="0"/>
              <a:buChar char="•"/>
            </a:pPr>
            <a:r>
              <a:rPr lang="en-GB" dirty="0"/>
              <a:t>Encourage them to say all</a:t>
            </a:r>
            <a:r>
              <a:rPr lang="en-GB" baseline="0" dirty="0"/>
              <a:t> the sounds in the words and then blend them together – you can show them how to do this</a:t>
            </a:r>
          </a:p>
          <a:p>
            <a:pPr marL="171450" indent="-171450">
              <a:buFont typeface="Arial" panose="020B0604020202020204" pitchFamily="34" charset="0"/>
              <a:buChar char="•"/>
            </a:pPr>
            <a:r>
              <a:rPr lang="en-GB" baseline="0" dirty="0"/>
              <a:t>Be patient and give them time to work it out before stepping in before stepping in If they can’t read a word model how to do it and then ask them to do it </a:t>
            </a:r>
          </a:p>
          <a:p>
            <a:pPr marL="171450" indent="-171450">
              <a:buFont typeface="Arial" panose="020B0604020202020204" pitchFamily="34" charset="0"/>
              <a:buChar char="•"/>
            </a:pPr>
            <a:r>
              <a:rPr lang="en-GB" baseline="0" dirty="0"/>
              <a:t>Let them read common exception words by sight</a:t>
            </a:r>
          </a:p>
          <a:p>
            <a:pPr marL="171450" indent="-171450">
              <a:buFont typeface="Arial" panose="020B0604020202020204" pitchFamily="34" charset="0"/>
              <a:buChar char="•"/>
            </a:pPr>
            <a:r>
              <a:rPr lang="en-GB" baseline="0" dirty="0"/>
              <a:t>Big gaps between reads will not support fluency. Please read books on consecutive days</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baseline="0" dirty="0"/>
          </a:p>
          <a:p>
            <a:pPr marL="0"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11</a:t>
            </a:fld>
            <a:endParaRPr lang="en-GB"/>
          </a:p>
        </p:txBody>
      </p:sp>
    </p:spTree>
    <p:extLst>
      <p:ext uri="{BB962C8B-B14F-4D97-AF65-F5344CB8AC3E}">
        <p14:creationId xmlns:p14="http://schemas.microsoft.com/office/powerpoint/2010/main" val="3284977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your child brings a book home from school, they will also have a Reading Record Book. The Reading Record is a place for you to record your reading with your child with a short comment. (This is for both reading for pleasure and decodable books)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One of the most important ways to increase children’s accuracy, fluency and understanding of the book they are reading is to re-read the same books several times.  This is why we only give a max of 2 decodable books each week – we would like each book to be read at least three times with a different focus each time. Can keep longer, not a race, it is about building fluency and not rushing through the books. Reading must happen daily, big gaps between reads will result in a step backwards and fluency won’t be achieved. The books should be 95% decodable. It is not about having a challenge of guessing unknown words. They should only have common exception words we have looked at in class and use the skills we have already taught.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Book changes are on a Monday and a Thursday and we won’t change books unless we see 3 clear comments in the reading record book.</a:t>
            </a:r>
            <a:endParaRPr lang="en-GB" dirty="0"/>
          </a:p>
          <a:p>
            <a:endParaRPr lang="en-GB" baseline="0" dirty="0">
              <a:cs typeface="Calibri"/>
            </a:endParaRPr>
          </a:p>
          <a:p>
            <a:r>
              <a:rPr lang="en-GB" baseline="0" dirty="0">
                <a:cs typeface="Calibri"/>
              </a:rPr>
              <a:t>This films explains the value of re- reading the same book and what you should focus on each time. https://www.youtube.com/watch?v=Hhu3xeNq3Kg&amp;t=200s</a:t>
            </a:r>
          </a:p>
          <a:p>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12</a:t>
            </a:fld>
            <a:endParaRPr lang="en-GB"/>
          </a:p>
        </p:txBody>
      </p:sp>
    </p:spTree>
    <p:extLst>
      <p:ext uri="{BB962C8B-B14F-4D97-AF65-F5344CB8AC3E}">
        <p14:creationId xmlns:p14="http://schemas.microsoft.com/office/powerpoint/2010/main" val="3804780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book that will be matched to the our Phonics scheme and your child’s reading ability. You will have each book for a minimum of three days and here is a suggestion of how you could comment in your child’s Reading Record Book. The comment doesn’t need to be long but your comments are useful to us. It is your chance to communicate with us and explain how your child is getting on with each book. If you are more specific with your comments then it helps us to ensure the books are well matched and also informs our teaching.</a:t>
            </a:r>
          </a:p>
          <a:p>
            <a:endParaRPr lang="en-US" dirty="0"/>
          </a:p>
          <a:p>
            <a:r>
              <a:rPr lang="en-US" dirty="0"/>
              <a:t>E.g. They read the book almost fluently only stopping to sound out the word time. This comment demonstrates that this child needs further practice with segmenting and blending split diagraphs. </a:t>
            </a:r>
          </a:p>
          <a:p>
            <a:endParaRPr lang="en-US" dirty="0"/>
          </a:p>
          <a:p>
            <a:endParaRPr lang="en-US" dirty="0"/>
          </a:p>
        </p:txBody>
      </p:sp>
      <p:sp>
        <p:nvSpPr>
          <p:cNvPr id="4" name="Slide Number Placeholder 3"/>
          <p:cNvSpPr>
            <a:spLocks noGrp="1"/>
          </p:cNvSpPr>
          <p:nvPr>
            <p:ph type="sldNum" sz="quarter" idx="5"/>
          </p:nvPr>
        </p:nvSpPr>
        <p:spPr/>
        <p:txBody>
          <a:bodyPr/>
          <a:lstStyle/>
          <a:p>
            <a:fld id="{A19B1EC7-7EDE-4E0E-B99C-BE8095939C3D}" type="slidenum">
              <a:rPr lang="en-GB" smtClean="0"/>
              <a:t>13</a:t>
            </a:fld>
            <a:endParaRPr lang="en-GB"/>
          </a:p>
        </p:txBody>
      </p:sp>
    </p:spTree>
    <p:extLst>
      <p:ext uri="{BB962C8B-B14F-4D97-AF65-F5344CB8AC3E}">
        <p14:creationId xmlns:p14="http://schemas.microsoft.com/office/powerpoint/2010/main" val="3306965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comments:</a:t>
            </a:r>
          </a:p>
          <a:p>
            <a:r>
              <a:rPr lang="en-US" dirty="0"/>
              <a:t>They just stopped to sound out the word…</a:t>
            </a:r>
          </a:p>
          <a:p>
            <a:r>
              <a:rPr lang="en-US" dirty="0"/>
              <a:t>They read most words fluently.</a:t>
            </a:r>
          </a:p>
          <a:p>
            <a:r>
              <a:rPr lang="en-US" dirty="0"/>
              <a:t>They struggled to segment and blend…</a:t>
            </a:r>
            <a:endParaRPr lang="en-GB" dirty="0"/>
          </a:p>
          <a:p>
            <a:r>
              <a:rPr lang="en-GB" dirty="0"/>
              <a:t>They identified (Insert a grapheme) independently.</a:t>
            </a:r>
          </a:p>
          <a:p>
            <a:r>
              <a:rPr lang="en-GB" dirty="0"/>
              <a:t>They self corrected when reading the word…</a:t>
            </a:r>
          </a:p>
          <a:p>
            <a:r>
              <a:rPr lang="en-GB" dirty="0"/>
              <a:t>They read the whole book accurately and confidently.</a:t>
            </a:r>
          </a:p>
          <a:p>
            <a:r>
              <a:rPr lang="en-GB" dirty="0"/>
              <a:t>They gave the characters voices.</a:t>
            </a:r>
          </a:p>
          <a:p>
            <a:r>
              <a:rPr lang="en-GB" dirty="0"/>
              <a:t>They paused at full stops.</a:t>
            </a:r>
          </a:p>
          <a:p>
            <a:r>
              <a:rPr lang="en-GB" dirty="0"/>
              <a:t>They read at a faster pace today.</a:t>
            </a:r>
          </a:p>
          <a:p>
            <a:r>
              <a:rPr lang="en-GB" dirty="0"/>
              <a:t>They struggled to concentrate today.</a:t>
            </a:r>
          </a:p>
          <a:p>
            <a:r>
              <a:rPr lang="en-GB" dirty="0"/>
              <a:t>They knew when to pause in the story to add effect. </a:t>
            </a:r>
          </a:p>
          <a:p>
            <a:r>
              <a:rPr lang="en-GB" dirty="0"/>
              <a:t>They knew which words to add expression to because of the exclamation mark.</a:t>
            </a:r>
          </a:p>
          <a:p>
            <a:r>
              <a:rPr lang="en-GB" dirty="0"/>
              <a:t>We had a good discussion about the events in the story.</a:t>
            </a:r>
          </a:p>
          <a:p>
            <a:r>
              <a:rPr lang="en-GB" dirty="0"/>
              <a:t>They retold the story in the correct order.</a:t>
            </a:r>
          </a:p>
          <a:p>
            <a:r>
              <a:rPr lang="en-GB" dirty="0"/>
              <a:t>They were able to predict what might happen next. </a:t>
            </a:r>
          </a:p>
          <a:p>
            <a:r>
              <a:rPr lang="en-GB" dirty="0"/>
              <a:t>They could talk about the characters feelings and why they felt that way.</a:t>
            </a:r>
          </a:p>
        </p:txBody>
      </p:sp>
      <p:sp>
        <p:nvSpPr>
          <p:cNvPr id="4" name="Slide Number Placeholder 3"/>
          <p:cNvSpPr>
            <a:spLocks noGrp="1"/>
          </p:cNvSpPr>
          <p:nvPr>
            <p:ph type="sldNum" sz="quarter" idx="5"/>
          </p:nvPr>
        </p:nvSpPr>
        <p:spPr/>
        <p:txBody>
          <a:bodyPr/>
          <a:lstStyle/>
          <a:p>
            <a:fld id="{A19B1EC7-7EDE-4E0E-B99C-BE8095939C3D}" type="slidenum">
              <a:rPr lang="en-GB" smtClean="0"/>
              <a:t>14</a:t>
            </a:fld>
            <a:endParaRPr lang="en-GB"/>
          </a:p>
        </p:txBody>
      </p:sp>
    </p:spTree>
    <p:extLst>
      <p:ext uri="{BB962C8B-B14F-4D97-AF65-F5344CB8AC3E}">
        <p14:creationId xmlns:p14="http://schemas.microsoft.com/office/powerpoint/2010/main" val="3302296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book that the adult shares with the child and the child isn’t expected to read. This is a great opportunity to show your love of reading and to share in a magical adventure together. It’s a time to model expression, pausing for effect and it is a great time to focus more on the comprehension side of reading. (Using the comments from the previous slide are great here) Children will focus when reading decodable books (especially at the start of the year) on the decoding, so the reading for pleasure books are a great opportunity for lots of book and vocabulary talk. These books do not have to be changed daily, but we offer the children the opportunity to change these books every morning.</a:t>
            </a:r>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15</a:t>
            </a:fld>
            <a:endParaRPr lang="en-GB"/>
          </a:p>
        </p:txBody>
      </p:sp>
    </p:spTree>
    <p:extLst>
      <p:ext uri="{BB962C8B-B14F-4D97-AF65-F5344CB8AC3E}">
        <p14:creationId xmlns:p14="http://schemas.microsoft.com/office/powerpoint/2010/main" val="3614682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Whilst learning to decode and reading books that allow children to do this is important there is so much more to reading! We know that decodable books are not the most exciting to read and alone, won’t give our early readers all the skills they need to develop a love of reading.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It is therefore important that you continue to read to your child and share a wide range of books with them – these should be books that children cannot decode themselves.  Reading books to children is a precious and lovely thing to do – we are sure you and your child already have favourite books that you share together! By modelling reading and show how much you love reading you will be setting a fantastic example to your child.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When you read to your child you will want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Model how to read a book </a:t>
            </a:r>
            <a:r>
              <a:rPr lang="en-GB" baseline="0" dirty="0" err="1">
                <a:cs typeface="Calibri"/>
              </a:rPr>
              <a:t>inc</a:t>
            </a:r>
            <a:r>
              <a:rPr lang="en-GB" baseline="0" dirty="0">
                <a:cs typeface="Calibri"/>
              </a:rPr>
              <a:t> voices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questions about what has happened to support your child’s comprehension  or understanding of the text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questions about characters’  feelings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Discuss the meaning of words and vocabulary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children to predict what they think will happen next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Make connections with things your child has experienced or other books or films they have seen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Most importantly – show that you love reading!  By modelling this you will support your child to develop their love of reading. </a:t>
            </a:r>
          </a:p>
        </p:txBody>
      </p:sp>
      <p:sp>
        <p:nvSpPr>
          <p:cNvPr id="4" name="Slide Number Placeholder 3"/>
          <p:cNvSpPr>
            <a:spLocks noGrp="1"/>
          </p:cNvSpPr>
          <p:nvPr>
            <p:ph type="sldNum" sz="quarter" idx="10"/>
          </p:nvPr>
        </p:nvSpPr>
        <p:spPr/>
        <p:txBody>
          <a:bodyPr/>
          <a:lstStyle/>
          <a:p>
            <a:fld id="{A19B1EC7-7EDE-4E0E-B99C-BE8095939C3D}" type="slidenum">
              <a:rPr lang="en-GB" smtClean="0"/>
              <a:t>16</a:t>
            </a:fld>
            <a:endParaRPr lang="en-GB"/>
          </a:p>
        </p:txBody>
      </p:sp>
    </p:spTree>
    <p:extLst>
      <p:ext uri="{BB962C8B-B14F-4D97-AF65-F5344CB8AC3E}">
        <p14:creationId xmlns:p14="http://schemas.microsoft.com/office/powerpoint/2010/main" val="3915851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Scarborough’s Reading Rope. </a:t>
            </a:r>
          </a:p>
          <a:p>
            <a:endParaRPr lang="en-US" dirty="0"/>
          </a:p>
          <a:p>
            <a:r>
              <a:rPr lang="en-US" dirty="0"/>
              <a:t>It is a diagram depicting the need for both word reading (Phonics) and language comprehension (reading for pleasure) in order for children to become skilled readers. This research explains why we send home reading for pleasure books and encourage you to read stories you have at home alongside the teaching of phonics and rehearsal of taught skills E.g. segmenting, blending and recognition of CEWs through the reading and re-reading of phonic texts.</a:t>
            </a:r>
          </a:p>
          <a:p>
            <a:endParaRPr lang="en-US" dirty="0"/>
          </a:p>
          <a:p>
            <a:r>
              <a:rPr lang="en-US" dirty="0"/>
              <a:t>The two skills intertwine to </a:t>
            </a:r>
            <a:r>
              <a:rPr lang="en-US"/>
              <a:t>create skilled readers. </a:t>
            </a:r>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17</a:t>
            </a:fld>
            <a:endParaRPr lang="en-GB"/>
          </a:p>
        </p:txBody>
      </p:sp>
    </p:spTree>
    <p:extLst>
      <p:ext uri="{BB962C8B-B14F-4D97-AF65-F5344CB8AC3E}">
        <p14:creationId xmlns:p14="http://schemas.microsoft.com/office/powerpoint/2010/main" val="2146545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aseline="0" dirty="0"/>
              <a:t>We know that when children are reading, they are decoding the GPCs they know and blending them together to read a word or group of words. We teach children to use their phonics to spell in the opposite way. Instead of blending the phonemes together to spell a words we seperate the phonemes so we can hear each sound to be able to spell the word. This is called segmenting.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Let’s try segmenting this word to write it:   </a:t>
            </a:r>
            <a:r>
              <a:rPr lang="en-GB" baseline="0" dirty="0" err="1"/>
              <a:t>sh</a:t>
            </a:r>
            <a:r>
              <a:rPr lang="en-GB" baseline="0" dirty="0"/>
              <a:t> </a:t>
            </a:r>
            <a:r>
              <a:rPr lang="en-GB" baseline="0" dirty="0" err="1"/>
              <a:t>i</a:t>
            </a:r>
            <a:r>
              <a:rPr lang="en-GB" baseline="0" dirty="0"/>
              <a:t> p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Your child will write words, captions and sentences as part of their phonics lesson each day. As with reading, we will only ask them to write words contacting GPCs they have been taught.  As part of their daily lesson we will also teach them how to write and form the letters they are writing. </a:t>
            </a:r>
          </a:p>
        </p:txBody>
      </p:sp>
      <p:sp>
        <p:nvSpPr>
          <p:cNvPr id="4" name="Slide Number Placeholder 3"/>
          <p:cNvSpPr>
            <a:spLocks noGrp="1"/>
          </p:cNvSpPr>
          <p:nvPr>
            <p:ph type="sldNum" sz="quarter" idx="10"/>
          </p:nvPr>
        </p:nvSpPr>
        <p:spPr/>
        <p:txBody>
          <a:bodyPr/>
          <a:lstStyle/>
          <a:p>
            <a:fld id="{A19B1EC7-7EDE-4E0E-B99C-BE8095939C3D}" type="slidenum">
              <a:rPr lang="en-GB" smtClean="0"/>
              <a:t>18</a:t>
            </a:fld>
            <a:endParaRPr lang="en-GB"/>
          </a:p>
        </p:txBody>
      </p:sp>
    </p:spTree>
    <p:extLst>
      <p:ext uri="{BB962C8B-B14F-4D97-AF65-F5344CB8AC3E}">
        <p14:creationId xmlns:p14="http://schemas.microsoft.com/office/powerpoint/2010/main" val="3368051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All children are different and, at different points in their learning, will find things more difficult or challenging. Staff at our school have all had training to identify  what children are finding difficult and to help them overcome this.  We know if is very tempting to compare you child to others – especially  with reading and what books they are on etc but we would suggest you speak to teachers if you have any concerns.  If we have any concerns we will discuss them with you – and we might ask you to do some extra practice at home. </a:t>
            </a:r>
          </a:p>
          <a:p>
            <a:endParaRPr lang="en-GB" baseline="0" dirty="0"/>
          </a:p>
          <a:p>
            <a:r>
              <a:rPr lang="en-GB" baseline="0" dirty="0"/>
              <a:t>Teachers and TAs will assess your child termly to check their learning. We quickly identify any child who might be at risk of falling behind and will support them with extra phonics- usually by giving them ‘interventions’ to support the specific skill they are struggling with – some children may struggle to identify the GPC; others might not be able to blend yet. We send home termly letters identifying graphemes children are not able to match with the correct phoneme and whether they need some additional segmenting and blending practice at home. We send home tag cards each week, showing which phonemes we have learnt. You will never be sent cards we have not taught and would recommend rehearsing the recognition of graphemes and their phonemes regularly and they can be taken off to make little words. Start with 2 and then 3 phoneme words. These cards do not need to come into school and can be kept at home once you receive them. Less chance of losing them!</a:t>
            </a:r>
          </a:p>
          <a:p>
            <a:endParaRPr lang="en-GB" baseline="0" dirty="0"/>
          </a:p>
          <a:p>
            <a:r>
              <a:rPr lang="en-GB" baseline="0" dirty="0"/>
              <a:t>If a child has SEND we may need to make adaptions to their phonics eg. additional time to practice, more visuals . Again, we will discuss these with you but research has shown that phonics is still the most effective way of teaching children with SEND to read. </a:t>
            </a:r>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19</a:t>
            </a:fld>
            <a:endParaRPr lang="en-GB"/>
          </a:p>
        </p:txBody>
      </p:sp>
    </p:spTree>
    <p:extLst>
      <p:ext uri="{BB962C8B-B14F-4D97-AF65-F5344CB8AC3E}">
        <p14:creationId xmlns:p14="http://schemas.microsoft.com/office/powerpoint/2010/main" val="3025638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Welcome to our phonics and early reading session. </a:t>
            </a:r>
          </a:p>
          <a:p>
            <a:endParaRPr lang="en-GB" baseline="0" dirty="0"/>
          </a:p>
          <a:p>
            <a:r>
              <a:rPr lang="en-GB" baseline="0" dirty="0"/>
              <a:t>We are very excited everyone is here to learn about the most amazing journey that their children are starting – learning to read!!! </a:t>
            </a:r>
          </a:p>
          <a:p>
            <a:endParaRPr lang="en-GB" baseline="0" dirty="0"/>
          </a:p>
          <a:p>
            <a:r>
              <a:rPr lang="en-GB" baseline="0" dirty="0"/>
              <a:t>This will be our structure of the evening. We will aim to give you information about how early reading is taught at our school and how parents can play a vital role in supporting their child’s reading journey. </a:t>
            </a:r>
          </a:p>
        </p:txBody>
      </p:sp>
      <p:sp>
        <p:nvSpPr>
          <p:cNvPr id="4" name="Slide Number Placeholder 3"/>
          <p:cNvSpPr>
            <a:spLocks noGrp="1"/>
          </p:cNvSpPr>
          <p:nvPr>
            <p:ph type="sldNum" sz="quarter" idx="10"/>
          </p:nvPr>
        </p:nvSpPr>
        <p:spPr/>
        <p:txBody>
          <a:bodyPr/>
          <a:lstStyle/>
          <a:p>
            <a:fld id="{A19B1EC7-7EDE-4E0E-B99C-BE8095939C3D}" type="slidenum">
              <a:rPr lang="en-GB" smtClean="0"/>
              <a:t>2</a:t>
            </a:fld>
            <a:endParaRPr lang="en-GB"/>
          </a:p>
        </p:txBody>
      </p:sp>
    </p:spTree>
    <p:extLst>
      <p:ext uri="{BB962C8B-B14F-4D97-AF65-F5344CB8AC3E}">
        <p14:creationId xmlns:p14="http://schemas.microsoft.com/office/powerpoint/2010/main" val="1548360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Learning</a:t>
            </a:r>
            <a:r>
              <a:rPr lang="en-GB" baseline="0" dirty="0"/>
              <a:t> to read is such an exciting journey for children and we are incredibly excited to be starting it with your child. We hope today’s session has given you an understanding of how we teach phonics at our school. </a:t>
            </a:r>
          </a:p>
          <a:p>
            <a:endParaRPr lang="en-GB" baseline="0" dirty="0"/>
          </a:p>
          <a:p>
            <a:r>
              <a:rPr lang="en-GB" baseline="0" dirty="0"/>
              <a:t>Ask for questions</a:t>
            </a:r>
          </a:p>
          <a:p>
            <a:endParaRPr lang="en-GB" baseline="0" dirty="0"/>
          </a:p>
          <a:p>
            <a:r>
              <a:rPr lang="en-GB" baseline="0" dirty="0"/>
              <a:t>Give information about next steps specific to your school eg. more workshops, coming in to read with their child etc.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20</a:t>
            </a:fld>
            <a:endParaRPr lang="en-GB"/>
          </a:p>
        </p:txBody>
      </p:sp>
    </p:spTree>
    <p:extLst>
      <p:ext uri="{BB962C8B-B14F-4D97-AF65-F5344CB8AC3E}">
        <p14:creationId xmlns:p14="http://schemas.microsoft.com/office/powerpoint/2010/main" val="4270801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reading important? Some statistics recently shared from the English Hub. A part of the DfE who work with schools to support and improve Phonics and Early Reading. Explain about my role with English Hub as a Literacy Specialist supporting schools. </a:t>
            </a:r>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3</a:t>
            </a:fld>
            <a:endParaRPr lang="en-GB"/>
          </a:p>
        </p:txBody>
      </p:sp>
    </p:spTree>
    <p:extLst>
      <p:ext uri="{BB962C8B-B14F-4D97-AF65-F5344CB8AC3E}">
        <p14:creationId xmlns:p14="http://schemas.microsoft.com/office/powerpoint/2010/main" val="1181934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Reading is one of the most important things we can teach our children.</a:t>
            </a:r>
            <a:r>
              <a:rPr lang="en-GB" dirty="0"/>
              <a:t>  </a:t>
            </a:r>
            <a:r>
              <a:rPr lang="en-GB" baseline="0" dirty="0"/>
              <a:t> We want all our children to be </a:t>
            </a:r>
            <a:r>
              <a:rPr lang="en-GB" dirty="0"/>
              <a:t>avid </a:t>
            </a:r>
            <a:r>
              <a:rPr lang="en-GB" baseline="0" dirty="0"/>
              <a:t>readers with a love for all different types of literature.</a:t>
            </a:r>
            <a:r>
              <a:rPr lang="en-GB" dirty="0"/>
              <a:t> </a:t>
            </a:r>
            <a:endParaRPr lang="en-GB" baseline="0" dirty="0"/>
          </a:p>
          <a:p>
            <a:endParaRPr lang="en-GB" baseline="0" dirty="0"/>
          </a:p>
          <a:p>
            <a:r>
              <a:rPr lang="en-GB" baseline="0" dirty="0"/>
              <a:t>Think of reading activities you do everyday…. Share some ideas of reading in our everyday environment.</a:t>
            </a:r>
          </a:p>
          <a:p>
            <a:endParaRPr lang="en-GB" baseline="0" dirty="0"/>
          </a:p>
          <a:p>
            <a:r>
              <a:rPr lang="en-GB" baseline="0" dirty="0"/>
              <a:t>As children start their school life they will very much focus on learning to read. As they move higher up the school and intro secondary education and beyond, they will be reading to learn. So, it is vitally important that we support our youngest pupils to quickly learn to read.  We want every child to love reading and to do this we must make sure that it is a pleasurable experience and that they can read with accuracy and fluency so  they can access as many opportunities as possible.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4</a:t>
            </a:fld>
            <a:endParaRPr lang="en-GB"/>
          </a:p>
        </p:txBody>
      </p:sp>
    </p:spTree>
    <p:extLst>
      <p:ext uri="{BB962C8B-B14F-4D97-AF65-F5344CB8AC3E}">
        <p14:creationId xmlns:p14="http://schemas.microsoft.com/office/powerpoint/2010/main" val="3466209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a:t>Over the past 50 years schools have taught  children to read using lots of different approaches. But, thanks to research we know that phonics is the best way to teach children to read. We know this might be different to how you were taught to read so we hope this session helps you to understand what phonics is, how we will teach phonics at our school and how you can help your child to learn to read. </a:t>
            </a:r>
          </a:p>
          <a:p>
            <a:endParaRPr lang="en-GB" baseline="0" dirty="0"/>
          </a:p>
          <a:p>
            <a:r>
              <a:rPr lang="en-GB" baseline="0" dirty="0"/>
              <a:t>The national curriculum says that phonics should be the main way that schools teach children to read. The Department of education approved phonics schemes that meet its criteria of a good scheme. Our school has chosen to use a scheme called Unlocking Letters and Sounds.  All schemes are slightly differently but , as a school , we think this is the best one for our pupils. All children in the school will use Unlocking Letters and Sounds to teach their phonics and early reading. All staff have had training with this scheme so they are experts at using it. </a:t>
            </a:r>
          </a:p>
          <a:p>
            <a:endParaRPr lang="en-GB" baseline="0" dirty="0"/>
          </a:p>
          <a:p>
            <a:r>
              <a:rPr lang="en-GB" baseline="0" dirty="0"/>
              <a:t>Phonics teaches the link between the words we read/ say and the words we write on the page. It teaches how the letters in written words represent the sounds we say in spoken words – this is called decoding. </a:t>
            </a:r>
          </a:p>
          <a:p>
            <a:endParaRPr lang="en-GB" baseline="0" dirty="0"/>
          </a:p>
          <a:p>
            <a:r>
              <a:rPr lang="en-GB" baseline="0" dirty="0"/>
              <a:t>Say the word CAT. </a:t>
            </a:r>
          </a:p>
          <a:p>
            <a:endParaRPr lang="en-GB" baseline="0" dirty="0"/>
          </a:p>
          <a:p>
            <a:r>
              <a:rPr lang="en-GB" baseline="0" dirty="0"/>
              <a:t>When we say this word we say lots of sounds very quickly – so quickly we hardly notice the sound each letter makes. </a:t>
            </a:r>
          </a:p>
          <a:p>
            <a:endParaRPr lang="en-GB" baseline="0" dirty="0"/>
          </a:p>
          <a:p>
            <a:r>
              <a:rPr lang="en-GB" baseline="0" dirty="0"/>
              <a:t>Say the sounds in CAT c/a/t</a:t>
            </a:r>
          </a:p>
          <a:p>
            <a:endParaRPr lang="en-GB" baseline="0" dirty="0"/>
          </a:p>
          <a:p>
            <a:r>
              <a:rPr lang="en-GB" baseline="0" dirty="0"/>
              <a:t>What sounds can we hear?  When we write the word cat we represent each sound with a symbol that we call a letter.  C A T </a:t>
            </a:r>
          </a:p>
          <a:p>
            <a:endParaRPr lang="en-GB" baseline="0" dirty="0"/>
          </a:p>
          <a:p>
            <a:r>
              <a:rPr lang="en-GB" baseline="0" dirty="0"/>
              <a:t>This is phonics! </a:t>
            </a:r>
          </a:p>
          <a:p>
            <a:endParaRPr lang="en-GB" baseline="0" dirty="0"/>
          </a:p>
          <a:p>
            <a:r>
              <a:rPr lang="en-GB" baseline="0" dirty="0"/>
              <a:t>There is some technical vocabulary that we use for phonics and that your children will use. </a:t>
            </a:r>
          </a:p>
          <a:p>
            <a:endParaRPr lang="en-GB" baseline="0" dirty="0"/>
          </a:p>
          <a:p>
            <a:r>
              <a:rPr lang="en-GB" baseline="0" dirty="0"/>
              <a:t>Grapheme – the written letter or groups of letters</a:t>
            </a:r>
          </a:p>
          <a:p>
            <a:endParaRPr lang="en-GB" baseline="0" dirty="0"/>
          </a:p>
          <a:p>
            <a:r>
              <a:rPr lang="en-GB" baseline="0" dirty="0"/>
              <a:t>Phoneme – the sounds that the grapheme makes. </a:t>
            </a:r>
          </a:p>
          <a:p>
            <a:endParaRPr lang="en-GB" baseline="0" dirty="0"/>
          </a:p>
          <a:p>
            <a:r>
              <a:rPr lang="en-GB" baseline="0" dirty="0"/>
              <a:t>With your new vocabulary can you tell me the phonemes that make this word (map)</a:t>
            </a:r>
          </a:p>
          <a:p>
            <a:endParaRPr lang="en-GB" baseline="0" dirty="0"/>
          </a:p>
          <a:p>
            <a:r>
              <a:rPr lang="en-GB" baseline="0" dirty="0"/>
              <a:t>Can you tell me the graphemes that represent these phonemes? </a:t>
            </a:r>
          </a:p>
        </p:txBody>
      </p:sp>
      <p:sp>
        <p:nvSpPr>
          <p:cNvPr id="4" name="Slide Number Placeholder 3"/>
          <p:cNvSpPr>
            <a:spLocks noGrp="1"/>
          </p:cNvSpPr>
          <p:nvPr>
            <p:ph type="sldNum" sz="quarter" idx="10"/>
          </p:nvPr>
        </p:nvSpPr>
        <p:spPr/>
        <p:txBody>
          <a:bodyPr/>
          <a:lstStyle/>
          <a:p>
            <a:fld id="{A19B1EC7-7EDE-4E0E-B99C-BE8095939C3D}" type="slidenum">
              <a:rPr lang="en-GB" smtClean="0"/>
              <a:t>5</a:t>
            </a:fld>
            <a:endParaRPr lang="en-GB"/>
          </a:p>
        </p:txBody>
      </p:sp>
    </p:spTree>
    <p:extLst>
      <p:ext uri="{BB962C8B-B14F-4D97-AF65-F5344CB8AC3E}">
        <p14:creationId xmlns:p14="http://schemas.microsoft.com/office/powerpoint/2010/main" val="3720940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 children start to learn their grapheme phoneme correspondences (GPCs) it is very important that we pronounce the sounds clearly and purely. Please make sure if you rehearse at home, you do not add an ‘uh’ to the end of the sound. We call this ‘uh’ a </a:t>
            </a:r>
            <a:r>
              <a:rPr lang="en-GB" baseline="0" dirty="0" err="1"/>
              <a:t>swuh</a:t>
            </a:r>
            <a:r>
              <a:rPr lang="en-GB" baseline="0" dirty="0"/>
              <a:t>. We also help them to learn and remember the GPCs in Reception with an image and action for each phoneme. Your children will be coming home sharing the actions with you so do join them when they are using them! </a:t>
            </a:r>
          </a:p>
          <a:p>
            <a:endParaRPr lang="en-GB" baseline="0" dirty="0"/>
          </a:p>
          <a:p>
            <a:endParaRPr lang="en-GB" baseline="0" dirty="0"/>
          </a:p>
          <a:p>
            <a:r>
              <a:rPr lang="en-GB" baseline="0" dirty="0"/>
              <a:t>Model pronunciation and actions for some of the first GPCs children will be learning.  </a:t>
            </a:r>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6</a:t>
            </a:fld>
            <a:endParaRPr lang="en-GB"/>
          </a:p>
        </p:txBody>
      </p:sp>
    </p:spTree>
    <p:extLst>
      <p:ext uri="{BB962C8B-B14F-4D97-AF65-F5344CB8AC3E}">
        <p14:creationId xmlns:p14="http://schemas.microsoft.com/office/powerpoint/2010/main" val="825606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English language is made up of about 44 different sounds in different combinations – it is one of the most complicated languages. It will take most children about three years to learn the alphabetic code and to use it to read and it is one of the most important things we teach in Reception and Key Stage 1.  We know that children won’t learn to read by themselves so we will be teaching phonics every day to help them learn.  Your children will have a daily phonics lesson from Reception until Year 2. They will be taught by their teacher in the whole class and each lesson will last about 20 minutes. </a:t>
            </a:r>
          </a:p>
          <a:p>
            <a:endParaRPr lang="en-GB" baseline="0" dirty="0"/>
          </a:p>
          <a:p>
            <a:r>
              <a:rPr lang="en-GB" baseline="0" dirty="0"/>
              <a:t>Your child will learn 4 new GPCs each week – we </a:t>
            </a:r>
            <a:r>
              <a:rPr lang="en-GB" dirty="0"/>
              <a:t>organise </a:t>
            </a:r>
            <a:r>
              <a:rPr lang="en-GB" baseline="0" dirty="0"/>
              <a:t>them into sets.</a:t>
            </a:r>
            <a:r>
              <a:rPr lang="en-GB" dirty="0"/>
              <a:t> </a:t>
            </a:r>
            <a:r>
              <a:rPr lang="en-GB" baseline="0" dirty="0"/>
              <a:t> These sets are then put into phases.</a:t>
            </a:r>
            <a:r>
              <a:rPr lang="en-GB" dirty="0"/>
              <a:t> </a:t>
            </a:r>
            <a:endParaRPr lang="en-GB" baseline="0" dirty="0"/>
          </a:p>
          <a:p>
            <a:endParaRPr lang="en-GB" baseline="0" dirty="0"/>
          </a:p>
          <a:p>
            <a:r>
              <a:rPr lang="en-GB" baseline="0" dirty="0"/>
              <a:t>In </a:t>
            </a:r>
            <a:r>
              <a:rPr lang="en-GB" dirty="0"/>
              <a:t>reception </a:t>
            </a:r>
            <a:r>
              <a:rPr lang="en-GB" baseline="0" dirty="0"/>
              <a:t>children will be taught Phases 2 – 4.</a:t>
            </a:r>
            <a:r>
              <a:rPr lang="en-GB" dirty="0"/>
              <a:t> </a:t>
            </a:r>
            <a:r>
              <a:rPr lang="en-GB" baseline="0" dirty="0"/>
              <a:t> In Phase 2 and 3 the children will learn single letter sounds, digraphs and trigraphs. They will learn to segment and blend to read and spell words. In Phase 4 no new sounds are taught, but children will be taught consonant digraphs and how to chunk polysyllabic words. They will be taught phase 5 in years 1 and 2.</a:t>
            </a:r>
            <a:r>
              <a:rPr lang="en-GB" dirty="0"/>
              <a:t> Here they learn alternative pronunciations and spellings of previously taught sounds. </a:t>
            </a:r>
            <a:endParaRPr lang="en-GB" baseline="0" dirty="0"/>
          </a:p>
          <a:p>
            <a:endParaRPr lang="en-GB" baseline="0" dirty="0"/>
          </a:p>
          <a:p>
            <a:r>
              <a:rPr lang="en-GB" dirty="0"/>
              <a:t>When we start this decoding journey, we</a:t>
            </a:r>
            <a:r>
              <a:rPr lang="en-GB" baseline="0" dirty="0"/>
              <a:t> will keep things very simple. We will teach basic phonemes and their matching graphemes (such as cat and map). This means that children rapidly learn and understand and to build confidence in their reading. This teaching will start straight away in Reception. </a:t>
            </a:r>
          </a:p>
          <a:p>
            <a:endParaRPr lang="en-GB" baseline="0" dirty="0"/>
          </a:p>
          <a:p>
            <a:r>
              <a:rPr lang="en-GB" baseline="0" dirty="0"/>
              <a:t>We’ve looked at examples where a phoneme is represented by a single letters. </a:t>
            </a:r>
          </a:p>
          <a:p>
            <a:endParaRPr lang="en-GB" baseline="0" dirty="0"/>
          </a:p>
          <a:p>
            <a:r>
              <a:rPr lang="en-GB" baseline="0" dirty="0"/>
              <a:t>Some sounds  are represented  by graphemes that have two or more letters. </a:t>
            </a:r>
          </a:p>
          <a:p>
            <a:endParaRPr lang="en-GB" baseline="0" dirty="0"/>
          </a:p>
          <a:p>
            <a:r>
              <a:rPr lang="en-GB" baseline="0" dirty="0"/>
              <a:t>Eg.</a:t>
            </a:r>
            <a:r>
              <a:rPr lang="en-GB" dirty="0"/>
              <a:t> </a:t>
            </a:r>
            <a:r>
              <a:rPr lang="en-GB" baseline="0" dirty="0"/>
              <a:t> Sh o p</a:t>
            </a:r>
            <a:r>
              <a:rPr lang="en-GB" dirty="0"/>
              <a:t>       </a:t>
            </a:r>
            <a:r>
              <a:rPr lang="en-GB" baseline="0" dirty="0"/>
              <a:t> </a:t>
            </a:r>
            <a:r>
              <a:rPr lang="en-GB" baseline="0" dirty="0" err="1"/>
              <a:t>th</a:t>
            </a:r>
            <a:r>
              <a:rPr lang="en-GB" baseline="0" dirty="0"/>
              <a:t> </a:t>
            </a:r>
            <a:r>
              <a:rPr lang="en-GB" baseline="0" dirty="0" err="1"/>
              <a:t>i</a:t>
            </a:r>
            <a:r>
              <a:rPr lang="en-GB" baseline="0" dirty="0"/>
              <a:t> n</a:t>
            </a:r>
            <a:r>
              <a:rPr lang="en-GB" dirty="0"/>
              <a:t>         </a:t>
            </a:r>
            <a:r>
              <a:rPr lang="en-GB" baseline="0" dirty="0"/>
              <a:t> r </a:t>
            </a:r>
            <a:r>
              <a:rPr lang="en-GB" baseline="0" dirty="0" err="1"/>
              <a:t>i</a:t>
            </a:r>
            <a:r>
              <a:rPr lang="en-GB" baseline="0" dirty="0"/>
              <a:t> </a:t>
            </a:r>
            <a:r>
              <a:rPr lang="en-GB" baseline="0" dirty="0" err="1"/>
              <a:t>ch</a:t>
            </a:r>
            <a:endParaRPr lang="en-GB" baseline="0" dirty="0"/>
          </a:p>
          <a:p>
            <a:endParaRPr lang="en-GB" dirty="0"/>
          </a:p>
          <a:p>
            <a:r>
              <a:rPr lang="en-GB" dirty="0"/>
              <a:t>The sounds </a:t>
            </a:r>
            <a:r>
              <a:rPr lang="en-GB" dirty="0" err="1"/>
              <a:t>sh</a:t>
            </a:r>
            <a:r>
              <a:rPr lang="en-GB" dirty="0"/>
              <a:t>, </a:t>
            </a:r>
            <a:r>
              <a:rPr lang="en-GB" dirty="0" err="1"/>
              <a:t>th</a:t>
            </a:r>
            <a:r>
              <a:rPr lang="en-GB" dirty="0"/>
              <a:t> and </a:t>
            </a:r>
            <a:r>
              <a:rPr lang="en-GB" dirty="0" err="1"/>
              <a:t>ch</a:t>
            </a:r>
            <a:r>
              <a:rPr lang="en-GB" dirty="0"/>
              <a:t> are represented by two</a:t>
            </a:r>
            <a:r>
              <a:rPr lang="en-GB" baseline="0" dirty="0"/>
              <a:t> letters – these are called digraphs. </a:t>
            </a:r>
          </a:p>
          <a:p>
            <a:endParaRPr lang="en-GB" baseline="0" dirty="0"/>
          </a:p>
          <a:p>
            <a:r>
              <a:rPr lang="en-GB" baseline="0" dirty="0"/>
              <a:t>Some sounds are represented by three letters: </a:t>
            </a:r>
          </a:p>
          <a:p>
            <a:endParaRPr lang="en-GB" baseline="0" dirty="0"/>
          </a:p>
          <a:p>
            <a:r>
              <a:rPr lang="en-GB" baseline="0" dirty="0"/>
              <a:t>Eg.  L igh t</a:t>
            </a:r>
          </a:p>
          <a:p>
            <a:endParaRPr lang="en-GB" baseline="0" dirty="0"/>
          </a:p>
          <a:p>
            <a:r>
              <a:rPr lang="en-GB" baseline="0" dirty="0"/>
              <a:t>The sound igh</a:t>
            </a:r>
            <a:r>
              <a:rPr lang="en-GB" dirty="0"/>
              <a:t> </a:t>
            </a:r>
            <a:r>
              <a:rPr lang="en-GB" baseline="0" dirty="0"/>
              <a:t> is represented by 3 letters</a:t>
            </a:r>
            <a:r>
              <a:rPr lang="en-GB" dirty="0"/>
              <a:t> </a:t>
            </a:r>
            <a:r>
              <a:rPr lang="en-GB" baseline="0" dirty="0"/>
              <a:t> - this is called a trigraph.</a:t>
            </a:r>
            <a:r>
              <a:rPr lang="en-GB" dirty="0"/>
              <a:t> </a:t>
            </a:r>
            <a:endParaRPr lang="en-GB" baseline="0" dirty="0"/>
          </a:p>
          <a:p>
            <a:endParaRPr lang="en-GB" baseline="0" dirty="0"/>
          </a:p>
          <a:p>
            <a:r>
              <a:rPr lang="en-GB" baseline="0" dirty="0"/>
              <a:t>Your child will be coming home telling you all about phonemes, graphemes, digraphs and trigraphs! They will be fantastic at understanding this vocabulary as they are learning the alphabetic code and you can help by using these words at home.</a:t>
            </a:r>
            <a:r>
              <a:rPr lang="en-GB" dirty="0"/>
              <a:t> </a:t>
            </a:r>
            <a:endParaRPr lang="en-GB" baseline="0" dirty="0"/>
          </a:p>
          <a:p>
            <a:endParaRPr lang="en-GB" baseline="0" dirty="0"/>
          </a:p>
          <a:p>
            <a:r>
              <a:rPr lang="en-GB" baseline="0" dirty="0"/>
              <a:t>As you children continue to learn to read, they alphabetic code will become more complex. They will learn about sounds that are represented   by lots of different graphemes  and how some graphemes  can represent different sounds.  The complexity of the English alphabetic code is why it takes so long to read. Many  children will find different parts challenging – especially at first. But our staff ae skilled at teaching phonics and will be gradually working through the alphabetic code so that every child become an expert reader.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7</a:t>
            </a:fld>
            <a:endParaRPr lang="en-GB"/>
          </a:p>
        </p:txBody>
      </p:sp>
    </p:spTree>
    <p:extLst>
      <p:ext uri="{BB962C8B-B14F-4D97-AF65-F5344CB8AC3E}">
        <p14:creationId xmlns:p14="http://schemas.microsoft.com/office/powerpoint/2010/main" val="4053539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As well as learning to recognise the graphemes and say the phonemes they represent, we will be teaching children how to use these to read. </a:t>
            </a:r>
          </a:p>
          <a:p>
            <a:endParaRPr lang="en-GB" baseline="0" dirty="0"/>
          </a:p>
          <a:p>
            <a:r>
              <a:rPr lang="en-GB" baseline="0" dirty="0"/>
              <a:t>When we read a word, we look at each graphemes and match a sound to it (this is segmenting). We push the sounds together to make a word. This is called  BLENDING. </a:t>
            </a:r>
          </a:p>
          <a:p>
            <a:endParaRPr lang="en-GB" baseline="0" dirty="0"/>
          </a:p>
          <a:p>
            <a:r>
              <a:rPr lang="en-GB" baseline="0" dirty="0"/>
              <a:t>Blending is a really important skills that children need lots of practice at – it will take lots of time! </a:t>
            </a:r>
          </a:p>
          <a:p>
            <a:endParaRPr lang="en-GB" baseline="0" dirty="0"/>
          </a:p>
          <a:p>
            <a:r>
              <a:rPr lang="en-GB" baseline="0" dirty="0"/>
              <a:t>Let’s have a go at blending a word:  t / r /  </a:t>
            </a:r>
            <a:r>
              <a:rPr lang="en-GB" baseline="0" dirty="0" err="1"/>
              <a:t>ee</a:t>
            </a:r>
            <a:endParaRPr lang="en-GB" baseline="0" dirty="0"/>
          </a:p>
          <a:p>
            <a:endParaRPr lang="en-GB" baseline="0" dirty="0"/>
          </a:p>
          <a:p>
            <a:r>
              <a:rPr lang="en-GB" baseline="0" dirty="0"/>
              <a:t>We teach the children to work from left to right  - identifying each grapheme and saying the  phoneme. Once they have done that they go back and push the phonemes together  to blend the phonemes together to read the word. </a:t>
            </a:r>
          </a:p>
          <a:p>
            <a:endParaRPr lang="en-GB" baseline="0" dirty="0"/>
          </a:p>
          <a:p>
            <a:r>
              <a:rPr lang="en-GB" baseline="0" dirty="0"/>
              <a:t>We want to teach children to recognise the grapheme  quickly so they can blend it rapidly. Once they can do this their reading will become fluent – and less painful! This really does take practise, so it is really important that children practise this at home with the books we give them.  </a:t>
            </a:r>
          </a:p>
          <a:p>
            <a:endParaRPr lang="en-GB" baseline="0" dirty="0"/>
          </a:p>
          <a:p>
            <a:r>
              <a:rPr lang="en-GB" baseline="0" dirty="0"/>
              <a:t>As children progress in their reading journey, they will begin to read longer words made up of multiple syllables – give the example of fun – funny – funniest</a:t>
            </a:r>
          </a:p>
          <a:p>
            <a:endParaRPr lang="en-GB" baseline="0" dirty="0"/>
          </a:p>
          <a:p>
            <a:r>
              <a:rPr lang="en-GB" baseline="0" dirty="0"/>
              <a:t>We teach these words by ‘chunking’ them into syllables and blending these chunks together. But we are still  identifying the GPCs and blending them together.  E.g. hand/bag.</a:t>
            </a:r>
          </a:p>
          <a:p>
            <a:endParaRPr lang="en-GB" baseline="0" dirty="0"/>
          </a:p>
          <a:p>
            <a:r>
              <a:rPr lang="en-GB" baseline="0" dirty="0"/>
              <a:t>This is what we will do as adults  when we come across an unfamiliar word. This is why it’s really important to teach children to read using phonics – without this skills to decode the graphemes we would not be able to read unfamiliar words. </a:t>
            </a:r>
          </a:p>
          <a:p>
            <a:endParaRPr lang="en-GB" baseline="0" dirty="0"/>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8</a:t>
            </a:fld>
            <a:endParaRPr lang="en-GB"/>
          </a:p>
        </p:txBody>
      </p:sp>
    </p:spTree>
    <p:extLst>
      <p:ext uri="{BB962C8B-B14F-4D97-AF65-F5344CB8AC3E}">
        <p14:creationId xmlns:p14="http://schemas.microsoft.com/office/powerpoint/2010/main" val="4281924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some words that we use a lot in English such as the,</a:t>
            </a:r>
            <a:r>
              <a:rPr lang="en-GB" baseline="0" dirty="0"/>
              <a:t> like, said, were. </a:t>
            </a:r>
          </a:p>
          <a:p>
            <a:endParaRPr lang="en-GB" baseline="0" dirty="0"/>
          </a:p>
          <a:p>
            <a:r>
              <a:rPr lang="en-GB" baseline="0" dirty="0"/>
              <a:t>To give children’s reading a boost and so they can access more texts quickly we want children to learn these CEWs early on. Many of them have usual patterns or GPCs that aren’t taught until later on. So, we teach children to recognise them by sight initially. Children will be able to decode some of them later on but , until they have learnt to decode them, we recognise them as CEWs.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9</a:t>
            </a:fld>
            <a:endParaRPr lang="en-GB"/>
          </a:p>
        </p:txBody>
      </p:sp>
    </p:spTree>
    <p:extLst>
      <p:ext uri="{BB962C8B-B14F-4D97-AF65-F5344CB8AC3E}">
        <p14:creationId xmlns:p14="http://schemas.microsoft.com/office/powerpoint/2010/main" val="9196822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4B519-7703-2F4C-A298-3BA5FB3ABF25}"/>
              </a:ext>
            </a:extLst>
          </p:cNvPr>
          <p:cNvSpPr>
            <a:spLocks noGrp="1"/>
          </p:cNvSpPr>
          <p:nvPr>
            <p:ph type="ctrTitle"/>
          </p:nvPr>
        </p:nvSpPr>
        <p:spPr>
          <a:xfrm>
            <a:off x="1524000" y="3493971"/>
            <a:ext cx="9144000" cy="1279308"/>
          </a:xfrm>
        </p:spPr>
        <p:txBody>
          <a:bodyPr anchor="b"/>
          <a:lstStyle>
            <a:lvl1pPr algn="l">
              <a:defRPr sz="6000" b="1">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65BE2704-3796-8E49-B5B8-B793E61A94DF}"/>
              </a:ext>
            </a:extLst>
          </p:cNvPr>
          <p:cNvSpPr>
            <a:spLocks noGrp="1"/>
          </p:cNvSpPr>
          <p:nvPr>
            <p:ph type="subTitle" idx="1"/>
          </p:nvPr>
        </p:nvSpPr>
        <p:spPr>
          <a:xfrm>
            <a:off x="1524000" y="4865355"/>
            <a:ext cx="9144000" cy="784675"/>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229200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1193581" y="1202524"/>
            <a:ext cx="5948364" cy="1020912"/>
          </a:xfrm>
        </p:spPr>
        <p:txBody>
          <a:bodyPr>
            <a:normAutofit/>
          </a:bodyPr>
          <a:lstStyle>
            <a:lvl1pPr>
              <a:defRPr sz="3600" b="1">
                <a:solidFill>
                  <a:schemeClr val="bg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1193800" y="2319688"/>
            <a:ext cx="5948363" cy="40426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66846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4899307" y="1202524"/>
            <a:ext cx="5948364" cy="1020912"/>
          </a:xfrm>
        </p:spPr>
        <p:txBody>
          <a:bodyPr>
            <a:normAutofit/>
          </a:bodyPr>
          <a:lstStyle>
            <a:lvl1pPr>
              <a:defRPr sz="3600" b="1">
                <a:solidFill>
                  <a:schemeClr val="tx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4899526" y="2319688"/>
            <a:ext cx="5948363" cy="40426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982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1193581" y="1202524"/>
            <a:ext cx="5948364" cy="1020912"/>
          </a:xfrm>
        </p:spPr>
        <p:txBody>
          <a:bodyPr>
            <a:normAutofit/>
          </a:bodyPr>
          <a:lstStyle>
            <a:lvl1pPr>
              <a:defRPr sz="3600" b="1">
                <a:solidFill>
                  <a:schemeClr val="bg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1193801" y="2723950"/>
            <a:ext cx="4674668" cy="28490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7">
            <a:extLst>
              <a:ext uri="{FF2B5EF4-FFF2-40B4-BE49-F238E27FC236}">
                <a16:creationId xmlns:a16="http://schemas.microsoft.com/office/drawing/2014/main" id="{5B9BF074-DB08-664F-B631-BC607BFA5E5F}"/>
              </a:ext>
            </a:extLst>
          </p:cNvPr>
          <p:cNvSpPr>
            <a:spLocks noGrp="1"/>
          </p:cNvSpPr>
          <p:nvPr>
            <p:ph type="body" sz="quarter" idx="11"/>
          </p:nvPr>
        </p:nvSpPr>
        <p:spPr>
          <a:xfrm>
            <a:off x="6323533" y="2723950"/>
            <a:ext cx="4674668" cy="28490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08623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7276699" y="2743201"/>
            <a:ext cx="3898232" cy="29164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icture Placeholder 3">
            <a:extLst>
              <a:ext uri="{FF2B5EF4-FFF2-40B4-BE49-F238E27FC236}">
                <a16:creationId xmlns:a16="http://schemas.microsoft.com/office/drawing/2014/main" id="{667C3C00-E953-A84F-BF2D-9986F3649BDE}"/>
              </a:ext>
            </a:extLst>
          </p:cNvPr>
          <p:cNvSpPr>
            <a:spLocks noGrp="1"/>
          </p:cNvSpPr>
          <p:nvPr>
            <p:ph type="pic" sz="quarter" idx="11"/>
          </p:nvPr>
        </p:nvSpPr>
        <p:spPr>
          <a:xfrm>
            <a:off x="1130060" y="1183907"/>
            <a:ext cx="5189091" cy="5082592"/>
          </a:xfrm>
          <a:prstGeom prst="rect">
            <a:avLst/>
          </a:prstGeom>
        </p:spPr>
        <p:txBody>
          <a:bodyPr/>
          <a:lstStyle/>
          <a:p>
            <a:endParaRPr lang="en-GB"/>
          </a:p>
        </p:txBody>
      </p:sp>
    </p:spTree>
    <p:extLst>
      <p:ext uri="{BB962C8B-B14F-4D97-AF65-F5344CB8AC3E}">
        <p14:creationId xmlns:p14="http://schemas.microsoft.com/office/powerpoint/2010/main" val="274562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779427" y="1202524"/>
            <a:ext cx="6140919" cy="1020912"/>
          </a:xfrm>
        </p:spPr>
        <p:txBody>
          <a:bodyPr>
            <a:normAutofit/>
          </a:bodyPr>
          <a:lstStyle>
            <a:lvl1pPr>
              <a:defRPr sz="3600" b="1">
                <a:solidFill>
                  <a:schemeClr val="tx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779647" y="2319688"/>
            <a:ext cx="6140918" cy="40426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icture Placeholder 3">
            <a:extLst>
              <a:ext uri="{FF2B5EF4-FFF2-40B4-BE49-F238E27FC236}">
                <a16:creationId xmlns:a16="http://schemas.microsoft.com/office/drawing/2014/main" id="{AD0C776C-423F-A140-BA54-A1738FF96092}"/>
              </a:ext>
            </a:extLst>
          </p:cNvPr>
          <p:cNvSpPr>
            <a:spLocks noGrp="1"/>
          </p:cNvSpPr>
          <p:nvPr>
            <p:ph type="pic" sz="quarter" idx="11"/>
          </p:nvPr>
        </p:nvSpPr>
        <p:spPr>
          <a:xfrm>
            <a:off x="8210550" y="2868613"/>
            <a:ext cx="3494088" cy="3330575"/>
          </a:xfrm>
          <a:prstGeom prst="roundRect">
            <a:avLst/>
          </a:prstGeom>
        </p:spPr>
        <p:txBody>
          <a:bodyPr/>
          <a:lstStyle/>
          <a:p>
            <a:endParaRPr lang="en-GB"/>
          </a:p>
        </p:txBody>
      </p:sp>
    </p:spTree>
    <p:extLst>
      <p:ext uri="{BB962C8B-B14F-4D97-AF65-F5344CB8AC3E}">
        <p14:creationId xmlns:p14="http://schemas.microsoft.com/office/powerpoint/2010/main" val="278881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67C3C00-E953-A84F-BF2D-9986F3649BDE}"/>
              </a:ext>
            </a:extLst>
          </p:cNvPr>
          <p:cNvSpPr>
            <a:spLocks noGrp="1"/>
          </p:cNvSpPr>
          <p:nvPr>
            <p:ph type="pic" sz="quarter" idx="11"/>
          </p:nvPr>
        </p:nvSpPr>
        <p:spPr>
          <a:xfrm>
            <a:off x="1380318" y="2492943"/>
            <a:ext cx="2604541" cy="2656573"/>
          </a:xfrm>
          <a:prstGeom prst="rect">
            <a:avLst/>
          </a:prstGeom>
        </p:spPr>
        <p:txBody>
          <a:bodyPr/>
          <a:lstStyle/>
          <a:p>
            <a:endParaRPr lang="en-GB"/>
          </a:p>
        </p:txBody>
      </p:sp>
      <p:sp>
        <p:nvSpPr>
          <p:cNvPr id="5" name="Picture Placeholder 3">
            <a:extLst>
              <a:ext uri="{FF2B5EF4-FFF2-40B4-BE49-F238E27FC236}">
                <a16:creationId xmlns:a16="http://schemas.microsoft.com/office/drawing/2014/main" id="{03D95C8F-F4B9-3945-B554-88681BB1373B}"/>
              </a:ext>
            </a:extLst>
          </p:cNvPr>
          <p:cNvSpPr>
            <a:spLocks noGrp="1"/>
          </p:cNvSpPr>
          <p:nvPr>
            <p:ph type="pic" sz="quarter" idx="12"/>
          </p:nvPr>
        </p:nvSpPr>
        <p:spPr>
          <a:xfrm>
            <a:off x="4960916" y="2492942"/>
            <a:ext cx="2604541" cy="2656573"/>
          </a:xfrm>
          <a:prstGeom prst="rect">
            <a:avLst/>
          </a:prstGeom>
        </p:spPr>
        <p:txBody>
          <a:bodyPr/>
          <a:lstStyle/>
          <a:p>
            <a:endParaRPr lang="en-GB"/>
          </a:p>
        </p:txBody>
      </p:sp>
      <p:sp>
        <p:nvSpPr>
          <p:cNvPr id="6" name="Picture Placeholder 3">
            <a:extLst>
              <a:ext uri="{FF2B5EF4-FFF2-40B4-BE49-F238E27FC236}">
                <a16:creationId xmlns:a16="http://schemas.microsoft.com/office/drawing/2014/main" id="{3498DA54-36BC-DD44-9957-C6135C1F566B}"/>
              </a:ext>
            </a:extLst>
          </p:cNvPr>
          <p:cNvSpPr>
            <a:spLocks noGrp="1"/>
          </p:cNvSpPr>
          <p:nvPr>
            <p:ph type="pic" sz="quarter" idx="13"/>
          </p:nvPr>
        </p:nvSpPr>
        <p:spPr>
          <a:xfrm>
            <a:off x="8541514" y="2492942"/>
            <a:ext cx="2604541" cy="2656573"/>
          </a:xfrm>
          <a:prstGeom prst="rect">
            <a:avLst/>
          </a:prstGeom>
        </p:spPr>
        <p:txBody>
          <a:bodyPr/>
          <a:lstStyle/>
          <a:p>
            <a:endParaRPr lang="en-GB"/>
          </a:p>
        </p:txBody>
      </p:sp>
      <p:sp>
        <p:nvSpPr>
          <p:cNvPr id="7" name="Title 1">
            <a:extLst>
              <a:ext uri="{FF2B5EF4-FFF2-40B4-BE49-F238E27FC236}">
                <a16:creationId xmlns:a16="http://schemas.microsoft.com/office/drawing/2014/main" id="{D8EBF489-F970-DB47-8F5A-A318ACDE6C89}"/>
              </a:ext>
            </a:extLst>
          </p:cNvPr>
          <p:cNvSpPr>
            <a:spLocks noGrp="1"/>
          </p:cNvSpPr>
          <p:nvPr>
            <p:ph type="title"/>
          </p:nvPr>
        </p:nvSpPr>
        <p:spPr>
          <a:xfrm>
            <a:off x="1193581" y="687572"/>
            <a:ext cx="5948364" cy="1020912"/>
          </a:xfrm>
        </p:spPr>
        <p:txBody>
          <a:bodyPr>
            <a:normAutofit/>
          </a:bodyPr>
          <a:lstStyle>
            <a:lvl1pPr>
              <a:defRPr sz="3600" b="1">
                <a:solidFill>
                  <a:schemeClr val="bg1"/>
                </a:solidFill>
              </a:defRPr>
            </a:lvl1pPr>
          </a:lstStyle>
          <a:p>
            <a:r>
              <a:rPr lang="en-GB"/>
              <a:t>Click to edit Master title style</a:t>
            </a:r>
          </a:p>
        </p:txBody>
      </p:sp>
    </p:spTree>
    <p:extLst>
      <p:ext uri="{BB962C8B-B14F-4D97-AF65-F5344CB8AC3E}">
        <p14:creationId xmlns:p14="http://schemas.microsoft.com/office/powerpoint/2010/main" val="3898587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345498-57C4-ED43-97F0-DA73C64CA282}"/>
              </a:ext>
            </a:extLst>
          </p:cNvPr>
          <p:cNvSpPr>
            <a:spLocks noGrp="1"/>
          </p:cNvSpPr>
          <p:nvPr>
            <p:ph type="title"/>
          </p:nvPr>
        </p:nvSpPr>
        <p:spPr>
          <a:xfrm>
            <a:off x="1193581" y="687572"/>
            <a:ext cx="5948364" cy="1020912"/>
          </a:xfrm>
        </p:spPr>
        <p:txBody>
          <a:bodyPr>
            <a:normAutofit/>
          </a:bodyPr>
          <a:lstStyle>
            <a:lvl1pPr>
              <a:defRPr sz="3600" b="1">
                <a:solidFill>
                  <a:schemeClr val="tx1"/>
                </a:solidFill>
              </a:defRPr>
            </a:lvl1pPr>
          </a:lstStyle>
          <a:p>
            <a:r>
              <a:rPr lang="en-GB"/>
              <a:t>Click to edit Master title style</a:t>
            </a:r>
          </a:p>
        </p:txBody>
      </p:sp>
      <p:sp>
        <p:nvSpPr>
          <p:cNvPr id="7" name="Text Placeholder 7">
            <a:extLst>
              <a:ext uri="{FF2B5EF4-FFF2-40B4-BE49-F238E27FC236}">
                <a16:creationId xmlns:a16="http://schemas.microsoft.com/office/drawing/2014/main" id="{B613791D-4616-2C44-99C0-11011BD1DF96}"/>
              </a:ext>
            </a:extLst>
          </p:cNvPr>
          <p:cNvSpPr>
            <a:spLocks noGrp="1"/>
          </p:cNvSpPr>
          <p:nvPr>
            <p:ph type="body" sz="quarter" idx="13"/>
          </p:nvPr>
        </p:nvSpPr>
        <p:spPr>
          <a:xfrm>
            <a:off x="1193801" y="2723950"/>
            <a:ext cx="4674668" cy="2849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2CFE9963-7A0D-1D4D-A970-0E810656162E}"/>
              </a:ext>
            </a:extLst>
          </p:cNvPr>
          <p:cNvSpPr>
            <a:spLocks noGrp="1"/>
          </p:cNvSpPr>
          <p:nvPr>
            <p:ph type="body" sz="quarter" idx="14"/>
          </p:nvPr>
        </p:nvSpPr>
        <p:spPr>
          <a:xfrm>
            <a:off x="6323533" y="2723950"/>
            <a:ext cx="4674668" cy="2849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143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345498-57C4-ED43-97F0-DA73C64CA282}"/>
              </a:ext>
            </a:extLst>
          </p:cNvPr>
          <p:cNvSpPr>
            <a:spLocks noGrp="1"/>
          </p:cNvSpPr>
          <p:nvPr>
            <p:ph type="title"/>
          </p:nvPr>
        </p:nvSpPr>
        <p:spPr>
          <a:xfrm>
            <a:off x="1193581" y="687572"/>
            <a:ext cx="5948364" cy="1020912"/>
          </a:xfrm>
        </p:spPr>
        <p:txBody>
          <a:bodyPr>
            <a:normAutofit/>
          </a:bodyPr>
          <a:lstStyle>
            <a:lvl1pPr>
              <a:defRPr sz="3600" b="1">
                <a:solidFill>
                  <a:schemeClr val="tx1"/>
                </a:solidFill>
              </a:defRPr>
            </a:lvl1pPr>
          </a:lstStyle>
          <a:p>
            <a:r>
              <a:rPr lang="en-GB"/>
              <a:t>Click to edit Master title style</a:t>
            </a:r>
          </a:p>
        </p:txBody>
      </p:sp>
      <p:sp>
        <p:nvSpPr>
          <p:cNvPr id="7" name="Text Placeholder 7">
            <a:extLst>
              <a:ext uri="{FF2B5EF4-FFF2-40B4-BE49-F238E27FC236}">
                <a16:creationId xmlns:a16="http://schemas.microsoft.com/office/drawing/2014/main" id="{B613791D-4616-2C44-99C0-11011BD1DF96}"/>
              </a:ext>
            </a:extLst>
          </p:cNvPr>
          <p:cNvSpPr>
            <a:spLocks noGrp="1"/>
          </p:cNvSpPr>
          <p:nvPr>
            <p:ph type="body" sz="quarter" idx="13"/>
          </p:nvPr>
        </p:nvSpPr>
        <p:spPr>
          <a:xfrm>
            <a:off x="1193801" y="2723950"/>
            <a:ext cx="4674668" cy="33555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2CFE9963-7A0D-1D4D-A970-0E810656162E}"/>
              </a:ext>
            </a:extLst>
          </p:cNvPr>
          <p:cNvSpPr>
            <a:spLocks noGrp="1"/>
          </p:cNvSpPr>
          <p:nvPr>
            <p:ph type="body" sz="quarter" idx="14"/>
          </p:nvPr>
        </p:nvSpPr>
        <p:spPr>
          <a:xfrm>
            <a:off x="6323533" y="2723950"/>
            <a:ext cx="4674668" cy="33555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88289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197B4-C810-0546-9849-2F24615767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BCBFBB2-FDAE-5547-86C5-4175823CA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B8998C-13A6-4046-85A9-8A445A00BA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544DA-6E29-6042-ADC2-BFC1CEAC4827}" type="datetimeFigureOut">
              <a:rPr lang="en-GB" smtClean="0"/>
              <a:t>24/09/2025</a:t>
            </a:fld>
            <a:endParaRPr lang="en-GB"/>
          </a:p>
        </p:txBody>
      </p:sp>
      <p:sp>
        <p:nvSpPr>
          <p:cNvPr id="5" name="Footer Placeholder 4">
            <a:extLst>
              <a:ext uri="{FF2B5EF4-FFF2-40B4-BE49-F238E27FC236}">
                <a16:creationId xmlns:a16="http://schemas.microsoft.com/office/drawing/2014/main" id="{908ACA81-607D-204F-9FF6-28F99998AC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CF7EB1-5DBB-7F4B-95E5-1B6CF5067E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79458-1A82-DB41-B168-0F2710236168}" type="slidenum">
              <a:rPr lang="en-GB" smtClean="0"/>
              <a:t>‹#›</a:t>
            </a:fld>
            <a:endParaRPr lang="en-GB"/>
          </a:p>
        </p:txBody>
      </p:sp>
    </p:spTree>
    <p:extLst>
      <p:ext uri="{BB962C8B-B14F-4D97-AF65-F5344CB8AC3E}">
        <p14:creationId xmlns:p14="http://schemas.microsoft.com/office/powerpoint/2010/main" val="2345187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3" r:id="rId5"/>
    <p:sldLayoutId id="2147483652" r:id="rId6"/>
    <p:sldLayoutId id="2147483654"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A8F0-D3AC-1C4C-9118-C19B88BE9B21}"/>
              </a:ext>
            </a:extLst>
          </p:cNvPr>
          <p:cNvSpPr>
            <a:spLocks noGrp="1"/>
          </p:cNvSpPr>
          <p:nvPr>
            <p:ph type="ctrTitle"/>
          </p:nvPr>
        </p:nvSpPr>
        <p:spPr>
          <a:xfrm>
            <a:off x="1466491" y="3694555"/>
            <a:ext cx="10441729" cy="1279308"/>
          </a:xfrm>
        </p:spPr>
        <p:txBody>
          <a:bodyPr>
            <a:normAutofit fontScale="90000"/>
          </a:bodyPr>
          <a:lstStyle/>
          <a:p>
            <a:r>
              <a:rPr lang="en-GB" dirty="0"/>
              <a:t>Parent/ Carer Introduction to Phonics and Early Reading</a:t>
            </a:r>
          </a:p>
        </p:txBody>
      </p:sp>
      <p:sp>
        <p:nvSpPr>
          <p:cNvPr id="3" name="Subtitle 2">
            <a:extLst>
              <a:ext uri="{FF2B5EF4-FFF2-40B4-BE49-F238E27FC236}">
                <a16:creationId xmlns:a16="http://schemas.microsoft.com/office/drawing/2014/main" id="{C4955A50-486D-D549-BE83-6AF390114FAB}"/>
              </a:ext>
            </a:extLst>
          </p:cNvPr>
          <p:cNvSpPr>
            <a:spLocks noGrp="1"/>
          </p:cNvSpPr>
          <p:nvPr>
            <p:ph type="subTitle" idx="1"/>
          </p:nvPr>
        </p:nvSpPr>
        <p:spPr>
          <a:xfrm>
            <a:off x="1576552" y="5131518"/>
            <a:ext cx="9144000" cy="784675"/>
          </a:xfrm>
        </p:spPr>
        <p:txBody>
          <a:bodyPr vert="horz" lIns="91440" tIns="45720" rIns="91440" bIns="45720" rtlCol="0" anchor="t">
            <a:normAutofit/>
          </a:bodyPr>
          <a:lstStyle/>
          <a:p>
            <a:endParaRPr lang="en-GB" dirty="0">
              <a:cs typeface="Calibri"/>
            </a:endParaRPr>
          </a:p>
        </p:txBody>
      </p:sp>
    </p:spTree>
    <p:extLst>
      <p:ext uri="{BB962C8B-B14F-4D97-AF65-F5344CB8AC3E}">
        <p14:creationId xmlns:p14="http://schemas.microsoft.com/office/powerpoint/2010/main" val="1532810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3269" y="784756"/>
            <a:ext cx="7343121" cy="1020912"/>
          </a:xfrm>
        </p:spPr>
        <p:txBody>
          <a:bodyPr>
            <a:normAutofit/>
          </a:bodyPr>
          <a:lstStyle/>
          <a:p>
            <a:r>
              <a:rPr lang="en-GB" sz="4400" dirty="0"/>
              <a:t>Reading and Books</a:t>
            </a:r>
          </a:p>
        </p:txBody>
      </p:sp>
      <p:pic>
        <p:nvPicPr>
          <p:cNvPr id="8" name="Picture Placeholder 7" descr="A picture containing text, bunch, different, posing&#10;&#10;Description automatically generated">
            <a:extLst>
              <a:ext uri="{FF2B5EF4-FFF2-40B4-BE49-F238E27FC236}">
                <a16:creationId xmlns:a16="http://schemas.microsoft.com/office/drawing/2014/main" id="{DB560156-77E5-4E5C-B5A1-99BC87C7C5F4}"/>
              </a:ext>
            </a:extLst>
          </p:cNvPr>
          <p:cNvPicPr>
            <a:picLocks noGrp="1" noChangeAspect="1"/>
          </p:cNvPicPr>
          <p:nvPr>
            <p:ph type="pic" sz="quarter" idx="11"/>
          </p:nvPr>
        </p:nvPicPr>
        <p:blipFill rotWithShape="1">
          <a:blip r:embed="rId3"/>
          <a:srcRect t="9859" b="9859"/>
          <a:stretch/>
        </p:blipFill>
        <p:spPr>
          <a:xfrm>
            <a:off x="8029183" y="2022148"/>
            <a:ext cx="3879037" cy="4107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273269" y="2255840"/>
            <a:ext cx="6526924" cy="2246769"/>
          </a:xfrm>
          <a:prstGeom prst="rect">
            <a:avLst/>
          </a:prstGeom>
          <a:noFill/>
        </p:spPr>
        <p:txBody>
          <a:bodyPr wrap="square" rtlCol="0">
            <a:spAutoFit/>
          </a:bodyPr>
          <a:lstStyle/>
          <a:p>
            <a:pPr marL="285750" indent="-285750">
              <a:buFont typeface="Arial" panose="020B0604020202020204" pitchFamily="34" charset="0"/>
              <a:buChar char="•"/>
            </a:pPr>
            <a:r>
              <a:rPr lang="en-GB" sz="2800" dirty="0"/>
              <a:t>Children will be given books when they can blend – this will be different for every child</a:t>
            </a:r>
          </a:p>
          <a:p>
            <a:pPr marL="285750" indent="-285750">
              <a:buFont typeface="Arial" panose="020B0604020202020204" pitchFamily="34" charset="0"/>
              <a:buChar char="•"/>
            </a:pPr>
            <a:r>
              <a:rPr lang="en-GB" sz="2800" dirty="0"/>
              <a:t>Books precisely match children’s phonics attainment</a:t>
            </a:r>
          </a:p>
        </p:txBody>
      </p:sp>
    </p:spTree>
    <p:extLst>
      <p:ext uri="{BB962C8B-B14F-4D97-AF65-F5344CB8AC3E}">
        <p14:creationId xmlns:p14="http://schemas.microsoft.com/office/powerpoint/2010/main" val="1219357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9DA0-F9B9-7B47-A424-6749E5A68AD2}"/>
              </a:ext>
            </a:extLst>
          </p:cNvPr>
          <p:cNvSpPr>
            <a:spLocks noGrp="1"/>
          </p:cNvSpPr>
          <p:nvPr>
            <p:ph type="title"/>
          </p:nvPr>
        </p:nvSpPr>
        <p:spPr>
          <a:xfrm>
            <a:off x="4899526" y="965199"/>
            <a:ext cx="5948364" cy="1020912"/>
          </a:xfrm>
        </p:spPr>
        <p:txBody>
          <a:bodyPr>
            <a:normAutofit/>
          </a:bodyPr>
          <a:lstStyle/>
          <a:p>
            <a:r>
              <a:rPr lang="en-GB" sz="4400" dirty="0"/>
              <a:t>Reading at home </a:t>
            </a:r>
          </a:p>
        </p:txBody>
      </p:sp>
      <p:sp>
        <p:nvSpPr>
          <p:cNvPr id="3" name="Text Placeholder 2">
            <a:extLst>
              <a:ext uri="{FF2B5EF4-FFF2-40B4-BE49-F238E27FC236}">
                <a16:creationId xmlns:a16="http://schemas.microsoft.com/office/drawing/2014/main" id="{73B6DAC9-F4AF-7346-8C79-879ED044AC1A}"/>
              </a:ext>
            </a:extLst>
          </p:cNvPr>
          <p:cNvSpPr>
            <a:spLocks noGrp="1"/>
          </p:cNvSpPr>
          <p:nvPr>
            <p:ph type="body" sz="quarter" idx="10"/>
          </p:nvPr>
        </p:nvSpPr>
        <p:spPr>
          <a:xfrm>
            <a:off x="4899526" y="1851136"/>
            <a:ext cx="6108175" cy="5006864"/>
          </a:xfrm>
        </p:spPr>
        <p:txBody>
          <a:bodyPr vert="horz" lIns="91440" tIns="45720" rIns="91440" bIns="45720" rtlCol="0" anchor="t">
            <a:normAutofit lnSpcReduction="10000"/>
          </a:bodyPr>
          <a:lstStyle/>
          <a:p>
            <a:r>
              <a:rPr lang="en-GB" dirty="0"/>
              <a:t>5 – 10 minutes</a:t>
            </a:r>
          </a:p>
          <a:p>
            <a:r>
              <a:rPr lang="en-GB" dirty="0"/>
              <a:t>Choose a time that works for you</a:t>
            </a:r>
          </a:p>
          <a:p>
            <a:r>
              <a:rPr lang="en-GB" dirty="0"/>
              <a:t>Be positive and celebrate successes</a:t>
            </a:r>
          </a:p>
          <a:p>
            <a:r>
              <a:rPr lang="en-GB" dirty="0"/>
              <a:t>Encourage them to point to the graphemes</a:t>
            </a:r>
          </a:p>
          <a:p>
            <a:r>
              <a:rPr lang="en-GB" dirty="0"/>
              <a:t>Encourage them to say the sounds and blend them together</a:t>
            </a:r>
          </a:p>
          <a:p>
            <a:r>
              <a:rPr lang="en-GB" dirty="0"/>
              <a:t>Be patient and let them try and work it out </a:t>
            </a:r>
          </a:p>
          <a:p>
            <a:r>
              <a:rPr lang="en-GB" dirty="0"/>
              <a:t>Read common exception words by sight. </a:t>
            </a:r>
          </a:p>
          <a:p>
            <a:endParaRPr lang="en-GB" dirty="0"/>
          </a:p>
        </p:txBody>
      </p:sp>
      <p:pic>
        <p:nvPicPr>
          <p:cNvPr id="4" name="Picture 3" descr="A picture containing text, bunch, different, posing&#10;&#10;Description automatically generated">
            <a:extLst>
              <a:ext uri="{FF2B5EF4-FFF2-40B4-BE49-F238E27FC236}">
                <a16:creationId xmlns:a16="http://schemas.microsoft.com/office/drawing/2014/main" id="{DB560156-77E5-4E5C-B5A1-99BC87C7C5F4}"/>
              </a:ext>
            </a:extLst>
          </p:cNvPr>
          <p:cNvPicPr>
            <a:picLocks noChangeAspect="1"/>
          </p:cNvPicPr>
          <p:nvPr/>
        </p:nvPicPr>
        <p:blipFill rotWithShape="1">
          <a:blip r:embed="rId3"/>
          <a:srcRect t="9859" b="9859"/>
          <a:stretch/>
        </p:blipFill>
        <p:spPr>
          <a:xfrm>
            <a:off x="314590" y="1986111"/>
            <a:ext cx="3879037" cy="4107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55408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BB6E9-1297-44F8-66E2-1E1238B00518}"/>
              </a:ext>
            </a:extLst>
          </p:cNvPr>
          <p:cNvSpPr>
            <a:spLocks noGrp="1"/>
          </p:cNvSpPr>
          <p:nvPr>
            <p:ph type="title"/>
          </p:nvPr>
        </p:nvSpPr>
        <p:spPr/>
        <p:txBody>
          <a:bodyPr>
            <a:normAutofit fontScale="90000"/>
          </a:bodyPr>
          <a:lstStyle/>
          <a:p>
            <a:r>
              <a:rPr lang="en-US" dirty="0"/>
              <a:t>What should I write in my child’s Reading Record Book?</a:t>
            </a:r>
            <a:endParaRPr lang="en-GB" dirty="0"/>
          </a:p>
        </p:txBody>
      </p:sp>
      <p:sp>
        <p:nvSpPr>
          <p:cNvPr id="3" name="Text Placeholder 2">
            <a:extLst>
              <a:ext uri="{FF2B5EF4-FFF2-40B4-BE49-F238E27FC236}">
                <a16:creationId xmlns:a16="http://schemas.microsoft.com/office/drawing/2014/main" id="{ABDB13FE-21FB-3AE9-8474-1EC6C1C01B29}"/>
              </a:ext>
            </a:extLst>
          </p:cNvPr>
          <p:cNvSpPr>
            <a:spLocks noGrp="1"/>
          </p:cNvSpPr>
          <p:nvPr>
            <p:ph type="body" sz="quarter" idx="10"/>
          </p:nvPr>
        </p:nvSpPr>
        <p:spPr/>
        <p:txBody>
          <a:bodyPr>
            <a:normAutofit fontScale="85000" lnSpcReduction="20000"/>
          </a:bodyPr>
          <a:lstStyle/>
          <a:p>
            <a:r>
              <a:rPr lang="en-US" dirty="0"/>
              <a:t>Decodable Book – This is closely matched to your child’s reading ability and is checked by using their most recent phonic assessment. Children will only ever be assessed/ given books for phonics that has been taught in school. </a:t>
            </a:r>
          </a:p>
          <a:p>
            <a:r>
              <a:rPr lang="en-US" dirty="0"/>
              <a:t>Reading for Pleasure Book – A book for you to share with your child. Your child will NOT be expected to read the words themselves. This is a book to develop a love of reading and to share that love of reading together.</a:t>
            </a:r>
          </a:p>
          <a:p>
            <a:r>
              <a:rPr lang="en-GB" dirty="0"/>
              <a:t>Your comments in the Reading Record Book may differ depending on which book you are reading at home.</a:t>
            </a:r>
          </a:p>
        </p:txBody>
      </p:sp>
    </p:spTree>
    <p:extLst>
      <p:ext uri="{BB962C8B-B14F-4D97-AF65-F5344CB8AC3E}">
        <p14:creationId xmlns:p14="http://schemas.microsoft.com/office/powerpoint/2010/main" val="1963516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1D44B-8B17-F40B-C530-BF24EC7836F1}"/>
              </a:ext>
            </a:extLst>
          </p:cNvPr>
          <p:cNvSpPr>
            <a:spLocks noGrp="1"/>
          </p:cNvSpPr>
          <p:nvPr>
            <p:ph type="title"/>
          </p:nvPr>
        </p:nvSpPr>
        <p:spPr/>
        <p:txBody>
          <a:bodyPr>
            <a:normAutofit fontScale="90000"/>
          </a:bodyPr>
          <a:lstStyle/>
          <a:p>
            <a:r>
              <a:rPr lang="en-US" dirty="0"/>
              <a:t>What should I write in my child’s Reading Record Book?</a:t>
            </a:r>
            <a:endParaRPr lang="en-GB" dirty="0"/>
          </a:p>
        </p:txBody>
      </p:sp>
      <p:sp>
        <p:nvSpPr>
          <p:cNvPr id="3" name="Text Placeholder 2">
            <a:extLst>
              <a:ext uri="{FF2B5EF4-FFF2-40B4-BE49-F238E27FC236}">
                <a16:creationId xmlns:a16="http://schemas.microsoft.com/office/drawing/2014/main" id="{D7F7CF98-9951-47F5-4500-E21EF9D17474}"/>
              </a:ext>
            </a:extLst>
          </p:cNvPr>
          <p:cNvSpPr>
            <a:spLocks noGrp="1"/>
          </p:cNvSpPr>
          <p:nvPr>
            <p:ph type="body" sz="quarter" idx="10"/>
          </p:nvPr>
        </p:nvSpPr>
        <p:spPr/>
        <p:txBody>
          <a:bodyPr/>
          <a:lstStyle/>
          <a:p>
            <a:pPr marL="0" indent="0">
              <a:buNone/>
            </a:pPr>
            <a:r>
              <a:rPr lang="en-US" dirty="0"/>
              <a:t>Decodable Books</a:t>
            </a:r>
          </a:p>
          <a:p>
            <a:r>
              <a:rPr lang="en-US" dirty="0"/>
              <a:t>Read 1 – Comment on the use of Phonics.</a:t>
            </a:r>
          </a:p>
          <a:p>
            <a:r>
              <a:rPr lang="en-US" dirty="0"/>
              <a:t>Read 2 – Comment on their use of phonics and building fluency. Has it improved since the previous read?</a:t>
            </a:r>
          </a:p>
          <a:p>
            <a:r>
              <a:rPr lang="en-US" dirty="0"/>
              <a:t>Read 3 – Comment on their fluency, expression and comprehension.</a:t>
            </a:r>
            <a:endParaRPr lang="en-GB" dirty="0"/>
          </a:p>
        </p:txBody>
      </p:sp>
    </p:spTree>
    <p:extLst>
      <p:ext uri="{BB962C8B-B14F-4D97-AF65-F5344CB8AC3E}">
        <p14:creationId xmlns:p14="http://schemas.microsoft.com/office/powerpoint/2010/main" val="1022093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FF912-3B21-CE80-CBB9-58E94A948ACD}"/>
              </a:ext>
            </a:extLst>
          </p:cNvPr>
          <p:cNvSpPr>
            <a:spLocks noGrp="1"/>
          </p:cNvSpPr>
          <p:nvPr>
            <p:ph type="title"/>
          </p:nvPr>
        </p:nvSpPr>
        <p:spPr/>
        <p:txBody>
          <a:bodyPr/>
          <a:lstStyle/>
          <a:p>
            <a:r>
              <a:rPr lang="en-US" dirty="0"/>
              <a:t>Example comments:</a:t>
            </a:r>
            <a:endParaRPr lang="en-GB" dirty="0"/>
          </a:p>
        </p:txBody>
      </p:sp>
      <p:sp>
        <p:nvSpPr>
          <p:cNvPr id="3" name="Text Placeholder 2">
            <a:extLst>
              <a:ext uri="{FF2B5EF4-FFF2-40B4-BE49-F238E27FC236}">
                <a16:creationId xmlns:a16="http://schemas.microsoft.com/office/drawing/2014/main" id="{D3E5BF69-2568-546F-C6AC-FEAD84C476AE}"/>
              </a:ext>
            </a:extLst>
          </p:cNvPr>
          <p:cNvSpPr>
            <a:spLocks noGrp="1"/>
          </p:cNvSpPr>
          <p:nvPr>
            <p:ph type="body" sz="quarter" idx="10"/>
          </p:nvPr>
        </p:nvSpPr>
        <p:spPr>
          <a:xfrm>
            <a:off x="4659924" y="2319688"/>
            <a:ext cx="6187966" cy="4239374"/>
          </a:xfrm>
        </p:spPr>
        <p:txBody>
          <a:bodyPr>
            <a:normAutofit fontScale="47500" lnSpcReduction="20000"/>
          </a:bodyPr>
          <a:lstStyle/>
          <a:p>
            <a:r>
              <a:rPr lang="en-US" dirty="0"/>
              <a:t>They just stopped to sound out the word…</a:t>
            </a:r>
          </a:p>
          <a:p>
            <a:r>
              <a:rPr lang="en-US" dirty="0"/>
              <a:t>They read most words fluently.</a:t>
            </a:r>
          </a:p>
          <a:p>
            <a:r>
              <a:rPr lang="en-US" dirty="0"/>
              <a:t>They struggled to segment and blend…</a:t>
            </a:r>
            <a:endParaRPr lang="en-GB" dirty="0"/>
          </a:p>
          <a:p>
            <a:r>
              <a:rPr lang="en-GB" dirty="0"/>
              <a:t>They identified (Insert a grapheme) independently.</a:t>
            </a:r>
          </a:p>
          <a:p>
            <a:r>
              <a:rPr lang="en-GB" dirty="0"/>
              <a:t>They self corrected when reading the word…</a:t>
            </a:r>
          </a:p>
          <a:p>
            <a:r>
              <a:rPr lang="en-GB" dirty="0"/>
              <a:t>They read the whole book accurately and confidently.</a:t>
            </a:r>
          </a:p>
          <a:p>
            <a:r>
              <a:rPr lang="en-GB" dirty="0"/>
              <a:t>They gave the characters voices.</a:t>
            </a:r>
          </a:p>
          <a:p>
            <a:r>
              <a:rPr lang="en-GB" dirty="0"/>
              <a:t>They paused at full stops.</a:t>
            </a:r>
          </a:p>
          <a:p>
            <a:r>
              <a:rPr lang="en-GB" dirty="0"/>
              <a:t>They read at a faster pace today.</a:t>
            </a:r>
          </a:p>
          <a:p>
            <a:r>
              <a:rPr lang="en-GB" dirty="0"/>
              <a:t>They struggled to concentrate today.</a:t>
            </a:r>
          </a:p>
          <a:p>
            <a:r>
              <a:rPr lang="en-GB" dirty="0"/>
              <a:t>They knew when to pause in the story to add effect. </a:t>
            </a:r>
          </a:p>
          <a:p>
            <a:r>
              <a:rPr lang="en-GB" dirty="0"/>
              <a:t>They knew which words to add expression to because of the exclamation mark.</a:t>
            </a:r>
          </a:p>
          <a:p>
            <a:r>
              <a:rPr lang="en-GB" dirty="0"/>
              <a:t>We had a good discussion about the events in the story.</a:t>
            </a:r>
          </a:p>
          <a:p>
            <a:r>
              <a:rPr lang="en-GB" dirty="0"/>
              <a:t>They retold the story in the correct order.</a:t>
            </a:r>
          </a:p>
          <a:p>
            <a:r>
              <a:rPr lang="en-GB" dirty="0"/>
              <a:t>They were able to predict what might happen next. </a:t>
            </a:r>
          </a:p>
          <a:p>
            <a:r>
              <a:rPr lang="en-GB" dirty="0"/>
              <a:t>They could talk about the characters feelings and why they felt that way.</a:t>
            </a:r>
            <a:endParaRPr lang="en-US" dirty="0"/>
          </a:p>
          <a:p>
            <a:endParaRPr lang="en-GB" dirty="0"/>
          </a:p>
        </p:txBody>
      </p:sp>
    </p:spTree>
    <p:extLst>
      <p:ext uri="{BB962C8B-B14F-4D97-AF65-F5344CB8AC3E}">
        <p14:creationId xmlns:p14="http://schemas.microsoft.com/office/powerpoint/2010/main" val="342588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5CCB-D5D0-102A-6F11-AE14A5978BC4}"/>
              </a:ext>
            </a:extLst>
          </p:cNvPr>
          <p:cNvSpPr>
            <a:spLocks noGrp="1"/>
          </p:cNvSpPr>
          <p:nvPr>
            <p:ph type="title"/>
          </p:nvPr>
        </p:nvSpPr>
        <p:spPr/>
        <p:txBody>
          <a:bodyPr/>
          <a:lstStyle/>
          <a:p>
            <a:r>
              <a:rPr lang="en-US" dirty="0"/>
              <a:t>Reading for pleasure books:</a:t>
            </a:r>
            <a:endParaRPr lang="en-GB" dirty="0"/>
          </a:p>
        </p:txBody>
      </p:sp>
      <p:sp>
        <p:nvSpPr>
          <p:cNvPr id="3" name="Text Placeholder 2">
            <a:extLst>
              <a:ext uri="{FF2B5EF4-FFF2-40B4-BE49-F238E27FC236}">
                <a16:creationId xmlns:a16="http://schemas.microsoft.com/office/drawing/2014/main" id="{161FE593-658F-7FDF-0AF3-793FDC2D2F72}"/>
              </a:ext>
            </a:extLst>
          </p:cNvPr>
          <p:cNvSpPr>
            <a:spLocks noGrp="1"/>
          </p:cNvSpPr>
          <p:nvPr>
            <p:ph type="body" sz="quarter" idx="10"/>
          </p:nvPr>
        </p:nvSpPr>
        <p:spPr/>
        <p:txBody>
          <a:bodyPr>
            <a:normAutofit fontScale="77500" lnSpcReduction="20000"/>
          </a:bodyPr>
          <a:lstStyle/>
          <a:p>
            <a:r>
              <a:rPr lang="en-US" dirty="0"/>
              <a:t>Any of the previous comments and you could write something like the below.</a:t>
            </a:r>
          </a:p>
          <a:p>
            <a:r>
              <a:rPr lang="en-US" dirty="0"/>
              <a:t>We looked up other books the author had written.</a:t>
            </a:r>
          </a:p>
          <a:p>
            <a:r>
              <a:rPr lang="en-US" dirty="0"/>
              <a:t>We shared this book at bedtime.</a:t>
            </a:r>
          </a:p>
          <a:p>
            <a:r>
              <a:rPr lang="en-US" dirty="0"/>
              <a:t>They noticed this story was similar to…</a:t>
            </a:r>
          </a:p>
          <a:p>
            <a:r>
              <a:rPr lang="en-US" dirty="0"/>
              <a:t>They predicted what might happen next by looking at the front cover.</a:t>
            </a:r>
          </a:p>
          <a:p>
            <a:r>
              <a:rPr lang="en-GB" dirty="0"/>
              <a:t>They wanted to retell the story by looking at the pictures.</a:t>
            </a:r>
          </a:p>
          <a:p>
            <a:r>
              <a:rPr lang="en-GB" dirty="0"/>
              <a:t>We discussed the title, cover and blurb.</a:t>
            </a:r>
          </a:p>
          <a:p>
            <a:r>
              <a:rPr lang="en-GB" dirty="0"/>
              <a:t>Their favourite part was…</a:t>
            </a:r>
          </a:p>
        </p:txBody>
      </p:sp>
    </p:spTree>
    <p:extLst>
      <p:ext uri="{BB962C8B-B14F-4D97-AF65-F5344CB8AC3E}">
        <p14:creationId xmlns:p14="http://schemas.microsoft.com/office/powerpoint/2010/main" val="529916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139603" y="511488"/>
            <a:ext cx="6578319" cy="1020912"/>
          </a:xfrm>
        </p:spPr>
        <p:txBody>
          <a:bodyPr>
            <a:normAutofit/>
          </a:bodyPr>
          <a:lstStyle/>
          <a:p>
            <a:r>
              <a:rPr lang="en-GB" sz="4400" dirty="0"/>
              <a:t>Reading at home  </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83908" y="1249448"/>
            <a:ext cx="6980153" cy="5608552"/>
          </a:xfrm>
        </p:spPr>
        <p:txBody>
          <a:bodyPr>
            <a:normAutofit/>
          </a:bodyPr>
          <a:lstStyle/>
          <a:p>
            <a:pPr marL="0" indent="0">
              <a:buNone/>
            </a:pPr>
            <a:endParaRPr lang="en-GB"/>
          </a:p>
          <a:p>
            <a:pPr marL="0" indent="0">
              <a:buNone/>
            </a:pPr>
            <a:endParaRPr lang="en-GB"/>
          </a:p>
        </p:txBody>
      </p:sp>
      <p:sp>
        <p:nvSpPr>
          <p:cNvPr id="6" name="Text Placeholder 2">
            <a:extLst>
              <a:ext uri="{FF2B5EF4-FFF2-40B4-BE49-F238E27FC236}">
                <a16:creationId xmlns:a16="http://schemas.microsoft.com/office/drawing/2014/main" id="{73B6DAC9-F4AF-7346-8C79-879ED044AC1A}"/>
              </a:ext>
            </a:extLst>
          </p:cNvPr>
          <p:cNvSpPr txBox="1">
            <a:spLocks/>
          </p:cNvSpPr>
          <p:nvPr/>
        </p:nvSpPr>
        <p:spPr>
          <a:xfrm>
            <a:off x="374674" y="1550292"/>
            <a:ext cx="6845933" cy="50068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4" name="TextBox 3"/>
          <p:cNvSpPr txBox="1"/>
          <p:nvPr/>
        </p:nvSpPr>
        <p:spPr>
          <a:xfrm>
            <a:off x="262760" y="1702676"/>
            <a:ext cx="6957848" cy="4678204"/>
          </a:xfrm>
          <a:prstGeom prst="rect">
            <a:avLst/>
          </a:prstGeom>
          <a:noFill/>
        </p:spPr>
        <p:txBody>
          <a:bodyPr wrap="square" rtlCol="0">
            <a:spAutoFit/>
          </a:bodyPr>
          <a:lstStyle/>
          <a:p>
            <a:pPr marL="457200" indent="-457200">
              <a:buFont typeface="Arial" panose="020B0604020202020204" pitchFamily="34" charset="0"/>
              <a:buChar char="•"/>
            </a:pPr>
            <a:r>
              <a:rPr lang="en-GB" sz="2800" dirty="0"/>
              <a:t>Continue to read to your child.</a:t>
            </a:r>
          </a:p>
          <a:p>
            <a:pPr marL="457200" indent="-457200">
              <a:buFont typeface="Arial" panose="020B0604020202020204" pitchFamily="34" charset="0"/>
              <a:buChar char="•"/>
            </a:pPr>
            <a:r>
              <a:rPr lang="en-GB" sz="2800" dirty="0"/>
              <a:t>Model how to read a book – left to right, turning pages </a:t>
            </a:r>
          </a:p>
          <a:p>
            <a:pPr marL="457200" indent="-457200">
              <a:buFont typeface="Arial" panose="020B0604020202020204" pitchFamily="34" charset="0"/>
              <a:buChar char="•"/>
            </a:pPr>
            <a:r>
              <a:rPr lang="en-GB" sz="2800" dirty="0"/>
              <a:t>Ask questions about what has happened and characters’ feelings</a:t>
            </a:r>
          </a:p>
          <a:p>
            <a:pPr marL="457200" indent="-457200">
              <a:buFont typeface="Arial" panose="020B0604020202020204" pitchFamily="34" charset="0"/>
              <a:buChar char="•"/>
            </a:pPr>
            <a:r>
              <a:rPr lang="en-GB" sz="2800" dirty="0"/>
              <a:t>Support vocabulary</a:t>
            </a:r>
          </a:p>
          <a:p>
            <a:pPr marL="457200" indent="-457200">
              <a:buFont typeface="Arial" panose="020B0604020202020204" pitchFamily="34" charset="0"/>
              <a:buChar char="•"/>
            </a:pPr>
            <a:r>
              <a:rPr lang="en-GB" sz="2800" dirty="0"/>
              <a:t>Predict what will happen next </a:t>
            </a:r>
          </a:p>
          <a:p>
            <a:pPr marL="457200" indent="-457200">
              <a:buFont typeface="Arial" panose="020B0604020202020204" pitchFamily="34" charset="0"/>
              <a:buChar char="•"/>
            </a:pPr>
            <a:r>
              <a:rPr lang="en-GB" sz="2800" dirty="0"/>
              <a:t>Make connections </a:t>
            </a:r>
          </a:p>
          <a:p>
            <a:pPr marL="457200" indent="-457200">
              <a:buFont typeface="Arial" panose="020B0604020202020204" pitchFamily="34" charset="0"/>
              <a:buChar char="•"/>
            </a:pPr>
            <a:r>
              <a:rPr lang="en-GB" sz="2800" dirty="0"/>
              <a:t>Model your love of reading! </a:t>
            </a:r>
          </a:p>
          <a:p>
            <a:endParaRPr lang="en-GB" sz="2800" dirty="0"/>
          </a:p>
          <a:p>
            <a:endParaRPr lang="en-GB" dirty="0"/>
          </a:p>
        </p:txBody>
      </p:sp>
    </p:spTree>
    <p:extLst>
      <p:ext uri="{BB962C8B-B14F-4D97-AF65-F5344CB8AC3E}">
        <p14:creationId xmlns:p14="http://schemas.microsoft.com/office/powerpoint/2010/main" val="4282244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Scarborough's Reading Rope? | Lexia">
            <a:extLst>
              <a:ext uri="{FF2B5EF4-FFF2-40B4-BE49-F238E27FC236}">
                <a16:creationId xmlns:a16="http://schemas.microsoft.com/office/drawing/2014/main" id="{6B76451B-6D04-BFAC-0990-A3F46367C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1814389"/>
            <a:ext cx="8420100" cy="491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999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9DA0-F9B9-7B47-A424-6749E5A68AD2}"/>
              </a:ext>
            </a:extLst>
          </p:cNvPr>
          <p:cNvSpPr>
            <a:spLocks noGrp="1"/>
          </p:cNvSpPr>
          <p:nvPr>
            <p:ph type="title"/>
          </p:nvPr>
        </p:nvSpPr>
        <p:spPr>
          <a:xfrm>
            <a:off x="4899526" y="965199"/>
            <a:ext cx="5948364" cy="1020912"/>
          </a:xfrm>
        </p:spPr>
        <p:txBody>
          <a:bodyPr>
            <a:normAutofit/>
          </a:bodyPr>
          <a:lstStyle/>
          <a:p>
            <a:r>
              <a:rPr lang="en-GB" sz="4400" dirty="0"/>
              <a:t>Spelling </a:t>
            </a:r>
          </a:p>
        </p:txBody>
      </p:sp>
      <p:sp>
        <p:nvSpPr>
          <p:cNvPr id="3" name="Text Placeholder 2">
            <a:extLst>
              <a:ext uri="{FF2B5EF4-FFF2-40B4-BE49-F238E27FC236}">
                <a16:creationId xmlns:a16="http://schemas.microsoft.com/office/drawing/2014/main" id="{73B6DAC9-F4AF-7346-8C79-879ED044AC1A}"/>
              </a:ext>
            </a:extLst>
          </p:cNvPr>
          <p:cNvSpPr>
            <a:spLocks noGrp="1"/>
          </p:cNvSpPr>
          <p:nvPr>
            <p:ph type="body" sz="quarter" idx="10"/>
          </p:nvPr>
        </p:nvSpPr>
        <p:spPr>
          <a:xfrm>
            <a:off x="4899526" y="1851136"/>
            <a:ext cx="6108175" cy="5006864"/>
          </a:xfrm>
        </p:spPr>
        <p:txBody>
          <a:bodyPr vert="horz" lIns="91440" tIns="45720" rIns="91440" bIns="45720" rtlCol="0" anchor="t">
            <a:normAutofit/>
          </a:bodyPr>
          <a:lstStyle/>
          <a:p>
            <a:r>
              <a:rPr lang="en-GB" dirty="0"/>
              <a:t>Segmenting words</a:t>
            </a:r>
          </a:p>
          <a:p>
            <a:endParaRPr lang="en-GB" dirty="0"/>
          </a:p>
          <a:p>
            <a:endParaRPr lang="en-GB" dirty="0"/>
          </a:p>
          <a:p>
            <a:endParaRPr lang="en-GB" dirty="0"/>
          </a:p>
          <a:p>
            <a:endParaRPr lang="en-GB" dirty="0"/>
          </a:p>
          <a:p>
            <a:pPr marL="0" indent="0">
              <a:buNone/>
            </a:pPr>
            <a:endParaRPr lang="en-GB" dirty="0"/>
          </a:p>
          <a:p>
            <a:r>
              <a:rPr lang="en-GB" dirty="0"/>
              <a:t>Daily writing as part of phonics lessons</a:t>
            </a:r>
          </a:p>
          <a:p>
            <a:endParaRPr lang="en-GB" dirty="0"/>
          </a:p>
        </p:txBody>
      </p:sp>
      <p:pic>
        <p:nvPicPr>
          <p:cNvPr id="6" name="Picture 5"/>
          <p:cNvPicPr>
            <a:picLocks noChangeAspect="1"/>
          </p:cNvPicPr>
          <p:nvPr/>
        </p:nvPicPr>
        <p:blipFill>
          <a:blip r:embed="rId3"/>
          <a:stretch>
            <a:fillRect/>
          </a:stretch>
        </p:blipFill>
        <p:spPr>
          <a:xfrm>
            <a:off x="5080106" y="2483412"/>
            <a:ext cx="2193054" cy="19503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4"/>
          <a:srcRect l="24209" t="21071" r="24154" b="14702"/>
          <a:stretch/>
        </p:blipFill>
        <p:spPr>
          <a:xfrm>
            <a:off x="403436" y="2158879"/>
            <a:ext cx="3527434" cy="2467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97609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25DA8-9D75-0848-8FE2-740DFFD4B10F}"/>
              </a:ext>
            </a:extLst>
          </p:cNvPr>
          <p:cNvSpPr>
            <a:spLocks noGrp="1"/>
          </p:cNvSpPr>
          <p:nvPr>
            <p:ph type="title"/>
          </p:nvPr>
        </p:nvSpPr>
        <p:spPr>
          <a:xfrm>
            <a:off x="1249641" y="845172"/>
            <a:ext cx="5948364" cy="1020912"/>
          </a:xfrm>
        </p:spPr>
        <p:txBody>
          <a:bodyPr/>
          <a:lstStyle/>
          <a:p>
            <a:r>
              <a:rPr lang="en-GB" dirty="0"/>
              <a:t>Concerns about progress</a:t>
            </a:r>
          </a:p>
        </p:txBody>
      </p:sp>
      <p:sp>
        <p:nvSpPr>
          <p:cNvPr id="5" name="Text Placeholder 4">
            <a:extLst>
              <a:ext uri="{FF2B5EF4-FFF2-40B4-BE49-F238E27FC236}">
                <a16:creationId xmlns:a16="http://schemas.microsoft.com/office/drawing/2014/main" id="{9026D875-81BE-4246-9B12-0A45835B262A}"/>
              </a:ext>
            </a:extLst>
          </p:cNvPr>
          <p:cNvSpPr>
            <a:spLocks noGrp="1"/>
          </p:cNvSpPr>
          <p:nvPr>
            <p:ph type="body" sz="quarter" idx="10"/>
          </p:nvPr>
        </p:nvSpPr>
        <p:spPr>
          <a:xfrm>
            <a:off x="1249641" y="1765738"/>
            <a:ext cx="6181173" cy="5092262"/>
          </a:xfrm>
        </p:spPr>
        <p:txBody>
          <a:bodyPr vert="horz" lIns="91440" tIns="45720" rIns="91440" bIns="45720" rtlCol="0" anchor="t">
            <a:normAutofit/>
          </a:bodyPr>
          <a:lstStyle/>
          <a:p>
            <a:r>
              <a:rPr lang="en-GB" dirty="0"/>
              <a:t>All children are different </a:t>
            </a:r>
          </a:p>
          <a:p>
            <a:r>
              <a:rPr lang="en-GB" dirty="0"/>
              <a:t>Discuss any concerns with teachers</a:t>
            </a:r>
          </a:p>
          <a:p>
            <a:r>
              <a:rPr lang="en-GB" dirty="0"/>
              <a:t>Teachers will assess your child reguarly</a:t>
            </a:r>
          </a:p>
          <a:p>
            <a:r>
              <a:rPr lang="en-GB" dirty="0"/>
              <a:t>Interventions to support child in the specific skill they are struggling with</a:t>
            </a:r>
          </a:p>
          <a:p>
            <a:r>
              <a:rPr lang="en-GB" dirty="0"/>
              <a:t>Adaptions for children with SEND</a:t>
            </a:r>
          </a:p>
          <a:p>
            <a:pPr marL="0" indent="0">
              <a:buNone/>
            </a:pPr>
            <a:endParaRPr lang="en-GB" dirty="0"/>
          </a:p>
        </p:txBody>
      </p:sp>
      <p:pic>
        <p:nvPicPr>
          <p:cNvPr id="6" name="Picture 5">
            <a:extLst>
              <a:ext uri="{FF2B5EF4-FFF2-40B4-BE49-F238E27FC236}">
                <a16:creationId xmlns:a16="http://schemas.microsoft.com/office/drawing/2014/main" id="{BE7F7723-D80A-423B-9941-1B04F755203A}"/>
              </a:ext>
            </a:extLst>
          </p:cNvPr>
          <p:cNvPicPr>
            <a:picLocks noChangeAspect="1"/>
          </p:cNvPicPr>
          <p:nvPr/>
        </p:nvPicPr>
        <p:blipFill rotWithShape="1">
          <a:blip r:embed="rId3"/>
          <a:srcRect l="7740" r="7740"/>
          <a:stretch/>
        </p:blipFill>
        <p:spPr>
          <a:xfrm>
            <a:off x="8242081" y="2322075"/>
            <a:ext cx="3494088" cy="3330575"/>
          </a:xfrm>
          <a:prstGeom prst="roundRect">
            <a:avLst/>
          </a:prstGeom>
        </p:spPr>
      </p:pic>
    </p:spTree>
    <p:extLst>
      <p:ext uri="{BB962C8B-B14F-4D97-AF65-F5344CB8AC3E}">
        <p14:creationId xmlns:p14="http://schemas.microsoft.com/office/powerpoint/2010/main" val="2260899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25DA8-9D75-0848-8FE2-740DFFD4B10F}"/>
              </a:ext>
            </a:extLst>
          </p:cNvPr>
          <p:cNvSpPr>
            <a:spLocks noGrp="1"/>
          </p:cNvSpPr>
          <p:nvPr>
            <p:ph type="title"/>
          </p:nvPr>
        </p:nvSpPr>
        <p:spPr>
          <a:xfrm>
            <a:off x="1249641" y="845172"/>
            <a:ext cx="5948364" cy="1020912"/>
          </a:xfrm>
        </p:spPr>
        <p:txBody>
          <a:bodyPr/>
          <a:lstStyle/>
          <a:p>
            <a:r>
              <a:rPr lang="en-GB" dirty="0"/>
              <a:t>Welcome!</a:t>
            </a:r>
          </a:p>
        </p:txBody>
      </p:sp>
      <p:sp>
        <p:nvSpPr>
          <p:cNvPr id="5" name="Text Placeholder 4">
            <a:extLst>
              <a:ext uri="{FF2B5EF4-FFF2-40B4-BE49-F238E27FC236}">
                <a16:creationId xmlns:a16="http://schemas.microsoft.com/office/drawing/2014/main" id="{9026D875-81BE-4246-9B12-0A45835B262A}"/>
              </a:ext>
            </a:extLst>
          </p:cNvPr>
          <p:cNvSpPr>
            <a:spLocks noGrp="1"/>
          </p:cNvSpPr>
          <p:nvPr>
            <p:ph type="body" sz="quarter" idx="10"/>
          </p:nvPr>
        </p:nvSpPr>
        <p:spPr>
          <a:xfrm>
            <a:off x="1249641" y="1765738"/>
            <a:ext cx="6181173" cy="5092262"/>
          </a:xfrm>
        </p:spPr>
        <p:txBody>
          <a:bodyPr vert="horz" lIns="91440" tIns="45720" rIns="91440" bIns="45720" rtlCol="0" anchor="t">
            <a:normAutofit/>
          </a:bodyPr>
          <a:lstStyle/>
          <a:p>
            <a:r>
              <a:rPr lang="en-GB" dirty="0"/>
              <a:t>What is phonics? </a:t>
            </a:r>
          </a:p>
          <a:p>
            <a:r>
              <a:rPr lang="en-GB" dirty="0"/>
              <a:t>The alphabetic code</a:t>
            </a:r>
          </a:p>
          <a:p>
            <a:r>
              <a:rPr lang="en-GB" dirty="0"/>
              <a:t>Blending</a:t>
            </a:r>
          </a:p>
          <a:p>
            <a:r>
              <a:rPr lang="en-GB" dirty="0"/>
              <a:t>Reading and books</a:t>
            </a:r>
          </a:p>
          <a:p>
            <a:r>
              <a:rPr lang="en-GB" dirty="0"/>
              <a:t>Reading at home</a:t>
            </a:r>
          </a:p>
          <a:p>
            <a:r>
              <a:rPr lang="en-GB" dirty="0"/>
              <a:t>Spelling</a:t>
            </a:r>
          </a:p>
          <a:p>
            <a:r>
              <a:rPr lang="en-GB" dirty="0"/>
              <a:t>Concerns about progress</a:t>
            </a:r>
          </a:p>
          <a:p>
            <a:r>
              <a:rPr lang="en-GB" dirty="0"/>
              <a:t>Questions and next steps</a:t>
            </a:r>
          </a:p>
        </p:txBody>
      </p:sp>
    </p:spTree>
    <p:extLst>
      <p:ext uri="{BB962C8B-B14F-4D97-AF65-F5344CB8AC3E}">
        <p14:creationId xmlns:p14="http://schemas.microsoft.com/office/powerpoint/2010/main" val="3558472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17EAE-434E-2F46-A850-2999A2E785A1}"/>
              </a:ext>
            </a:extLst>
          </p:cNvPr>
          <p:cNvSpPr>
            <a:spLocks noGrp="1"/>
          </p:cNvSpPr>
          <p:nvPr>
            <p:ph type="title"/>
          </p:nvPr>
        </p:nvSpPr>
        <p:spPr/>
        <p:txBody>
          <a:bodyPr/>
          <a:lstStyle/>
          <a:p>
            <a:r>
              <a:rPr lang="en-GB" dirty="0"/>
              <a:t>Questions and next steps</a:t>
            </a:r>
          </a:p>
        </p:txBody>
      </p:sp>
      <p:sp>
        <p:nvSpPr>
          <p:cNvPr id="3" name="Text Placeholder 2">
            <a:extLst>
              <a:ext uri="{FF2B5EF4-FFF2-40B4-BE49-F238E27FC236}">
                <a16:creationId xmlns:a16="http://schemas.microsoft.com/office/drawing/2014/main" id="{1D2FB36C-A9E2-C14F-8814-71A8E43D7F43}"/>
              </a:ext>
            </a:extLst>
          </p:cNvPr>
          <p:cNvSpPr>
            <a:spLocks noGrp="1"/>
          </p:cNvSpPr>
          <p:nvPr>
            <p:ph type="body" sz="quarter" idx="10"/>
          </p:nvPr>
        </p:nvSpPr>
        <p:spPr>
          <a:xfrm>
            <a:off x="1193581" y="2223436"/>
            <a:ext cx="10099532" cy="3770425"/>
          </a:xfrm>
        </p:spPr>
        <p:txBody>
          <a:bodyPr vert="horz" lIns="91440" tIns="45720" rIns="91440" bIns="45720" rtlCol="0" anchor="t">
            <a:normAutofit/>
          </a:bodyPr>
          <a:lstStyle/>
          <a:p>
            <a:endParaRPr lang="en-GB" dirty="0">
              <a:cs typeface="Calibri"/>
            </a:endParaRPr>
          </a:p>
        </p:txBody>
      </p:sp>
    </p:spTree>
    <p:extLst>
      <p:ext uri="{BB962C8B-B14F-4D97-AF65-F5344CB8AC3E}">
        <p14:creationId xmlns:p14="http://schemas.microsoft.com/office/powerpoint/2010/main" val="3957661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C62AF-227C-B1EE-C6A9-3D981D7296A7}"/>
              </a:ext>
            </a:extLst>
          </p:cNvPr>
          <p:cNvSpPr>
            <a:spLocks noGrp="1"/>
          </p:cNvSpPr>
          <p:nvPr>
            <p:ph type="title"/>
          </p:nvPr>
        </p:nvSpPr>
        <p:spPr/>
        <p:txBody>
          <a:bodyPr/>
          <a:lstStyle/>
          <a:p>
            <a:r>
              <a:rPr lang="en-US" dirty="0"/>
              <a:t>Why is reading important?</a:t>
            </a:r>
            <a:endParaRPr lang="en-GB" dirty="0"/>
          </a:p>
        </p:txBody>
      </p:sp>
      <p:sp>
        <p:nvSpPr>
          <p:cNvPr id="3" name="Text Placeholder 2">
            <a:extLst>
              <a:ext uri="{FF2B5EF4-FFF2-40B4-BE49-F238E27FC236}">
                <a16:creationId xmlns:a16="http://schemas.microsoft.com/office/drawing/2014/main" id="{F89A5A40-50B3-05B8-0400-72B24A59EB32}"/>
              </a:ext>
            </a:extLst>
          </p:cNvPr>
          <p:cNvSpPr>
            <a:spLocks noGrp="1"/>
          </p:cNvSpPr>
          <p:nvPr>
            <p:ph type="body" sz="quarter" idx="10"/>
          </p:nvPr>
        </p:nvSpPr>
        <p:spPr/>
        <p:txBody>
          <a:bodyPr>
            <a:normAutofit fontScale="85000" lnSpcReduction="20000"/>
          </a:bodyPr>
          <a:lstStyle/>
          <a:p>
            <a:r>
              <a:rPr lang="en-US" dirty="0"/>
              <a:t>Children who are read to daily are significantly more likely to perform well in school – National Literacy Trust (2029)</a:t>
            </a:r>
          </a:p>
          <a:p>
            <a:r>
              <a:rPr lang="en-US" dirty="0"/>
              <a:t>Over 60% of children who struggle with reading in early years continue to struggle into adulthood – DfE (2015)</a:t>
            </a:r>
          </a:p>
          <a:p>
            <a:r>
              <a:rPr lang="en-US" dirty="0"/>
              <a:t>Parental engagement in phonics and reading can accelerate children’s reading progress by up to 4 months over a school year – Education Endowment Foundation (2018)</a:t>
            </a:r>
          </a:p>
          <a:p>
            <a:r>
              <a:rPr lang="en-US" dirty="0"/>
              <a:t>Display of phonics and reading materials in the home leads to better literacy outcomes </a:t>
            </a:r>
            <a:r>
              <a:rPr lang="en-US"/>
              <a:t>- Education Endowment Foundation (2021)</a:t>
            </a:r>
            <a:endParaRPr lang="en-GB" dirty="0"/>
          </a:p>
        </p:txBody>
      </p:sp>
      <p:pic>
        <p:nvPicPr>
          <p:cNvPr id="1026" name="Picture 2" descr="Young Children and Infants Read to By Parents Have Stronger ...">
            <a:extLst>
              <a:ext uri="{FF2B5EF4-FFF2-40B4-BE49-F238E27FC236}">
                <a16:creationId xmlns:a16="http://schemas.microsoft.com/office/drawing/2014/main" id="{DBB9E8C6-0DC7-862D-5353-A428136D1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1105" y="2825262"/>
            <a:ext cx="2967471" cy="263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759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9DA0-F9B9-7B47-A424-6749E5A68AD2}"/>
              </a:ext>
            </a:extLst>
          </p:cNvPr>
          <p:cNvSpPr>
            <a:spLocks noGrp="1"/>
          </p:cNvSpPr>
          <p:nvPr>
            <p:ph type="title"/>
          </p:nvPr>
        </p:nvSpPr>
        <p:spPr>
          <a:xfrm>
            <a:off x="4899526" y="965199"/>
            <a:ext cx="5948364" cy="1020912"/>
          </a:xfrm>
        </p:spPr>
        <p:txBody>
          <a:bodyPr>
            <a:normAutofit/>
          </a:bodyPr>
          <a:lstStyle/>
          <a:p>
            <a:r>
              <a:rPr lang="en-GB" sz="4400" dirty="0"/>
              <a:t>We love reading! </a:t>
            </a:r>
          </a:p>
        </p:txBody>
      </p:sp>
      <p:sp>
        <p:nvSpPr>
          <p:cNvPr id="3" name="Text Placeholder 2">
            <a:extLst>
              <a:ext uri="{FF2B5EF4-FFF2-40B4-BE49-F238E27FC236}">
                <a16:creationId xmlns:a16="http://schemas.microsoft.com/office/drawing/2014/main" id="{73B6DAC9-F4AF-7346-8C79-879ED044AC1A}"/>
              </a:ext>
            </a:extLst>
          </p:cNvPr>
          <p:cNvSpPr>
            <a:spLocks noGrp="1"/>
          </p:cNvSpPr>
          <p:nvPr>
            <p:ph type="body" sz="quarter" idx="10"/>
          </p:nvPr>
        </p:nvSpPr>
        <p:spPr>
          <a:xfrm>
            <a:off x="4899526" y="2082363"/>
            <a:ext cx="6108175" cy="4042611"/>
          </a:xfrm>
        </p:spPr>
        <p:txBody>
          <a:bodyPr vert="horz" lIns="91440" tIns="45720" rIns="91440" bIns="45720" rtlCol="0" anchor="t">
            <a:normAutofit/>
          </a:bodyPr>
          <a:lstStyle/>
          <a:p>
            <a:r>
              <a:rPr lang="en-GB" dirty="0"/>
              <a:t>Reading for pleasure</a:t>
            </a:r>
          </a:p>
          <a:p>
            <a:r>
              <a:rPr lang="en-GB" dirty="0"/>
              <a:t>Finding out information</a:t>
            </a:r>
          </a:p>
          <a:p>
            <a:r>
              <a:rPr lang="en-GB" dirty="0"/>
              <a:t>Reading the world around them</a:t>
            </a:r>
          </a:p>
          <a:p>
            <a:r>
              <a:rPr lang="en-GB" dirty="0"/>
              <a:t>Understanding forms and official documents</a:t>
            </a:r>
          </a:p>
          <a:p>
            <a:r>
              <a:rPr lang="en-GB" dirty="0"/>
              <a:t>Accessing learning </a:t>
            </a:r>
          </a:p>
        </p:txBody>
      </p:sp>
    </p:spTree>
    <p:extLst>
      <p:ext uri="{BB962C8B-B14F-4D97-AF65-F5344CB8AC3E}">
        <p14:creationId xmlns:p14="http://schemas.microsoft.com/office/powerpoint/2010/main" val="3721322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What is Phonics? </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rmAutofit/>
          </a:bodyPr>
          <a:lstStyle/>
          <a:p>
            <a:r>
              <a:rPr lang="en-GB" dirty="0"/>
              <a:t>Link between the words we say and the letters that represent each sound. </a:t>
            </a:r>
          </a:p>
          <a:p>
            <a:endParaRPr lang="en-GB" dirty="0"/>
          </a:p>
          <a:p>
            <a:r>
              <a:rPr lang="en-GB" dirty="0"/>
              <a:t>Grapheme – the written letter or groups of letters</a:t>
            </a:r>
          </a:p>
          <a:p>
            <a:endParaRPr lang="en-GB" dirty="0"/>
          </a:p>
          <a:p>
            <a:r>
              <a:rPr lang="en-GB" dirty="0"/>
              <a:t>Phoneme – the sounds that the grapheme makes. </a:t>
            </a:r>
          </a:p>
          <a:p>
            <a:pPr marL="0" indent="0">
              <a:buNone/>
            </a:pPr>
            <a:endParaRPr lang="en-GB" dirty="0"/>
          </a:p>
          <a:p>
            <a:pPr marL="0" indent="0">
              <a:buNone/>
            </a:pPr>
            <a:endParaRPr lang="en-GB" dirty="0"/>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a:stretch>
            <a:fillRect/>
          </a:stretch>
        </p:blipFill>
        <p:spPr>
          <a:xfrm>
            <a:off x="2800230" y="4904770"/>
            <a:ext cx="1714739" cy="1609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615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What is Phonics? </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rmAutofit/>
          </a:bodyPr>
          <a:lstStyle/>
          <a:p>
            <a:pPr marL="0" indent="0">
              <a:buNone/>
            </a:pPr>
            <a:endParaRPr lang="en-GB" dirty="0"/>
          </a:p>
          <a:p>
            <a:pPr marL="0" indent="0">
              <a:buNone/>
            </a:pPr>
            <a:endParaRPr lang="en-GB" dirty="0"/>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stretch>
            <a:fillRect/>
          </a:stretch>
        </p:blipFill>
        <p:spPr>
          <a:xfrm>
            <a:off x="350778" y="1589615"/>
            <a:ext cx="6582434" cy="4638685"/>
          </a:xfrm>
          <a:prstGeom prst="rect">
            <a:avLst/>
          </a:prstGeom>
        </p:spPr>
      </p:pic>
    </p:spTree>
    <p:extLst>
      <p:ext uri="{BB962C8B-B14F-4D97-AF65-F5344CB8AC3E}">
        <p14:creationId xmlns:p14="http://schemas.microsoft.com/office/powerpoint/2010/main" val="2871182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EF83C1-5A53-044A-9556-3BF5824C9483}"/>
              </a:ext>
            </a:extLst>
          </p:cNvPr>
          <p:cNvSpPr>
            <a:spLocks noGrp="1"/>
          </p:cNvSpPr>
          <p:nvPr>
            <p:ph type="title"/>
          </p:nvPr>
        </p:nvSpPr>
        <p:spPr/>
        <p:txBody>
          <a:bodyPr/>
          <a:lstStyle/>
          <a:p>
            <a:r>
              <a:rPr lang="en-GB" dirty="0">
                <a:cs typeface="Calibri Light"/>
              </a:rPr>
              <a:t>The Alphabetic Code </a:t>
            </a:r>
            <a:endParaRPr lang="en-GB" dirty="0"/>
          </a:p>
        </p:txBody>
      </p:sp>
      <p:sp>
        <p:nvSpPr>
          <p:cNvPr id="2" name="TextBox 1"/>
          <p:cNvSpPr txBox="1"/>
          <p:nvPr/>
        </p:nvSpPr>
        <p:spPr>
          <a:xfrm>
            <a:off x="1098987" y="2690167"/>
            <a:ext cx="2779329" cy="1446550"/>
          </a:xfrm>
          <a:prstGeom prst="rect">
            <a:avLst/>
          </a:prstGeom>
          <a:noFill/>
        </p:spPr>
        <p:txBody>
          <a:bodyPr wrap="square" rtlCol="0">
            <a:spAutoFit/>
          </a:bodyPr>
          <a:lstStyle/>
          <a:p>
            <a:pPr algn="ctr"/>
            <a:r>
              <a:rPr lang="en-GB" sz="4400" b="1" dirty="0"/>
              <a:t>44 phonemes </a:t>
            </a:r>
          </a:p>
        </p:txBody>
      </p:sp>
      <p:sp>
        <p:nvSpPr>
          <p:cNvPr id="9" name="TextBox 8"/>
          <p:cNvSpPr txBox="1"/>
          <p:nvPr/>
        </p:nvSpPr>
        <p:spPr>
          <a:xfrm>
            <a:off x="4894336" y="2868843"/>
            <a:ext cx="2247609" cy="1446550"/>
          </a:xfrm>
          <a:prstGeom prst="rect">
            <a:avLst/>
          </a:prstGeom>
          <a:noFill/>
        </p:spPr>
        <p:txBody>
          <a:bodyPr wrap="square" rtlCol="0">
            <a:spAutoFit/>
          </a:bodyPr>
          <a:lstStyle/>
          <a:p>
            <a:pPr algn="ctr"/>
            <a:r>
              <a:rPr lang="en-GB" sz="4400" b="1" dirty="0"/>
              <a:t>Simple Code</a:t>
            </a:r>
          </a:p>
        </p:txBody>
      </p:sp>
      <p:sp>
        <p:nvSpPr>
          <p:cNvPr id="10" name="TextBox 9"/>
          <p:cNvSpPr txBox="1"/>
          <p:nvPr/>
        </p:nvSpPr>
        <p:spPr>
          <a:xfrm>
            <a:off x="8385661" y="2868843"/>
            <a:ext cx="2594119" cy="1446550"/>
          </a:xfrm>
          <a:prstGeom prst="rect">
            <a:avLst/>
          </a:prstGeom>
          <a:noFill/>
        </p:spPr>
        <p:txBody>
          <a:bodyPr wrap="square" rtlCol="0">
            <a:spAutoFit/>
          </a:bodyPr>
          <a:lstStyle/>
          <a:p>
            <a:pPr algn="ctr"/>
            <a:r>
              <a:rPr lang="en-GB" sz="4400" b="1" dirty="0"/>
              <a:t>Complex Code</a:t>
            </a:r>
          </a:p>
        </p:txBody>
      </p:sp>
    </p:spTree>
    <p:extLst>
      <p:ext uri="{BB962C8B-B14F-4D97-AF65-F5344CB8AC3E}">
        <p14:creationId xmlns:p14="http://schemas.microsoft.com/office/powerpoint/2010/main" val="1521706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Blending</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62887" y="913117"/>
            <a:ext cx="6980153" cy="5608552"/>
          </a:xfrm>
        </p:spPr>
        <p:txBody>
          <a:bodyPr>
            <a:normAutofit/>
          </a:bodyPr>
          <a:lstStyle/>
          <a:p>
            <a:endParaRPr lang="en-GB" dirty="0"/>
          </a:p>
          <a:p>
            <a:r>
              <a:rPr lang="en-GB" dirty="0"/>
              <a:t>Pushing the phonemes together to make a word. </a:t>
            </a:r>
          </a:p>
          <a:p>
            <a:endParaRPr lang="en-GB" dirty="0"/>
          </a:p>
          <a:p>
            <a:pPr marL="0" indent="0">
              <a:buNone/>
            </a:pPr>
            <a:r>
              <a:rPr lang="en-GB" dirty="0"/>
              <a:t> </a:t>
            </a:r>
          </a:p>
          <a:p>
            <a:pPr marL="0" indent="0">
              <a:buNone/>
            </a:pPr>
            <a:endParaRPr lang="en-GB" dirty="0"/>
          </a:p>
          <a:p>
            <a:pPr marL="0" indent="0">
              <a:buNone/>
            </a:pPr>
            <a:endParaRPr lang="en-GB" dirty="0"/>
          </a:p>
          <a:p>
            <a:r>
              <a:rPr lang="en-GB" dirty="0"/>
              <a:t>Fun – Funny  - Funniest </a:t>
            </a:r>
          </a:p>
          <a:p>
            <a:r>
              <a:rPr lang="en-GB" dirty="0"/>
              <a:t>Timorous </a:t>
            </a:r>
          </a:p>
        </p:txBody>
      </p:sp>
      <p:sp>
        <p:nvSpPr>
          <p:cNvPr id="4" name="Picture Placeholder 3"/>
          <p:cNvSpPr>
            <a:spLocks noGrp="1"/>
          </p:cNvSpPr>
          <p:nvPr>
            <p:ph type="pic" sz="quarter" idx="11"/>
          </p:nvPr>
        </p:nvSpPr>
        <p:spPr>
          <a:xfrm>
            <a:off x="8210550" y="2388436"/>
            <a:ext cx="3494088" cy="3330575"/>
          </a:xfrm>
        </p:spPr>
      </p:sp>
      <p:pic>
        <p:nvPicPr>
          <p:cNvPr id="7" name="Picture 6"/>
          <p:cNvPicPr>
            <a:picLocks noChangeAspect="1"/>
          </p:cNvPicPr>
          <p:nvPr/>
        </p:nvPicPr>
        <p:blipFill>
          <a:blip r:embed="rId3"/>
          <a:stretch>
            <a:fillRect/>
          </a:stretch>
        </p:blipFill>
        <p:spPr>
          <a:xfrm>
            <a:off x="2298800" y="2388436"/>
            <a:ext cx="1988278" cy="17445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2545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25DA8-9D75-0848-8FE2-740DFFD4B10F}"/>
              </a:ext>
            </a:extLst>
          </p:cNvPr>
          <p:cNvSpPr>
            <a:spLocks noGrp="1"/>
          </p:cNvSpPr>
          <p:nvPr>
            <p:ph type="title"/>
          </p:nvPr>
        </p:nvSpPr>
        <p:spPr/>
        <p:txBody>
          <a:bodyPr>
            <a:normAutofit fontScale="90000"/>
          </a:bodyPr>
          <a:lstStyle/>
          <a:p>
            <a:r>
              <a:rPr lang="en-GB" sz="4400" dirty="0"/>
              <a:t>Common Exception Words</a:t>
            </a:r>
          </a:p>
        </p:txBody>
      </p:sp>
      <p:sp>
        <p:nvSpPr>
          <p:cNvPr id="5" name="Text Placeholder 4">
            <a:extLst>
              <a:ext uri="{FF2B5EF4-FFF2-40B4-BE49-F238E27FC236}">
                <a16:creationId xmlns:a16="http://schemas.microsoft.com/office/drawing/2014/main" id="{9026D875-81BE-4246-9B12-0A45835B262A}"/>
              </a:ext>
            </a:extLst>
          </p:cNvPr>
          <p:cNvSpPr>
            <a:spLocks noGrp="1"/>
          </p:cNvSpPr>
          <p:nvPr>
            <p:ph type="body" sz="quarter" idx="10"/>
          </p:nvPr>
        </p:nvSpPr>
        <p:spPr>
          <a:xfrm>
            <a:off x="1193582" y="2223436"/>
            <a:ext cx="5948363" cy="4042611"/>
          </a:xfrm>
        </p:spPr>
        <p:txBody>
          <a:bodyPr>
            <a:normAutofit/>
          </a:bodyPr>
          <a:lstStyle/>
          <a:p>
            <a:pPr marL="0" indent="0">
              <a:buNone/>
            </a:pPr>
            <a:r>
              <a:rPr lang="en-GB" dirty="0"/>
              <a:t> </a:t>
            </a:r>
          </a:p>
        </p:txBody>
      </p:sp>
      <p:pic>
        <p:nvPicPr>
          <p:cNvPr id="3" name="Picture 2"/>
          <p:cNvPicPr>
            <a:picLocks noChangeAspect="1"/>
          </p:cNvPicPr>
          <p:nvPr/>
        </p:nvPicPr>
        <p:blipFill>
          <a:blip r:embed="rId3"/>
          <a:stretch>
            <a:fillRect/>
          </a:stretch>
        </p:blipFill>
        <p:spPr>
          <a:xfrm>
            <a:off x="1364982" y="2494062"/>
            <a:ext cx="4762549" cy="3501358"/>
          </a:xfrm>
          <a:prstGeom prst="rect">
            <a:avLst/>
          </a:prstGeom>
        </p:spPr>
      </p:pic>
    </p:spTree>
    <p:extLst>
      <p:ext uri="{BB962C8B-B14F-4D97-AF65-F5344CB8AC3E}">
        <p14:creationId xmlns:p14="http://schemas.microsoft.com/office/powerpoint/2010/main" val="23473348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41dc435-e86c-4ed9-b6d2-e545f030cf1f">
      <UserInfo>
        <DisplayName>Kelly Nash</DisplayName>
        <AccountId>20</AccountId>
        <AccountType/>
      </UserInfo>
      <UserInfo>
        <DisplayName>Gemma Larner</DisplayName>
        <AccountId>19</AccountId>
        <AccountType/>
      </UserInfo>
      <UserInfo>
        <DisplayName>Amy  Ashton</DisplayName>
        <AccountId>18</AccountId>
        <AccountType/>
      </UserInfo>
      <UserInfo>
        <DisplayName>Jessica Bunney</DisplayName>
        <AccountId>23</AccountId>
        <AccountType/>
      </UserInfo>
    </SharedWithUsers>
    <TaxCatchAll xmlns="041dc435-e86c-4ed9-b6d2-e545f030cf1f" xsi:nil="true"/>
    <lcf76f155ced4ddcb4097134ff3c332f xmlns="a014cecc-c637-46a2-a0b9-3ac524332dd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B477497953BD4B83D73F8D1B051DC5" ma:contentTypeVersion="16" ma:contentTypeDescription="Create a new document." ma:contentTypeScope="" ma:versionID="8c5056d60423e549ec49732fa20b780f">
  <xsd:schema xmlns:xsd="http://www.w3.org/2001/XMLSchema" xmlns:xs="http://www.w3.org/2001/XMLSchema" xmlns:p="http://schemas.microsoft.com/office/2006/metadata/properties" xmlns:ns2="a014cecc-c637-46a2-a0b9-3ac524332dd2" xmlns:ns3="041dc435-e86c-4ed9-b6d2-e545f030cf1f" targetNamespace="http://schemas.microsoft.com/office/2006/metadata/properties" ma:root="true" ma:fieldsID="ef65bf9c02170bca546acc6b01cf88ba" ns2:_="" ns3:_="">
    <xsd:import namespace="a014cecc-c637-46a2-a0b9-3ac524332dd2"/>
    <xsd:import namespace="041dc435-e86c-4ed9-b6d2-e545f030cf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14cecc-c637-46a2-a0b9-3ac524332d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29ef002-93c1-4468-a912-1743b1bdc4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41dc435-e86c-4ed9-b6d2-e545f030cf1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5042645-4de5-4611-a94c-f6ea1f2da47f}" ma:internalName="TaxCatchAll" ma:showField="CatchAllData" ma:web="041dc435-e86c-4ed9-b6d2-e545f030cf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FAC575-C967-4D0E-9DAA-168E02377938}">
  <ds:schemaRefs>
    <ds:schemaRef ds:uri="http://schemas.microsoft.com/sharepoint/v3/contenttype/forms"/>
  </ds:schemaRefs>
</ds:datastoreItem>
</file>

<file path=customXml/itemProps2.xml><?xml version="1.0" encoding="utf-8"?>
<ds:datastoreItem xmlns:ds="http://schemas.openxmlformats.org/officeDocument/2006/customXml" ds:itemID="{582DE157-3BF4-4C78-8FEB-475F9E4779C9}">
  <ds:schemaRefs>
    <ds:schemaRef ds:uri="http://purl.org/dc/terms/"/>
    <ds:schemaRef ds:uri="http://purl.org/dc/dcmitype/"/>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schemas.microsoft.com/office/2006/documentManagement/types"/>
    <ds:schemaRef ds:uri="041dc435-e86c-4ed9-b6d2-e545f030cf1f"/>
    <ds:schemaRef ds:uri="a014cecc-c637-46a2-a0b9-3ac524332dd2"/>
    <ds:schemaRef ds:uri="http://www.w3.org/XML/1998/namespace"/>
  </ds:schemaRefs>
</ds:datastoreItem>
</file>

<file path=customXml/itemProps3.xml><?xml version="1.0" encoding="utf-8"?>
<ds:datastoreItem xmlns:ds="http://schemas.openxmlformats.org/officeDocument/2006/customXml" ds:itemID="{AE310FCA-72A3-42E6-9A0B-0D62463A09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14cecc-c637-46a2-a0b9-3ac524332dd2"/>
    <ds:schemaRef ds:uri="041dc435-e86c-4ed9-b6d2-e545f030cf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488</TotalTime>
  <Words>4583</Words>
  <Application>Microsoft Office PowerPoint</Application>
  <PresentationFormat>Widescreen</PresentationFormat>
  <Paragraphs>304</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Parent/ Carer Introduction to Phonics and Early Reading</vt:lpstr>
      <vt:lpstr>Welcome!</vt:lpstr>
      <vt:lpstr>Why is reading important?</vt:lpstr>
      <vt:lpstr>We love reading! </vt:lpstr>
      <vt:lpstr>What is Phonics? </vt:lpstr>
      <vt:lpstr>What is Phonics? </vt:lpstr>
      <vt:lpstr>The Alphabetic Code </vt:lpstr>
      <vt:lpstr>Blending</vt:lpstr>
      <vt:lpstr>Common Exception Words</vt:lpstr>
      <vt:lpstr>Reading and Books</vt:lpstr>
      <vt:lpstr>Reading at home </vt:lpstr>
      <vt:lpstr>What should I write in my child’s Reading Record Book?</vt:lpstr>
      <vt:lpstr>What should I write in my child’s Reading Record Book?</vt:lpstr>
      <vt:lpstr>Example comments:</vt:lpstr>
      <vt:lpstr>Reading for pleasure books:</vt:lpstr>
      <vt:lpstr>Reading at home  </vt:lpstr>
      <vt:lpstr>PowerPoint Presentation</vt:lpstr>
      <vt:lpstr>Spelling </vt:lpstr>
      <vt:lpstr>Concerns about progress</vt:lpstr>
      <vt:lpstr>Questions and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Ellie Wilkinson</dc:creator>
  <cp:lastModifiedBy>Ben Hewett</cp:lastModifiedBy>
  <cp:revision>75</cp:revision>
  <cp:lastPrinted>2022-04-26T12:26:16Z</cp:lastPrinted>
  <dcterms:created xsi:type="dcterms:W3CDTF">2021-12-16T19:38:44Z</dcterms:created>
  <dcterms:modified xsi:type="dcterms:W3CDTF">2025-09-24T12:19:15Z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0x01010038B477497953BD4B83D73F8D1B051DC5</vt:lpwstr>
  </property>
  <property fmtid="{D5CDD505-2E9C-101B-9397-08002B2CF9AE}" pid="3" name="MediaServiceImageTags">
    <vt:lpwstr/>
  </property>
</Properties>
</file>