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0" d="100"/>
          <a:sy n="80" d="100"/>
        </p:scale>
        <p:origin x="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C889D-C151-5052-1D4E-5FD389C66F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FBFCF86-B211-0050-E02D-5F9EAFC9CD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1E5CE9C-AF63-4228-8BCF-72C11861D8BF}"/>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2C5CB73F-AD94-0EFE-07E4-2A96804031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7751E5-41F1-011E-7E2A-3DFF528C0B88}"/>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2262409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D59AF-D2AA-55E9-31F2-B902C11388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340EB3-FD49-CEE9-562C-E76899D6F7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1206D2-8187-7994-22BA-C11B64FB440B}"/>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688F060B-9D8B-1483-4DBC-95785524C2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C9C595-30F8-D58E-1911-3ACCD52E65A3}"/>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1889322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CEB78A-BAA4-DF72-6F32-46018AF9B53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2C557F-4053-5886-5BA5-1C17D2477E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40DFF3-BEB9-7625-FB69-5C0CCE062B9A}"/>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F1B73D9B-1AB0-47A1-AFB5-F7E2348ADE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569F26-8076-35F0-29BF-A6BD0508EB41}"/>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397633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EC2BE-1E81-028E-0697-F13AAF86CE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58BA2D-EF63-006C-3625-965A2458EC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999454-4D6E-2E95-D09D-FB068BAEA70F}"/>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F29FB837-9F33-B85E-D2ED-F1B7093B4A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6C0066-FC75-A9B1-FDE0-262D26326FF5}"/>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292432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A5461-E67C-7090-7ADA-48811AAE3C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97E287-5C24-CFEC-5525-DCE5F6E3E0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F0D42-4CA3-CCB4-8750-D759BDE57D94}"/>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DD76828E-9968-5E11-84A0-1B144F03B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17877A-829C-24E1-2D3D-9070132513B8}"/>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2977362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F8054-E912-E88B-38A5-1761405806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71CAF4-AB59-4FFA-BD46-DC3B13CE19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16C42F-29A6-488B-B75C-DFD3E1C71F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EBAF510-0032-20FA-7FD3-F4109848954A}"/>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6" name="Footer Placeholder 5">
            <a:extLst>
              <a:ext uri="{FF2B5EF4-FFF2-40B4-BE49-F238E27FC236}">
                <a16:creationId xmlns:a16="http://schemas.microsoft.com/office/drawing/2014/main" id="{9F783FE4-C76B-DA95-7EA1-E9CCB0C9F8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876A167-5D46-6DBE-08BC-DAEB9D5D2AF9}"/>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33799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BFFFB-781E-130F-4B17-517D4FC211D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726B7D-2CA1-E8DF-91F1-48B653292F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D1AD7A-926B-04B7-65E3-78F8352B8A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4C7ECA9-CD3D-5B91-49AB-809E9CAFC5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BB426D-4647-6513-8AC4-134FCC287E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690084-32F3-D326-43A7-1EE037BAC92F}"/>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8" name="Footer Placeholder 7">
            <a:extLst>
              <a:ext uri="{FF2B5EF4-FFF2-40B4-BE49-F238E27FC236}">
                <a16:creationId xmlns:a16="http://schemas.microsoft.com/office/drawing/2014/main" id="{68937220-58A2-6B76-5220-89FCE14CFE4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F4EB34-E17F-B63F-523E-74C2455EF27C}"/>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178168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93197-FAE6-E03F-5756-1B1FAF97E5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4076C93-6EC6-012A-98E8-6AE5BFE9F971}"/>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4" name="Footer Placeholder 3">
            <a:extLst>
              <a:ext uri="{FF2B5EF4-FFF2-40B4-BE49-F238E27FC236}">
                <a16:creationId xmlns:a16="http://schemas.microsoft.com/office/drawing/2014/main" id="{F4ECDD42-A8EE-32C9-8571-6FEFB1C2FA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A3CC3E9-B2E2-6638-82B4-5DFE790628AD}"/>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1604010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4B4E13-6816-D70F-2670-C9745BC2E8EE}"/>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3" name="Footer Placeholder 2">
            <a:extLst>
              <a:ext uri="{FF2B5EF4-FFF2-40B4-BE49-F238E27FC236}">
                <a16:creationId xmlns:a16="http://schemas.microsoft.com/office/drawing/2014/main" id="{AECBA2EB-60F9-052F-A7C5-0074302524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CB2B847-A41A-DCFF-D795-0DA5C4A582D9}"/>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3642255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EBD3D-876F-1E2F-BF5F-15BF8F766F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479E06-1EC1-871B-E110-E39365A7F2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35AA4A6-6D8E-1368-40E4-D0F10A396B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4EE456-6DBF-DC92-7348-B1D24068D810}"/>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6" name="Footer Placeholder 5">
            <a:extLst>
              <a:ext uri="{FF2B5EF4-FFF2-40B4-BE49-F238E27FC236}">
                <a16:creationId xmlns:a16="http://schemas.microsoft.com/office/drawing/2014/main" id="{384315D5-AAE0-55A3-073D-EA812A48DF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C781F-C482-A392-8DCE-820D5D00FD37}"/>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2238303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A1EF3-3CE0-53E4-0F75-53A0826CFB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6644A07-8761-CA1C-1DF6-F697B742A8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85C5483-BDE3-2A4B-5DFC-EE591B8F07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EC9EB-FBDA-7D19-4229-7EE5F3588756}"/>
              </a:ext>
            </a:extLst>
          </p:cNvPr>
          <p:cNvSpPr>
            <a:spLocks noGrp="1"/>
          </p:cNvSpPr>
          <p:nvPr>
            <p:ph type="dt" sz="half" idx="10"/>
          </p:nvPr>
        </p:nvSpPr>
        <p:spPr/>
        <p:txBody>
          <a:bodyPr/>
          <a:lstStyle/>
          <a:p>
            <a:fld id="{89DD84F1-44F4-419A-A5FD-08AD4B943DD0}" type="datetimeFigureOut">
              <a:rPr lang="en-GB" smtClean="0"/>
              <a:t>16/03/2026</a:t>
            </a:fld>
            <a:endParaRPr lang="en-GB"/>
          </a:p>
        </p:txBody>
      </p:sp>
      <p:sp>
        <p:nvSpPr>
          <p:cNvPr id="6" name="Footer Placeholder 5">
            <a:extLst>
              <a:ext uri="{FF2B5EF4-FFF2-40B4-BE49-F238E27FC236}">
                <a16:creationId xmlns:a16="http://schemas.microsoft.com/office/drawing/2014/main" id="{5323D07C-6B02-CD25-19A5-3F815438BE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99E562-5CB9-241C-7F5B-D3D728BA9107}"/>
              </a:ext>
            </a:extLst>
          </p:cNvPr>
          <p:cNvSpPr>
            <a:spLocks noGrp="1"/>
          </p:cNvSpPr>
          <p:nvPr>
            <p:ph type="sldNum" sz="quarter" idx="12"/>
          </p:nvPr>
        </p:nvSpPr>
        <p:spPr/>
        <p:txBody>
          <a:bodyPr/>
          <a:lstStyle/>
          <a:p>
            <a:fld id="{8B8E9DEE-425B-4D12-B0C4-E155903FBF0A}" type="slidenum">
              <a:rPr lang="en-GB" smtClean="0"/>
              <a:t>‹#›</a:t>
            </a:fld>
            <a:endParaRPr lang="en-GB"/>
          </a:p>
        </p:txBody>
      </p:sp>
    </p:spTree>
    <p:extLst>
      <p:ext uri="{BB962C8B-B14F-4D97-AF65-F5344CB8AC3E}">
        <p14:creationId xmlns:p14="http://schemas.microsoft.com/office/powerpoint/2010/main" val="649116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38C40B-D3FE-5B24-072C-61B446F799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B20FF3-C20E-9014-CA75-C66BB2E471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822124-0377-0BAA-0E92-DB22648560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D84F1-44F4-419A-A5FD-08AD4B943DD0}" type="datetimeFigureOut">
              <a:rPr lang="en-GB" smtClean="0"/>
              <a:t>16/03/2026</a:t>
            </a:fld>
            <a:endParaRPr lang="en-GB"/>
          </a:p>
        </p:txBody>
      </p:sp>
      <p:sp>
        <p:nvSpPr>
          <p:cNvPr id="5" name="Footer Placeholder 4">
            <a:extLst>
              <a:ext uri="{FF2B5EF4-FFF2-40B4-BE49-F238E27FC236}">
                <a16:creationId xmlns:a16="http://schemas.microsoft.com/office/drawing/2014/main" id="{C0CE3584-B2E1-EE5E-45CC-B0C48DA8B7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981AFCD-2255-B2F9-321D-146D65119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8E9DEE-425B-4D12-B0C4-E155903FBF0A}" type="slidenum">
              <a:rPr lang="en-GB" smtClean="0"/>
              <a:t>‹#›</a:t>
            </a:fld>
            <a:endParaRPr lang="en-GB"/>
          </a:p>
        </p:txBody>
      </p:sp>
    </p:spTree>
    <p:extLst>
      <p:ext uri="{BB962C8B-B14F-4D97-AF65-F5344CB8AC3E}">
        <p14:creationId xmlns:p14="http://schemas.microsoft.com/office/powerpoint/2010/main" val="1823801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13E5E-740C-8B71-AC89-EC3DC07D6F8A}"/>
              </a:ext>
            </a:extLst>
          </p:cNvPr>
          <p:cNvSpPr>
            <a:spLocks noGrp="1"/>
          </p:cNvSpPr>
          <p:nvPr>
            <p:ph type="ctrTitle"/>
          </p:nvPr>
        </p:nvSpPr>
        <p:spPr/>
        <p:txBody>
          <a:bodyPr>
            <a:normAutofit/>
          </a:bodyPr>
          <a:lstStyle/>
          <a:p>
            <a:r>
              <a:rPr lang="en-US" sz="8000" b="1" dirty="0">
                <a:solidFill>
                  <a:srgbClr val="FF0000"/>
                </a:solidFill>
              </a:rPr>
              <a:t>Unlocking Letters and Sounds</a:t>
            </a:r>
            <a:endParaRPr lang="en-GB" sz="8000" b="1" dirty="0">
              <a:solidFill>
                <a:srgbClr val="FF0000"/>
              </a:solidFill>
            </a:endParaRPr>
          </a:p>
        </p:txBody>
      </p:sp>
      <p:sp>
        <p:nvSpPr>
          <p:cNvPr id="3" name="Subtitle 2">
            <a:extLst>
              <a:ext uri="{FF2B5EF4-FFF2-40B4-BE49-F238E27FC236}">
                <a16:creationId xmlns:a16="http://schemas.microsoft.com/office/drawing/2014/main" id="{657797FA-AA25-2444-4474-A005C7F539A7}"/>
              </a:ext>
            </a:extLst>
          </p:cNvPr>
          <p:cNvSpPr>
            <a:spLocks noGrp="1"/>
          </p:cNvSpPr>
          <p:nvPr>
            <p:ph type="subTitle" idx="1"/>
          </p:nvPr>
        </p:nvSpPr>
        <p:spPr/>
        <p:txBody>
          <a:bodyPr>
            <a:normAutofit/>
          </a:bodyPr>
          <a:lstStyle/>
          <a:p>
            <a:r>
              <a:rPr lang="en-US" sz="6600" dirty="0"/>
              <a:t>Phonics – Phase 4 </a:t>
            </a:r>
            <a:endParaRPr lang="en-GB" sz="6600" dirty="0"/>
          </a:p>
        </p:txBody>
      </p:sp>
      <p:pic>
        <p:nvPicPr>
          <p:cNvPr id="5" name="Picture 4">
            <a:extLst>
              <a:ext uri="{FF2B5EF4-FFF2-40B4-BE49-F238E27FC236}">
                <a16:creationId xmlns:a16="http://schemas.microsoft.com/office/drawing/2014/main" id="{46F5CA40-6983-7A7D-CC44-27D42DE1A336}"/>
              </a:ext>
            </a:extLst>
          </p:cNvPr>
          <p:cNvPicPr>
            <a:picLocks noChangeAspect="1"/>
          </p:cNvPicPr>
          <p:nvPr/>
        </p:nvPicPr>
        <p:blipFill>
          <a:blip r:embed="rId2"/>
          <a:stretch>
            <a:fillRect/>
          </a:stretch>
        </p:blipFill>
        <p:spPr>
          <a:xfrm>
            <a:off x="728473" y="5349875"/>
            <a:ext cx="2715004" cy="952633"/>
          </a:xfrm>
          <a:prstGeom prst="rect">
            <a:avLst/>
          </a:prstGeom>
        </p:spPr>
      </p:pic>
    </p:spTree>
    <p:extLst>
      <p:ext uri="{BB962C8B-B14F-4D97-AF65-F5344CB8AC3E}">
        <p14:creationId xmlns:p14="http://schemas.microsoft.com/office/powerpoint/2010/main" val="647056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B3924-E0F0-4C57-CFD6-0C736B059BEE}"/>
              </a:ext>
            </a:extLst>
          </p:cNvPr>
          <p:cNvSpPr>
            <a:spLocks noGrp="1"/>
          </p:cNvSpPr>
          <p:nvPr>
            <p:ph type="title"/>
          </p:nvPr>
        </p:nvSpPr>
        <p:spPr/>
        <p:txBody>
          <a:bodyPr/>
          <a:lstStyle/>
          <a:p>
            <a:r>
              <a:rPr lang="en-US" b="1" u="sng" dirty="0">
                <a:solidFill>
                  <a:srgbClr val="7030A0"/>
                </a:solidFill>
              </a:rPr>
              <a:t>What you child should know:</a:t>
            </a:r>
            <a:endParaRPr lang="en-GB" b="1" u="sng" dirty="0">
              <a:solidFill>
                <a:srgbClr val="7030A0"/>
              </a:solidFill>
            </a:endParaRPr>
          </a:p>
        </p:txBody>
      </p:sp>
      <p:sp>
        <p:nvSpPr>
          <p:cNvPr id="3" name="Content Placeholder 2">
            <a:extLst>
              <a:ext uri="{FF2B5EF4-FFF2-40B4-BE49-F238E27FC236}">
                <a16:creationId xmlns:a16="http://schemas.microsoft.com/office/drawing/2014/main" id="{29102CB4-13A1-2222-6409-65D08D36BBD6}"/>
              </a:ext>
            </a:extLst>
          </p:cNvPr>
          <p:cNvSpPr>
            <a:spLocks noGrp="1"/>
          </p:cNvSpPr>
          <p:nvPr>
            <p:ph idx="1"/>
          </p:nvPr>
        </p:nvSpPr>
        <p:spPr/>
        <p:txBody>
          <a:bodyPr/>
          <a:lstStyle/>
          <a:p>
            <a:r>
              <a:rPr lang="en-US" dirty="0"/>
              <a:t>Children entering Phase 4 will be able to  match each of 42 graphemes with a phoneme, be able to write the grapheme to match all sounds taught and be able to blend phonemes from Phase 2 and 3 to read CVC words and segment CVC words for spelling. </a:t>
            </a:r>
          </a:p>
          <a:p>
            <a:r>
              <a:rPr lang="en-US" dirty="0"/>
              <a:t>They will have some experience in reading simple two-syllable words and captions. They will know letter names and be able to read and spell some common exception words.</a:t>
            </a:r>
          </a:p>
          <a:p>
            <a:pPr marL="0" indent="0">
              <a:buNone/>
            </a:pPr>
            <a:endParaRPr lang="en-GB" dirty="0"/>
          </a:p>
        </p:txBody>
      </p:sp>
      <p:pic>
        <p:nvPicPr>
          <p:cNvPr id="4" name="Picture 3">
            <a:extLst>
              <a:ext uri="{FF2B5EF4-FFF2-40B4-BE49-F238E27FC236}">
                <a16:creationId xmlns:a16="http://schemas.microsoft.com/office/drawing/2014/main" id="{64399372-E2E6-4D70-86B1-10DCD05C5392}"/>
              </a:ext>
            </a:extLst>
          </p:cNvPr>
          <p:cNvPicPr>
            <a:picLocks noChangeAspect="1"/>
          </p:cNvPicPr>
          <p:nvPr/>
        </p:nvPicPr>
        <p:blipFill>
          <a:blip r:embed="rId2"/>
          <a:stretch>
            <a:fillRect/>
          </a:stretch>
        </p:blipFill>
        <p:spPr>
          <a:xfrm>
            <a:off x="728473" y="5349875"/>
            <a:ext cx="2715004" cy="952633"/>
          </a:xfrm>
          <a:prstGeom prst="rect">
            <a:avLst/>
          </a:prstGeom>
        </p:spPr>
      </p:pic>
    </p:spTree>
    <p:extLst>
      <p:ext uri="{BB962C8B-B14F-4D97-AF65-F5344CB8AC3E}">
        <p14:creationId xmlns:p14="http://schemas.microsoft.com/office/powerpoint/2010/main" val="171481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FF2AB-4081-3055-7203-5D62B26A96CE}"/>
              </a:ext>
            </a:extLst>
          </p:cNvPr>
          <p:cNvSpPr>
            <a:spLocks noGrp="1"/>
          </p:cNvSpPr>
          <p:nvPr>
            <p:ph type="title"/>
          </p:nvPr>
        </p:nvSpPr>
        <p:spPr/>
        <p:txBody>
          <a:bodyPr/>
          <a:lstStyle/>
          <a:p>
            <a:r>
              <a:rPr lang="en-US" b="1" u="sng" dirty="0">
                <a:solidFill>
                  <a:srgbClr val="7030A0"/>
                </a:solidFill>
              </a:rPr>
              <a:t>What is Phase 4?</a:t>
            </a:r>
            <a:endParaRPr lang="en-GB" b="1" u="sng" dirty="0">
              <a:solidFill>
                <a:srgbClr val="7030A0"/>
              </a:solidFill>
            </a:endParaRPr>
          </a:p>
        </p:txBody>
      </p:sp>
      <p:sp>
        <p:nvSpPr>
          <p:cNvPr id="3" name="Content Placeholder 2">
            <a:extLst>
              <a:ext uri="{FF2B5EF4-FFF2-40B4-BE49-F238E27FC236}">
                <a16:creationId xmlns:a16="http://schemas.microsoft.com/office/drawing/2014/main" id="{CC8A2698-AF70-9B44-A3F4-EDD3A5700A4A}"/>
              </a:ext>
            </a:extLst>
          </p:cNvPr>
          <p:cNvSpPr>
            <a:spLocks noGrp="1"/>
          </p:cNvSpPr>
          <p:nvPr>
            <p:ph idx="1"/>
          </p:nvPr>
        </p:nvSpPr>
        <p:spPr/>
        <p:txBody>
          <a:bodyPr>
            <a:normAutofit fontScale="92500" lnSpcReduction="20000"/>
          </a:bodyPr>
          <a:lstStyle/>
          <a:p>
            <a:r>
              <a:rPr lang="en-US" dirty="0"/>
              <a:t>The purpose of this phase is to consolidate children’s knowledge of graphemes in reading and spelling words containing adjacent consonants and polysyllabic words.</a:t>
            </a:r>
          </a:p>
          <a:p>
            <a:r>
              <a:rPr lang="en-GB" dirty="0"/>
              <a:t>No new graphemes are introduced in Phase 4. </a:t>
            </a:r>
          </a:p>
          <a:p>
            <a:r>
              <a:rPr lang="en-GB" dirty="0"/>
              <a:t>Phase 4 requires the children  to do more with the letter sounds they have already been taught. </a:t>
            </a:r>
          </a:p>
          <a:p>
            <a:r>
              <a:rPr lang="en-GB" dirty="0"/>
              <a:t>14 new common exception words are introduced in Phase 4. </a:t>
            </a:r>
          </a:p>
          <a:p>
            <a:r>
              <a:rPr lang="en-GB" dirty="0"/>
              <a:t>In Hedgehog Class children will be taught Phase 4 and Phase 4 Mastery. When they start Year 1, they begin the year with Phase 4 Revision. This is to ensure they are secure in their knowledge before starting Phase 5. Phase 5 introduces alternative pronunciations and spellings of previously taught sounds.</a:t>
            </a:r>
          </a:p>
        </p:txBody>
      </p:sp>
      <p:pic>
        <p:nvPicPr>
          <p:cNvPr id="4" name="Picture 3">
            <a:extLst>
              <a:ext uri="{FF2B5EF4-FFF2-40B4-BE49-F238E27FC236}">
                <a16:creationId xmlns:a16="http://schemas.microsoft.com/office/drawing/2014/main" id="{AB42148E-3054-1CC0-6F34-5A8C73A373B0}"/>
              </a:ext>
            </a:extLst>
          </p:cNvPr>
          <p:cNvPicPr>
            <a:picLocks noChangeAspect="1"/>
          </p:cNvPicPr>
          <p:nvPr/>
        </p:nvPicPr>
        <p:blipFill>
          <a:blip r:embed="rId2"/>
          <a:stretch>
            <a:fillRect/>
          </a:stretch>
        </p:blipFill>
        <p:spPr>
          <a:xfrm>
            <a:off x="623698" y="5700646"/>
            <a:ext cx="2715004" cy="952633"/>
          </a:xfrm>
          <a:prstGeom prst="rect">
            <a:avLst/>
          </a:prstGeom>
        </p:spPr>
      </p:pic>
    </p:spTree>
    <p:extLst>
      <p:ext uri="{BB962C8B-B14F-4D97-AF65-F5344CB8AC3E}">
        <p14:creationId xmlns:p14="http://schemas.microsoft.com/office/powerpoint/2010/main" val="1051084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29651-A6E2-64EF-375D-4D7BB62989E2}"/>
              </a:ext>
            </a:extLst>
          </p:cNvPr>
          <p:cNvSpPr>
            <a:spLocks noGrp="1"/>
          </p:cNvSpPr>
          <p:nvPr>
            <p:ph type="title"/>
          </p:nvPr>
        </p:nvSpPr>
        <p:spPr/>
        <p:txBody>
          <a:bodyPr/>
          <a:lstStyle/>
          <a:p>
            <a:r>
              <a:rPr lang="en-US" b="1" u="sng" dirty="0">
                <a:solidFill>
                  <a:srgbClr val="7030A0"/>
                </a:solidFill>
              </a:rPr>
              <a:t>Adjacent Consonants</a:t>
            </a:r>
            <a:endParaRPr lang="en-GB" b="1" u="sng" dirty="0">
              <a:solidFill>
                <a:srgbClr val="7030A0"/>
              </a:solidFill>
            </a:endParaRPr>
          </a:p>
        </p:txBody>
      </p:sp>
      <p:pic>
        <p:nvPicPr>
          <p:cNvPr id="4" name="Content Placeholder 3">
            <a:extLst>
              <a:ext uri="{FF2B5EF4-FFF2-40B4-BE49-F238E27FC236}">
                <a16:creationId xmlns:a16="http://schemas.microsoft.com/office/drawing/2014/main" id="{906F26E8-FF7E-67E6-20DF-DC346DAD525D}"/>
              </a:ext>
            </a:extLst>
          </p:cNvPr>
          <p:cNvPicPr>
            <a:picLocks noGrp="1" noChangeAspect="1"/>
          </p:cNvPicPr>
          <p:nvPr>
            <p:ph idx="1"/>
          </p:nvPr>
        </p:nvPicPr>
        <p:blipFill>
          <a:blip r:embed="rId2"/>
          <a:stretch>
            <a:fillRect/>
          </a:stretch>
        </p:blipFill>
        <p:spPr>
          <a:xfrm>
            <a:off x="838200" y="5399842"/>
            <a:ext cx="2715004" cy="952633"/>
          </a:xfrm>
          <a:prstGeom prst="rect">
            <a:avLst/>
          </a:prstGeom>
        </p:spPr>
      </p:pic>
      <p:sp>
        <p:nvSpPr>
          <p:cNvPr id="7" name="TextBox 6">
            <a:extLst>
              <a:ext uri="{FF2B5EF4-FFF2-40B4-BE49-F238E27FC236}">
                <a16:creationId xmlns:a16="http://schemas.microsoft.com/office/drawing/2014/main" id="{EDAE90AA-5F14-0CEE-7AD4-99EEC09E3EAC}"/>
              </a:ext>
            </a:extLst>
          </p:cNvPr>
          <p:cNvSpPr txBox="1"/>
          <p:nvPr/>
        </p:nvSpPr>
        <p:spPr>
          <a:xfrm>
            <a:off x="628650" y="1419225"/>
            <a:ext cx="10848975" cy="4247317"/>
          </a:xfrm>
          <a:prstGeom prst="rect">
            <a:avLst/>
          </a:prstGeom>
          <a:noFill/>
        </p:spPr>
        <p:txBody>
          <a:bodyPr wrap="square" rtlCol="0">
            <a:spAutoFit/>
          </a:bodyPr>
          <a:lstStyle/>
          <a:p>
            <a:pPr marL="457200" indent="-457200">
              <a:buFont typeface="Arial" panose="020B0604020202020204" pitchFamily="34" charset="0"/>
              <a:buChar char="•"/>
            </a:pPr>
            <a:r>
              <a:rPr lang="en-US" sz="2800" dirty="0"/>
              <a:t>Adjacent consonants are two or more consecutive consonants within a word where each letter retains its own, distinct sound (e.g., '</a:t>
            </a:r>
            <a:r>
              <a:rPr lang="en-US" sz="2800" dirty="0" err="1"/>
              <a:t>fl</a:t>
            </a:r>
            <a:r>
              <a:rPr lang="en-US" sz="2800" dirty="0"/>
              <a:t>' in </a:t>
            </a:r>
            <a:r>
              <a:rPr lang="en-US" sz="2800" i="1" dirty="0"/>
              <a:t>flag</a:t>
            </a:r>
            <a:r>
              <a:rPr lang="en-US" sz="2800" dirty="0"/>
              <a:t>, '</a:t>
            </a:r>
            <a:r>
              <a:rPr lang="en-US" sz="2800" dirty="0" err="1"/>
              <a:t>nd</a:t>
            </a:r>
            <a:r>
              <a:rPr lang="en-US" sz="2800" dirty="0"/>
              <a:t>' in </a:t>
            </a:r>
            <a:r>
              <a:rPr lang="en-US" sz="2800" i="1" dirty="0"/>
              <a:t>pond</a:t>
            </a:r>
            <a:r>
              <a:rPr lang="en-US" sz="2800" dirty="0"/>
              <a:t>, '</a:t>
            </a:r>
            <a:r>
              <a:rPr lang="en-US" sz="2800" dirty="0" err="1"/>
              <a:t>st</a:t>
            </a:r>
            <a:r>
              <a:rPr lang="en-US" sz="2800" dirty="0"/>
              <a:t>' in </a:t>
            </a:r>
            <a:r>
              <a:rPr lang="en-US" sz="2800" i="1" dirty="0"/>
              <a:t>strap</a:t>
            </a:r>
            <a:r>
              <a:rPr lang="en-US" sz="2800" dirty="0"/>
              <a:t>). </a:t>
            </a:r>
          </a:p>
          <a:p>
            <a:pPr marL="457200" indent="-457200">
              <a:buFont typeface="Arial" panose="020B0604020202020204" pitchFamily="34" charset="0"/>
              <a:buChar char="•"/>
            </a:pPr>
            <a:r>
              <a:rPr lang="en-US" sz="2800" dirty="0"/>
              <a:t>Adjacent consonants can be at the start of end of a word. </a:t>
            </a:r>
          </a:p>
          <a:p>
            <a:pPr marL="457200" indent="-457200">
              <a:buFont typeface="Arial" panose="020B0604020202020204" pitchFamily="34" charset="0"/>
              <a:buChar char="•"/>
            </a:pPr>
            <a:r>
              <a:rPr lang="en-US" sz="2800" dirty="0"/>
              <a:t>Adjacent consonants are not taught as a single unit of sound. E.g. Trunk is t-r-u-n-k not tr-u-n-k. </a:t>
            </a:r>
          </a:p>
          <a:p>
            <a:pPr marL="457200" indent="-457200">
              <a:buFont typeface="Arial" panose="020B0604020202020204" pitchFamily="34" charset="0"/>
              <a:buChar char="•"/>
            </a:pPr>
            <a:r>
              <a:rPr lang="en-US" sz="2800" dirty="0"/>
              <a:t>In Phase 4 children will be learning to read and write words with adjacent consonants. These can also be rehearsed at home using your tag cards. </a:t>
            </a:r>
            <a:endParaRPr lang="en-GB" sz="2800" dirty="0"/>
          </a:p>
          <a:p>
            <a:endParaRPr lang="en-GB" dirty="0"/>
          </a:p>
        </p:txBody>
      </p:sp>
    </p:spTree>
    <p:extLst>
      <p:ext uri="{BB962C8B-B14F-4D97-AF65-F5344CB8AC3E}">
        <p14:creationId xmlns:p14="http://schemas.microsoft.com/office/powerpoint/2010/main" val="4213822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9552-012F-4832-961F-3ECDEF40998A}"/>
              </a:ext>
            </a:extLst>
          </p:cNvPr>
          <p:cNvSpPr>
            <a:spLocks noGrp="1"/>
          </p:cNvSpPr>
          <p:nvPr>
            <p:ph type="title"/>
          </p:nvPr>
        </p:nvSpPr>
        <p:spPr/>
        <p:txBody>
          <a:bodyPr/>
          <a:lstStyle/>
          <a:p>
            <a:r>
              <a:rPr lang="en-US" b="1" u="sng" dirty="0">
                <a:solidFill>
                  <a:srgbClr val="7030A0"/>
                </a:solidFill>
              </a:rPr>
              <a:t>Polysyllabic Words</a:t>
            </a:r>
            <a:endParaRPr lang="en-GB" b="1" u="sng" dirty="0">
              <a:solidFill>
                <a:srgbClr val="7030A0"/>
              </a:solidFill>
            </a:endParaRPr>
          </a:p>
        </p:txBody>
      </p:sp>
      <p:pic>
        <p:nvPicPr>
          <p:cNvPr id="4" name="Content Placeholder 3">
            <a:extLst>
              <a:ext uri="{FF2B5EF4-FFF2-40B4-BE49-F238E27FC236}">
                <a16:creationId xmlns:a16="http://schemas.microsoft.com/office/drawing/2014/main" id="{FB1A81D6-53CE-1CAA-DFA5-6F356F54EB5B}"/>
              </a:ext>
            </a:extLst>
          </p:cNvPr>
          <p:cNvPicPr>
            <a:picLocks noGrp="1" noChangeAspect="1"/>
          </p:cNvPicPr>
          <p:nvPr>
            <p:ph idx="1"/>
          </p:nvPr>
        </p:nvPicPr>
        <p:blipFill>
          <a:blip r:embed="rId2"/>
          <a:stretch>
            <a:fillRect/>
          </a:stretch>
        </p:blipFill>
        <p:spPr>
          <a:xfrm>
            <a:off x="585598" y="5513368"/>
            <a:ext cx="2715004" cy="952633"/>
          </a:xfrm>
          <a:prstGeom prst="rect">
            <a:avLst/>
          </a:prstGeom>
        </p:spPr>
      </p:pic>
      <p:sp>
        <p:nvSpPr>
          <p:cNvPr id="5" name="TextBox 4">
            <a:extLst>
              <a:ext uri="{FF2B5EF4-FFF2-40B4-BE49-F238E27FC236}">
                <a16:creationId xmlns:a16="http://schemas.microsoft.com/office/drawing/2014/main" id="{F7110D16-09F6-6F59-4D8E-3079E6DA914C}"/>
              </a:ext>
            </a:extLst>
          </p:cNvPr>
          <p:cNvSpPr txBox="1"/>
          <p:nvPr/>
        </p:nvSpPr>
        <p:spPr>
          <a:xfrm>
            <a:off x="657225" y="1543050"/>
            <a:ext cx="10277475"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t>Polysyllabic words are words composed of two or more syllables, representing chunks of sound that form a word (e.g., "hap-</a:t>
            </a:r>
            <a:r>
              <a:rPr lang="en-US" sz="2800" dirty="0" err="1"/>
              <a:t>py</a:t>
            </a:r>
            <a:r>
              <a:rPr lang="en-US" sz="2800" dirty="0"/>
              <a:t>", "com-</a:t>
            </a:r>
            <a:r>
              <a:rPr lang="en-US" sz="2800" dirty="0" err="1"/>
              <a:t>pu</a:t>
            </a:r>
            <a:r>
              <a:rPr lang="en-US" sz="2800" dirty="0"/>
              <a:t>-ter").</a:t>
            </a:r>
          </a:p>
          <a:p>
            <a:pPr marL="285750" indent="-285750">
              <a:buFont typeface="Arial" panose="020B0604020202020204" pitchFamily="34" charset="0"/>
              <a:buChar char="•"/>
            </a:pPr>
            <a:r>
              <a:rPr lang="en-US" sz="2800" dirty="0"/>
              <a:t>Chunking is an approach used in school to support children’s reading and writing of polysyllabic words. </a:t>
            </a:r>
            <a:endParaRPr lang="en-GB" sz="2800" dirty="0"/>
          </a:p>
          <a:p>
            <a:pPr marL="285750" indent="-285750">
              <a:buFont typeface="Arial" panose="020B0604020202020204" pitchFamily="34" charset="0"/>
              <a:buChar char="•"/>
            </a:pPr>
            <a:r>
              <a:rPr lang="en-GB" sz="2800" dirty="0"/>
              <a:t>If segmenting to read the word ‘handstand’, children first segment and blend to read the word ‘hand’ and then ‘stand’. They then put the two parts together to read the word ‘handstand’. The same approach is used when segmenting to spell words. </a:t>
            </a:r>
            <a:endParaRPr lang="en-US" sz="2800" dirty="0"/>
          </a:p>
        </p:txBody>
      </p:sp>
    </p:spTree>
    <p:extLst>
      <p:ext uri="{BB962C8B-B14F-4D97-AF65-F5344CB8AC3E}">
        <p14:creationId xmlns:p14="http://schemas.microsoft.com/office/powerpoint/2010/main" val="945640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3CCF0-BF93-41B3-7000-70CEE6E72591}"/>
              </a:ext>
            </a:extLst>
          </p:cNvPr>
          <p:cNvSpPr>
            <a:spLocks noGrp="1"/>
          </p:cNvSpPr>
          <p:nvPr>
            <p:ph type="title"/>
          </p:nvPr>
        </p:nvSpPr>
        <p:spPr/>
        <p:txBody>
          <a:bodyPr/>
          <a:lstStyle/>
          <a:p>
            <a:r>
              <a:rPr lang="en-US" b="1" u="sng" dirty="0">
                <a:solidFill>
                  <a:srgbClr val="7030A0"/>
                </a:solidFill>
              </a:rPr>
              <a:t>Suffixes</a:t>
            </a:r>
            <a:endParaRPr lang="en-GB" b="1" u="sng" dirty="0">
              <a:solidFill>
                <a:srgbClr val="7030A0"/>
              </a:solidFill>
            </a:endParaRPr>
          </a:p>
        </p:txBody>
      </p:sp>
      <p:sp>
        <p:nvSpPr>
          <p:cNvPr id="3" name="Content Placeholder 2">
            <a:extLst>
              <a:ext uri="{FF2B5EF4-FFF2-40B4-BE49-F238E27FC236}">
                <a16:creationId xmlns:a16="http://schemas.microsoft.com/office/drawing/2014/main" id="{1E97D30E-8A13-DBB0-B433-B3B7DC66CF91}"/>
              </a:ext>
            </a:extLst>
          </p:cNvPr>
          <p:cNvSpPr>
            <a:spLocks noGrp="1"/>
          </p:cNvSpPr>
          <p:nvPr>
            <p:ph idx="1"/>
          </p:nvPr>
        </p:nvSpPr>
        <p:spPr/>
        <p:txBody>
          <a:bodyPr/>
          <a:lstStyle/>
          <a:p>
            <a:r>
              <a:rPr lang="en-US" dirty="0"/>
              <a:t>A suffix is a letter or group of letters added to the end of a root word to change its meaning, form a new word, or alter its grammatical function. Common examples include </a:t>
            </a:r>
            <a:r>
              <a:rPr lang="en-US" i="1" dirty="0"/>
              <a:t>-</a:t>
            </a:r>
            <a:r>
              <a:rPr lang="en-US" i="1" dirty="0" err="1"/>
              <a:t>ly</a:t>
            </a:r>
            <a:r>
              <a:rPr lang="en-US" dirty="0"/>
              <a:t> (</a:t>
            </a:r>
            <a:r>
              <a:rPr lang="en-US" dirty="0" err="1"/>
              <a:t>quick+ly</a:t>
            </a:r>
            <a:r>
              <a:rPr lang="en-US" dirty="0"/>
              <a:t>), </a:t>
            </a:r>
            <a:r>
              <a:rPr lang="en-US" i="1" dirty="0"/>
              <a:t>-ness</a:t>
            </a:r>
            <a:r>
              <a:rPr lang="en-US" dirty="0"/>
              <a:t> (</a:t>
            </a:r>
            <a:r>
              <a:rPr lang="en-US" dirty="0" err="1"/>
              <a:t>happi+ness</a:t>
            </a:r>
            <a:r>
              <a:rPr lang="en-US" dirty="0"/>
              <a:t>), and </a:t>
            </a:r>
            <a:r>
              <a:rPr lang="en-US" i="1" dirty="0"/>
              <a:t>-ed</a:t>
            </a:r>
            <a:r>
              <a:rPr lang="en-US" dirty="0"/>
              <a:t> (</a:t>
            </a:r>
            <a:r>
              <a:rPr lang="en-US" dirty="0" err="1"/>
              <a:t>jump+ed</a:t>
            </a:r>
            <a:r>
              <a:rPr lang="en-US" dirty="0"/>
              <a:t>).</a:t>
            </a:r>
          </a:p>
          <a:p>
            <a:r>
              <a:rPr lang="en-US" dirty="0"/>
              <a:t>In Phase 4 children are taught the suffix –ed. It will be explained how this is a past tense word, meaning something has already happened.</a:t>
            </a:r>
          </a:p>
          <a:p>
            <a:r>
              <a:rPr lang="en-US" dirty="0"/>
              <a:t>We discuss how words such as ‘jumped’ sound like they have a ‘t’ at the end, but when a word is past tense, we use the suffix –ed. </a:t>
            </a:r>
            <a:endParaRPr lang="en-GB" dirty="0"/>
          </a:p>
        </p:txBody>
      </p:sp>
      <p:pic>
        <p:nvPicPr>
          <p:cNvPr id="4" name="Picture 3">
            <a:extLst>
              <a:ext uri="{FF2B5EF4-FFF2-40B4-BE49-F238E27FC236}">
                <a16:creationId xmlns:a16="http://schemas.microsoft.com/office/drawing/2014/main" id="{E7D64D40-DC56-1AFD-6331-0D640B6F3A39}"/>
              </a:ext>
            </a:extLst>
          </p:cNvPr>
          <p:cNvPicPr>
            <a:picLocks noChangeAspect="1"/>
          </p:cNvPicPr>
          <p:nvPr/>
        </p:nvPicPr>
        <p:blipFill>
          <a:blip r:embed="rId2"/>
          <a:stretch>
            <a:fillRect/>
          </a:stretch>
        </p:blipFill>
        <p:spPr>
          <a:xfrm>
            <a:off x="728473" y="5349875"/>
            <a:ext cx="2715004" cy="952633"/>
          </a:xfrm>
          <a:prstGeom prst="rect">
            <a:avLst/>
          </a:prstGeom>
        </p:spPr>
      </p:pic>
    </p:spTree>
    <p:extLst>
      <p:ext uri="{BB962C8B-B14F-4D97-AF65-F5344CB8AC3E}">
        <p14:creationId xmlns:p14="http://schemas.microsoft.com/office/powerpoint/2010/main" val="3296345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2764-7111-0C50-56F6-5C364CAD2918}"/>
              </a:ext>
            </a:extLst>
          </p:cNvPr>
          <p:cNvSpPr>
            <a:spLocks noGrp="1"/>
          </p:cNvSpPr>
          <p:nvPr>
            <p:ph type="title"/>
          </p:nvPr>
        </p:nvSpPr>
        <p:spPr/>
        <p:txBody>
          <a:bodyPr/>
          <a:lstStyle/>
          <a:p>
            <a:r>
              <a:rPr lang="en-US" b="1" u="sng" dirty="0">
                <a:solidFill>
                  <a:srgbClr val="7030A0"/>
                </a:solidFill>
              </a:rPr>
              <a:t>Assessment</a:t>
            </a:r>
            <a:endParaRPr lang="en-GB" b="1" u="sng" dirty="0">
              <a:solidFill>
                <a:srgbClr val="7030A0"/>
              </a:solidFill>
            </a:endParaRPr>
          </a:p>
        </p:txBody>
      </p:sp>
      <p:sp>
        <p:nvSpPr>
          <p:cNvPr id="3" name="Content Placeholder 2">
            <a:extLst>
              <a:ext uri="{FF2B5EF4-FFF2-40B4-BE49-F238E27FC236}">
                <a16:creationId xmlns:a16="http://schemas.microsoft.com/office/drawing/2014/main" id="{9BDBA519-E05C-B7EB-A158-CD841D810560}"/>
              </a:ext>
            </a:extLst>
          </p:cNvPr>
          <p:cNvSpPr>
            <a:spLocks noGrp="1"/>
          </p:cNvSpPr>
          <p:nvPr>
            <p:ph idx="1"/>
          </p:nvPr>
        </p:nvSpPr>
        <p:spPr/>
        <p:txBody>
          <a:bodyPr/>
          <a:lstStyle/>
          <a:p>
            <a:r>
              <a:rPr lang="en-US" dirty="0"/>
              <a:t>To be on track in Phonics at the end of the year children in Reception will need to be able to:</a:t>
            </a:r>
          </a:p>
          <a:p>
            <a:pPr>
              <a:buFontTx/>
              <a:buChar char="-"/>
            </a:pPr>
            <a:r>
              <a:rPr lang="en-US" dirty="0"/>
              <a:t>Match Phonemes to all graphemes in Phase 2 and 3.</a:t>
            </a:r>
          </a:p>
          <a:p>
            <a:pPr>
              <a:buFontTx/>
              <a:buChar char="-"/>
            </a:pPr>
            <a:r>
              <a:rPr lang="en-US" dirty="0"/>
              <a:t>Segment and blend to read words using Phase 2 and 3 phonemes.</a:t>
            </a:r>
          </a:p>
          <a:p>
            <a:pPr>
              <a:buFontTx/>
              <a:buChar char="-"/>
            </a:pPr>
            <a:r>
              <a:rPr lang="en-US" dirty="0"/>
              <a:t>Have 80% accuracy when reading words with adjacent consonants and polysyllabic words from Phase 4.</a:t>
            </a:r>
          </a:p>
          <a:p>
            <a:r>
              <a:rPr lang="en-US" dirty="0"/>
              <a:t>We will keep you updated on your child’s progress termly, using our Phonics letters. </a:t>
            </a:r>
            <a:endParaRPr lang="en-GB" dirty="0"/>
          </a:p>
        </p:txBody>
      </p:sp>
      <p:pic>
        <p:nvPicPr>
          <p:cNvPr id="4" name="Picture 3">
            <a:extLst>
              <a:ext uri="{FF2B5EF4-FFF2-40B4-BE49-F238E27FC236}">
                <a16:creationId xmlns:a16="http://schemas.microsoft.com/office/drawing/2014/main" id="{3E9A0691-370F-A051-3D25-9EB003877618}"/>
              </a:ext>
            </a:extLst>
          </p:cNvPr>
          <p:cNvPicPr>
            <a:picLocks noChangeAspect="1"/>
          </p:cNvPicPr>
          <p:nvPr/>
        </p:nvPicPr>
        <p:blipFill>
          <a:blip r:embed="rId2"/>
          <a:stretch>
            <a:fillRect/>
          </a:stretch>
        </p:blipFill>
        <p:spPr>
          <a:xfrm>
            <a:off x="747523" y="5540242"/>
            <a:ext cx="2715004" cy="952633"/>
          </a:xfrm>
          <a:prstGeom prst="rect">
            <a:avLst/>
          </a:prstGeom>
        </p:spPr>
      </p:pic>
    </p:spTree>
    <p:extLst>
      <p:ext uri="{BB962C8B-B14F-4D97-AF65-F5344CB8AC3E}">
        <p14:creationId xmlns:p14="http://schemas.microsoft.com/office/powerpoint/2010/main" val="217622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626</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Unlocking Letters and Sounds</vt:lpstr>
      <vt:lpstr>What you child should know:</vt:lpstr>
      <vt:lpstr>What is Phase 4?</vt:lpstr>
      <vt:lpstr>Adjacent Consonants</vt:lpstr>
      <vt:lpstr>Polysyllabic Words</vt:lpstr>
      <vt:lpstr>Suffixes</vt:lpstr>
      <vt:lpstr>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Victoria Hennessy</dc:creator>
  <cp:lastModifiedBy>Victoria Hennessy</cp:lastModifiedBy>
  <cp:revision>17</cp:revision>
  <dcterms:created xsi:type="dcterms:W3CDTF">2026-03-16T11:40:20Z</dcterms:created>
  <dcterms:modified xsi:type="dcterms:W3CDTF">2026-03-16T12:10:14Z</dcterms:modified>
</cp:coreProperties>
</file>