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9" r:id="rId3"/>
    <p:sldId id="276" r:id="rId4"/>
    <p:sldId id="270" r:id="rId5"/>
    <p:sldId id="271" r:id="rId6"/>
    <p:sldId id="272" r:id="rId7"/>
    <p:sldId id="273" r:id="rId8"/>
    <p:sldId id="274" r:id="rId9"/>
    <p:sldId id="275"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Sassoon Infant Md" panose="02000603050000020003" charset="0"/>
      <p:regular r:id="rId17"/>
    </p:embeddedFont>
    <p:embeddedFont>
      <p:font typeface="BPreplay" panose="02000503000000020004" charset="0"/>
      <p:regular r:id="rId18"/>
      <p:bold r:id="rId19"/>
      <p:italic r:id="rId20"/>
      <p:boldItalic r:id="rId21"/>
    </p:embeddedFont>
    <p:embeddedFont>
      <p:font typeface="Sassoon Infant Rg" panose="02000503030000020003"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a:srgbClr val="AD8CC0"/>
    <a:srgbClr val="990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88" d="100"/>
          <a:sy n="88" d="100"/>
        </p:scale>
        <p:origin x="1190" y="6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06/06/2023</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or illustrations here.</a:t>
            </a:r>
          </a:p>
        </p:txBody>
      </p:sp>
    </p:spTree>
    <p:extLst>
      <p:ext uri="{BB962C8B-B14F-4D97-AF65-F5344CB8AC3E}">
        <p14:creationId xmlns:p14="http://schemas.microsoft.com/office/powerpoint/2010/main" val="2687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8061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49762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16134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a:t>
            </a:r>
            <a:r>
              <a:rPr lang="en-GB" baseline="0" dirty="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24036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41114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chemeClr val="accent3"/>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a:solidFill>
                  <a:schemeClr val="accent6"/>
                </a:solidFill>
                <a:latin typeface="BPreplay" panose="02000503000000020004" pitchFamily="50" charset="0"/>
              </a:rPr>
              <a:t>Phonics Screening Check</a:t>
            </a:r>
          </a:p>
          <a:p>
            <a:pPr algn="ctr">
              <a:defRPr/>
            </a:pPr>
            <a:endParaRPr lang="en-GB" dirty="0"/>
          </a:p>
        </p:txBody>
      </p:sp>
      <p:pic>
        <p:nvPicPr>
          <p:cNvPr id="3"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8313" y="623888"/>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2604025" y="4256088"/>
            <a:ext cx="39359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BPreplay" panose="02000503000000020004" pitchFamily="50" charset="0"/>
              </a:rPr>
              <a:t>A Guide for Parents</a:t>
            </a:r>
          </a:p>
        </p:txBody>
      </p:sp>
      <p:sp>
        <p:nvSpPr>
          <p:cNvPr id="7" name="Rectangle 2"/>
          <p:cNvSpPr>
            <a:spLocks noChangeArrowheads="1"/>
          </p:cNvSpPr>
          <p:nvPr/>
        </p:nvSpPr>
        <p:spPr bwMode="auto">
          <a:xfrm>
            <a:off x="2998653" y="1335858"/>
            <a:ext cx="3146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a:solidFill>
                  <a:schemeClr val="accent6"/>
                </a:solidFill>
                <a:latin typeface="BPreplay" panose="02000503000000020004" pitchFamily="50" charset="0"/>
              </a:rPr>
              <a:t>Year One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637" y="3530599"/>
            <a:ext cx="1398392" cy="3101632"/>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latin typeface="BPreplay" panose="02000503000000020004" pitchFamily="50" charset="0"/>
              </a:rPr>
              <a:t>Children begin to learn phonics (sounds) in early years, both nursery and reception. Once children begin learning sounds, these sounds are used orally to identify and make words. They will then begin to learn the letters which make each of the sounds and these are used to read and spell words.</a:t>
            </a:r>
          </a:p>
          <a:p>
            <a:pPr algn="just">
              <a:defRPr/>
            </a:pPr>
            <a:endParaRPr lang="en-GB" dirty="0">
              <a:solidFill>
                <a:schemeClr val="tx1"/>
              </a:solidFill>
              <a:latin typeface="BPreplay" panose="02000503000000020004" pitchFamily="50" charset="0"/>
            </a:endParaRPr>
          </a:p>
          <a:p>
            <a:pPr algn="just">
              <a:defRPr/>
            </a:pPr>
            <a:r>
              <a:rPr lang="en-GB" dirty="0">
                <a:solidFill>
                  <a:schemeClr val="bg2">
                    <a:lumMod val="10000"/>
                  </a:schemeClr>
                </a:solidFill>
                <a:latin typeface="BPreplay" panose="02000503000000020004" pitchFamily="50" charset="0"/>
              </a:rPr>
              <a:t>Once children begin learning sounds, these sounds are used orally to identify and make words. They will then begin to learn the letters which make each of the sounds and these are used to read and spell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180209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Phonics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53988" y="4174067"/>
            <a:ext cx="1783062" cy="2542646"/>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Children in Year 1 throughout the country will all be taking part in a phonics screening check during the same week in June. Children in Year 2 will also take the check if they did not achieve the required result when in Year 1 or they have not taken the test before. </a:t>
            </a:r>
          </a:p>
          <a:p>
            <a:pPr algn="just">
              <a:defRPr/>
            </a:pPr>
            <a:endParaRPr lang="en-GB" dirty="0">
              <a:solidFill>
                <a:schemeClr val="bg2">
                  <a:lumMod val="10000"/>
                </a:schemeClr>
              </a:solidFill>
              <a:latin typeface="BPreplay" panose="02000503000000020004" pitchFamily="50" charset="0"/>
            </a:endParaRPr>
          </a:p>
          <a:p>
            <a:pPr algn="just">
              <a:defRPr/>
            </a:pPr>
            <a:r>
              <a:rPr lang="en-GB" dirty="0" err="1">
                <a:solidFill>
                  <a:schemeClr val="bg2">
                    <a:lumMod val="10000"/>
                  </a:schemeClr>
                </a:solidFill>
                <a:latin typeface="BPreplay" panose="02000503000000020004" pitchFamily="50" charset="0"/>
              </a:rPr>
              <a:t>Headteachers</a:t>
            </a:r>
            <a:r>
              <a:rPr lang="en-GB" dirty="0">
                <a:solidFill>
                  <a:schemeClr val="bg2">
                    <a:lumMod val="10000"/>
                  </a:schemeClr>
                </a:solidFill>
                <a:latin typeface="BPreplay" panose="02000503000000020004" pitchFamily="50" charset="0"/>
              </a:rPr>
              <a:t> should decide whether it is appropriate for each of their pupils to take the phonics screening check. The phonics screening check is designed to confirm whether individual children have learnt phonic decoding and blending skills to an appropriate standard.</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6"/>
                </a:solidFill>
                <a:latin typeface="BPreplay" panose="02000503000000020004" pitchFamily="50" charset="0"/>
              </a:rPr>
              <a:t>What is the Phonics Screening Check?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21" y="4134379"/>
            <a:ext cx="1810341" cy="2463271"/>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test contains 40 words. Each child will sit one-to-one and read each word aloud to a teacher. The test will take approximately 10 minutes per child, although all children are different and will complete the check at their own pace. The list of words the children read is a combination of 20 real words and 20 pseudo words (nonsense words).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82520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What Happens During the Test?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424" y="3513667"/>
            <a:ext cx="3757152" cy="1926166"/>
          </a:xfrm>
          <a:prstGeom prst="rect">
            <a:avLst/>
          </a:prstGeom>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The pseudo words will be shown to your child with a picture of an alien. This provides the children with a context for the pseudo word which is independent from any existing vocabulary they may have. Pseudo words are included because they will be new to all pupils; they do not favour children with a good vocabulary knowledge or visual memory of words. </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24948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Pseudo Words (Nonsense Words)</a:t>
            </a:r>
          </a:p>
        </p:txBody>
      </p:sp>
      <p:grpSp>
        <p:nvGrpSpPr>
          <p:cNvPr id="6" name="Group 5"/>
          <p:cNvGrpSpPr/>
          <p:nvPr/>
        </p:nvGrpSpPr>
        <p:grpSpPr>
          <a:xfrm>
            <a:off x="3471334" y="3196167"/>
            <a:ext cx="2201333" cy="2925233"/>
            <a:chOff x="1155157" y="3119967"/>
            <a:chExt cx="2201333" cy="2925233"/>
          </a:xfrm>
        </p:grpSpPr>
        <p:sp>
          <p:nvSpPr>
            <p:cNvPr id="5" name="Rounded Rectangle 4"/>
            <p:cNvSpPr/>
            <p:nvPr/>
          </p:nvSpPr>
          <p:spPr>
            <a:xfrm>
              <a:off x="1155157" y="3119967"/>
              <a:ext cx="2201333" cy="2925233"/>
            </a:xfrm>
            <a:prstGeom prst="roundRect">
              <a:avLst>
                <a:gd name="adj" fmla="val 5513"/>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504" y="3484033"/>
              <a:ext cx="1448637" cy="2197100"/>
            </a:xfrm>
            <a:prstGeom prst="rect">
              <a:avLst/>
            </a:prstGeom>
          </p:spPr>
        </p:pic>
      </p:grpSp>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By the end of the summer term all schools must report each child's results to their parents. They will also confirm if the child has met the standard threshold. Children who do not achieve the expected level will retake the test when they are in Year 2.</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472847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Reporting to Parents </a:t>
            </a:r>
          </a:p>
        </p:txBody>
      </p:sp>
      <p:grpSp>
        <p:nvGrpSpPr>
          <p:cNvPr id="6" name="Group 5"/>
          <p:cNvGrpSpPr/>
          <p:nvPr/>
        </p:nvGrpSpPr>
        <p:grpSpPr>
          <a:xfrm>
            <a:off x="2224825" y="3090333"/>
            <a:ext cx="4694350" cy="2950632"/>
            <a:chOff x="2165556" y="2861733"/>
            <a:chExt cx="5260097" cy="330623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484" y="3840874"/>
              <a:ext cx="3075450" cy="2327091"/>
            </a:xfrm>
            <a:prstGeom prst="rect">
              <a:avLst/>
            </a:prstGeom>
          </p:spPr>
        </p:pic>
        <p:sp>
          <p:nvSpPr>
            <p:cNvPr id="5" name="Oval Callout 4"/>
            <p:cNvSpPr/>
            <p:nvPr/>
          </p:nvSpPr>
          <p:spPr>
            <a:xfrm>
              <a:off x="4258733" y="2861733"/>
              <a:ext cx="829734" cy="558800"/>
            </a:xfrm>
            <a:prstGeom prst="wedgeEllipseCallout">
              <a:avLst>
                <a:gd name="adj1" fmla="val 595"/>
                <a:gd name="adj2" fmla="val 8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rot="19671663">
              <a:off x="2788520" y="3434703"/>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rot="16975681">
              <a:off x="2030089" y="4656514"/>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rot="1928337" flipH="1">
              <a:off x="5977785" y="3275838"/>
              <a:ext cx="829734" cy="558800"/>
            </a:xfrm>
            <a:prstGeom prst="wedgeEllipseCallout">
              <a:avLst>
                <a:gd name="adj1" fmla="val 26492"/>
                <a:gd name="adj2" fmla="val 1105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rot="4624319" flipH="1">
              <a:off x="6731386" y="4815301"/>
              <a:ext cx="829734" cy="558800"/>
            </a:xfrm>
            <a:prstGeom prst="wedgeEllipseCallout">
              <a:avLst>
                <a:gd name="adj1" fmla="val -915"/>
                <a:gd name="adj2" fmla="val 1431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latin typeface="BPreplay" panose="02000503000000020004" pitchFamily="50" charset="0"/>
              </a:rPr>
              <a:t>Results from the check will be used by schools to analyse their own performance and for Ofsted to use in inspections.</a:t>
            </a: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6105389"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Are the Results Used?</a:t>
            </a:r>
          </a:p>
        </p:txBody>
      </p:sp>
      <p:pic>
        <p:nvPicPr>
          <p:cNvPr id="3"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10086" y="2929467"/>
            <a:ext cx="2123828" cy="2667529"/>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362744" y="332007"/>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Play lots of sound and listening games with your child. Phonics play has a lot of real and nonsense segmenting and blending word games which are helpful. Some are free and others incur a small fee (£7 for the </a:t>
            </a:r>
            <a:r>
              <a:rPr lang="en-GB">
                <a:solidFill>
                  <a:schemeClr val="bg2">
                    <a:lumMod val="10000"/>
                  </a:schemeClr>
                </a:solidFill>
                <a:latin typeface="BPreplay" panose="02000503000000020004" pitchFamily="50" charset="0"/>
              </a:rPr>
              <a:t>year) </a:t>
            </a: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Keep reading as much as possible to and with your child.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Encourage and praise. Remind children some words will not make sense, just segment and blend what you hear.</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If your child is struggling to decode a word, help them by encouraging them to say each sound in the word from left to right, repeat this process speeding up each time to hear the phonemes making it easier to blend to read.</a:t>
            </a:r>
          </a:p>
          <a:p>
            <a:pPr marL="285750" indent="-192088" algn="just">
              <a:buFont typeface="Arial" panose="020B0604020202020204" pitchFamily="34" charset="0"/>
              <a:buChar char="•"/>
              <a:defRPr/>
            </a:pPr>
            <a:endParaRPr lang="en-GB" dirty="0">
              <a:solidFill>
                <a:schemeClr val="bg2">
                  <a:lumMod val="10000"/>
                </a:schemeClr>
              </a:solidFill>
              <a:latin typeface="BPreplay" panose="02000503000000020004" pitchFamily="50" charset="0"/>
            </a:endParaRPr>
          </a:p>
          <a:p>
            <a:pPr marL="285750" indent="-192088" algn="just">
              <a:buFont typeface="Arial" panose="020B0604020202020204" pitchFamily="34" charset="0"/>
              <a:buChar char="•"/>
              <a:defRPr/>
            </a:pPr>
            <a:r>
              <a:rPr lang="en-GB" dirty="0">
                <a:solidFill>
                  <a:schemeClr val="bg2">
                    <a:lumMod val="10000"/>
                  </a:schemeClr>
                </a:solidFill>
                <a:latin typeface="BPreplay" panose="02000503000000020004" pitchFamily="50" charset="0"/>
              </a:rPr>
              <a:t>Blend the sounds by pointing to each one, e.g. /c/ in cat, /p/ in pat, /ng/ in sing, /</a:t>
            </a:r>
            <a:r>
              <a:rPr lang="en-GB" dirty="0" err="1">
                <a:solidFill>
                  <a:schemeClr val="bg2">
                    <a:lumMod val="10000"/>
                  </a:schemeClr>
                </a:solidFill>
                <a:latin typeface="BPreplay" panose="02000503000000020004" pitchFamily="50" charset="0"/>
              </a:rPr>
              <a:t>ee</a:t>
            </a:r>
            <a:r>
              <a:rPr lang="en-GB" dirty="0">
                <a:solidFill>
                  <a:schemeClr val="bg2">
                    <a:lumMod val="10000"/>
                  </a:schemeClr>
                </a:solidFill>
                <a:latin typeface="BPreplay" panose="02000503000000020004" pitchFamily="50" charset="0"/>
              </a:rPr>
              <a:t>/ in been. Next move your finger under the whole word as you say it.</a:t>
            </a:r>
          </a:p>
          <a:p>
            <a:pPr marL="93662" algn="just">
              <a:defRPr/>
            </a:pPr>
            <a:endParaRPr lang="en-GB" dirty="0">
              <a:solidFill>
                <a:schemeClr val="bg2">
                  <a:lumMod val="10000"/>
                </a:schemeClr>
              </a:solidFill>
              <a:latin typeface="BPreplay" panose="02000503000000020004" pitchFamily="50"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chapter</a:t>
            </a:r>
          </a:p>
          <a:p>
            <a:pPr algn="ctr">
              <a:defRPr/>
            </a:pPr>
            <a:r>
              <a:rPr lang="en-GB" sz="1000" dirty="0">
                <a:solidFill>
                  <a:schemeClr val="bg1"/>
                </a:solidFill>
                <a:latin typeface="BPreplay" panose="02000503000000020004" pitchFamily="50" charset="0"/>
              </a:rPr>
              <a:t>menu</a:t>
            </a:r>
          </a:p>
        </p:txBody>
      </p:sp>
      <p:pic>
        <p:nvPicPr>
          <p:cNvPr id="410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ChangeArrowheads="1"/>
          </p:cNvSpPr>
          <p:nvPr/>
        </p:nvSpPr>
        <p:spPr bwMode="auto">
          <a:xfrm>
            <a:off x="407988" y="401638"/>
            <a:ext cx="7659917"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6"/>
                </a:solidFill>
                <a:latin typeface="BPreplay" panose="02000503000000020004" pitchFamily="50" charset="0"/>
              </a:rPr>
              <a:t>How Can I Help My </a:t>
            </a:r>
            <a:r>
              <a:rPr lang="en-GB" altLang="en-US" sz="3600">
                <a:solidFill>
                  <a:schemeClr val="accent6"/>
                </a:solidFill>
                <a:latin typeface="BPreplay" panose="02000503000000020004" pitchFamily="50" charset="0"/>
              </a:rPr>
              <a:t>Child at </a:t>
            </a:r>
            <a:r>
              <a:rPr lang="en-GB" altLang="en-US" sz="3600" dirty="0">
                <a:solidFill>
                  <a:schemeClr val="accent6"/>
                </a:solidFill>
                <a:latin typeface="BPreplay" panose="02000503000000020004" pitchFamily="50"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8" name="Picture 4"/>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77519" y="3242469"/>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88236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1217</TotalTime>
  <Words>647</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Sassoon Infant Md</vt:lpstr>
      <vt:lpstr>BPreplay</vt:lpstr>
      <vt:lpstr>Sassoon Infant Rg</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Ben Hewett</cp:lastModifiedBy>
  <cp:revision>123</cp:revision>
  <dcterms:created xsi:type="dcterms:W3CDTF">2014-10-01T16:09:27Z</dcterms:created>
  <dcterms:modified xsi:type="dcterms:W3CDTF">2023-06-06T17:09:57Z</dcterms:modified>
</cp:coreProperties>
</file>