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12"/>
  </p:notesMasterIdLst>
  <p:handoutMasterIdLst>
    <p:handoutMasterId r:id="rId13"/>
  </p:handoutMasterIdLst>
  <p:sldIdLst>
    <p:sldId id="258" r:id="rId2"/>
    <p:sldId id="276" r:id="rId3"/>
    <p:sldId id="270" r:id="rId4"/>
    <p:sldId id="271" r:id="rId5"/>
    <p:sldId id="277" r:id="rId6"/>
    <p:sldId id="278" r:id="rId7"/>
    <p:sldId id="272" r:id="rId8"/>
    <p:sldId id="273" r:id="rId9"/>
    <p:sldId id="274" r:id="rId10"/>
    <p:sldId id="275" r:id="rId11"/>
  </p:sldIdLst>
  <p:sldSz cx="9144000" cy="6858000" type="screen4x3"/>
  <p:notesSz cx="6858000" cy="9144000"/>
  <p:embeddedFontLst>
    <p:embeddedFont>
      <p:font typeface="BPreplay" panose="02000503000000020004" charset="0"/>
      <p:regular r:id="rId14"/>
      <p:bold r:id="rId15"/>
      <p:italic r:id="rId16"/>
      <p:boldItalic r:id="rId17"/>
    </p:embeddedFont>
    <p:embeddedFont>
      <p:font typeface="Sassoon Infant Md" panose="02000603050000020003" charset="0"/>
      <p:regular r:id="rId18"/>
    </p:embeddedFont>
    <p:embeddedFont>
      <p:font typeface="Sassoon Infant Rg" panose="02000503030000020003" charset="0"/>
      <p:regular r:id="rId19"/>
      <p:bold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4" pos="317" userDrawn="1">
          <p15:clr>
            <a:srgbClr val="A4A3A4"/>
          </p15:clr>
        </p15:guide>
        <p15:guide id="5" orient="horz" pos="3997" userDrawn="1">
          <p15:clr>
            <a:srgbClr val="A4A3A4"/>
          </p15:clr>
        </p15:guide>
        <p15:guide id="6" pos="5443" userDrawn="1">
          <p15:clr>
            <a:srgbClr val="A4A3A4"/>
          </p15:clr>
        </p15:guide>
        <p15:guide id="7" orient="horz" pos="323" userDrawn="1">
          <p15:clr>
            <a:srgbClr val="A4A3A4"/>
          </p15:clr>
        </p15:guide>
        <p15:guide id="8" pos="476" userDrawn="1">
          <p15:clr>
            <a:srgbClr val="A4A3A4"/>
          </p15:clr>
        </p15:guide>
        <p15:guide id="9" orient="horz" pos="459" userDrawn="1">
          <p15:clr>
            <a:srgbClr val="A4A3A4"/>
          </p15:clr>
        </p15:guide>
        <p15:guide id="10" orient="horz" pos="3838" userDrawn="1">
          <p15:clr>
            <a:srgbClr val="A4A3A4"/>
          </p15:clr>
        </p15:guide>
        <p15:guide id="11" pos="528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C1EB"/>
    <a:srgbClr val="ACDDFC"/>
    <a:srgbClr val="21A6F9"/>
    <a:srgbClr val="1C1C1C"/>
    <a:srgbClr val="2898A8"/>
    <a:srgbClr val="FEFBDA"/>
    <a:srgbClr val="FFFFE1"/>
    <a:srgbClr val="FDFDFD"/>
    <a:srgbClr val="AD8CC0"/>
    <a:srgbClr val="9901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09" autoAdjust="0"/>
    <p:restoredTop sz="94660"/>
  </p:normalViewPr>
  <p:slideViewPr>
    <p:cSldViewPr snapToGrid="0" showGuides="1">
      <p:cViewPr varScale="1">
        <p:scale>
          <a:sx n="85" d="100"/>
          <a:sy n="85" d="100"/>
        </p:scale>
        <p:origin x="1262" y="62"/>
      </p:cViewPr>
      <p:guideLst>
        <p:guide orient="horz" pos="2160"/>
        <p:guide pos="2880"/>
        <p:guide pos="317"/>
        <p:guide orient="horz" pos="3997"/>
        <p:guide pos="5443"/>
        <p:guide orient="horz" pos="323"/>
        <p:guide pos="476"/>
        <p:guide orient="horz" pos="459"/>
        <p:guide orient="horz" pos="3838"/>
        <p:guide pos="5284"/>
      </p:guideLst>
    </p:cSldViewPr>
  </p:slideViewPr>
  <p:notesTextViewPr>
    <p:cViewPr>
      <p:scale>
        <a:sx n="1" d="1"/>
        <a:sy n="1" d="1"/>
      </p:scale>
      <p:origin x="0" y="0"/>
    </p:cViewPr>
  </p:notesTextViewPr>
  <p:notesViewPr>
    <p:cSldViewPr snapToGrid="0" showGuides="1">
      <p:cViewPr varScale="1">
        <p:scale>
          <a:sx n="86" d="100"/>
          <a:sy n="86" d="100"/>
        </p:scale>
        <p:origin x="29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B34F151-63AC-41CE-96F5-7702E930870C}" type="datetimeFigureOut">
              <a:rPr lang="en-GB" smtClean="0"/>
              <a:t>26/02/2026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676B846-B279-40AC-BFF5-DBC4013370C2}" type="slidenum">
              <a:rPr lang="en-GB" smtClean="0"/>
              <a:t>‹#›</a:t>
            </a:fld>
            <a:endParaRPr lang="en-GB"/>
          </a:p>
        </p:txBody>
      </p:sp>
    </p:spTree>
    <p:extLst>
      <p:ext uri="{BB962C8B-B14F-4D97-AF65-F5344CB8AC3E}">
        <p14:creationId xmlns:p14="http://schemas.microsoft.com/office/powerpoint/2010/main" val="26453970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2C5D1-7818-41B5-ABAD-5E4B38A5388F}" type="datetimeFigureOut">
              <a:rPr lang="en-GB" smtClean="0"/>
              <a:t>26/02/2026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21341-850D-40E1-BB3D-87946DC9B06D}" type="slidenum">
              <a:rPr lang="en-GB" smtClean="0"/>
              <a:t>‹#›</a:t>
            </a:fld>
            <a:endParaRPr lang="en-GB"/>
          </a:p>
        </p:txBody>
      </p:sp>
    </p:spTree>
    <p:extLst>
      <p:ext uri="{BB962C8B-B14F-4D97-AF65-F5344CB8AC3E}">
        <p14:creationId xmlns:p14="http://schemas.microsoft.com/office/powerpoint/2010/main" val="847048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7040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8">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sp>
        <p:nvSpPr>
          <p:cNvPr id="3" name="Content Placeholder 2"/>
          <p:cNvSpPr>
            <a:spLocks noGrp="1"/>
          </p:cNvSpPr>
          <p:nvPr>
            <p:ph idx="1" hasCustomPrompt="1"/>
          </p:nvPr>
        </p:nvSpPr>
        <p:spPr>
          <a:xfrm>
            <a:off x="457199" y="1513946"/>
            <a:ext cx="3295652" cy="4882092"/>
          </a:xfrm>
          <a:prstGeom prst="roundRect">
            <a:avLst>
              <a:gd name="adj" fmla="val 1874"/>
            </a:avLst>
          </a:prstGeom>
        </p:spPr>
        <p:txBody>
          <a:bodyPr/>
          <a:lstStyle>
            <a:lvl1pPr marL="0" indent="0">
              <a:lnSpc>
                <a:spcPct val="100000"/>
              </a:lnSpc>
              <a:buNone/>
              <a:defRPr sz="1800">
                <a:latin typeface="Sassoon Infant Rg" panose="02000503030000020003" pitchFamily="50" charset="0"/>
                <a:ea typeface="Sassoon Infant Rg" panose="02000503030000020003" pitchFamily="50" charset="0"/>
              </a:defRPr>
            </a:lvl1pPr>
            <a:lvl2pPr>
              <a:defRPr sz="1600">
                <a:latin typeface="Sassoon Infant Rg" panose="02000503030000020003" pitchFamily="50" charset="0"/>
                <a:ea typeface="Sassoon Infant Rg" panose="02000503030000020003" pitchFamily="50" charset="0"/>
              </a:defRPr>
            </a:lvl2pPr>
            <a:lvl3pPr>
              <a:defRPr sz="1400">
                <a:latin typeface="Sassoon Infant Rg" panose="02000503030000020003" pitchFamily="50" charset="0"/>
                <a:ea typeface="Sassoon Infant Rg" panose="02000503030000020003" pitchFamily="50" charset="0"/>
              </a:defRPr>
            </a:lvl3pPr>
            <a:lvl4pPr>
              <a:defRPr sz="1400">
                <a:latin typeface="Sassoon Infant Rg" panose="02000503030000020003" pitchFamily="50" charset="0"/>
                <a:ea typeface="Sassoon Infant Rg" panose="02000503030000020003" pitchFamily="50" charset="0"/>
              </a:defRPr>
            </a:lvl4pPr>
            <a:lvl5pPr>
              <a:defRPr sz="1400">
                <a:latin typeface="Sassoon Infant Rg" panose="02000503030000020003" pitchFamily="50" charset="0"/>
                <a:ea typeface="Sassoon Infant Rg" panose="02000503030000020003" pitchFamily="50" charset="0"/>
              </a:defRPr>
            </a:lvl5pPr>
          </a:lstStyle>
          <a:p>
            <a:pPr lvl="0"/>
            <a:r>
              <a:rPr lang="en-US" dirty="0"/>
              <a:t>Insert text here.</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7" name="Rectangle 6"/>
          <p:cNvSpPr/>
          <p:nvPr userDrawn="1"/>
        </p:nvSpPr>
        <p:spPr>
          <a:xfrm>
            <a:off x="3752850" y="4616560"/>
            <a:ext cx="2275417" cy="146674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9" name="Rectangle 8"/>
          <p:cNvSpPr/>
          <p:nvPr userDrawn="1"/>
        </p:nvSpPr>
        <p:spPr>
          <a:xfrm>
            <a:off x="3752850" y="3066910"/>
            <a:ext cx="2275417" cy="1460111"/>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solidFill>
                <a:srgbClr val="FFFFFF"/>
              </a:solidFill>
            </a:endParaRPr>
          </a:p>
        </p:txBody>
      </p:sp>
      <p:sp>
        <p:nvSpPr>
          <p:cNvPr id="11" name="Rectangle 10"/>
          <p:cNvSpPr/>
          <p:nvPr userDrawn="1"/>
        </p:nvSpPr>
        <p:spPr>
          <a:xfrm>
            <a:off x="3752850" y="1513945"/>
            <a:ext cx="2275417" cy="1463426"/>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3" name="Rectangle 22"/>
          <p:cNvSpPr/>
          <p:nvPr userDrawn="1"/>
        </p:nvSpPr>
        <p:spPr>
          <a:xfrm>
            <a:off x="6119282" y="4616560"/>
            <a:ext cx="2275417" cy="146674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4" name="Rectangle 23"/>
          <p:cNvSpPr/>
          <p:nvPr userDrawn="1"/>
        </p:nvSpPr>
        <p:spPr>
          <a:xfrm>
            <a:off x="6119282" y="3066910"/>
            <a:ext cx="2275417" cy="146011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dirty="0">
              <a:solidFill>
                <a:srgbClr val="FFFFFF"/>
              </a:solidFill>
            </a:endParaRPr>
          </a:p>
        </p:txBody>
      </p:sp>
      <p:sp>
        <p:nvSpPr>
          <p:cNvPr id="25" name="Rectangle 24"/>
          <p:cNvSpPr/>
          <p:nvPr userDrawn="1"/>
        </p:nvSpPr>
        <p:spPr>
          <a:xfrm>
            <a:off x="6119282" y="1513945"/>
            <a:ext cx="2275417" cy="146342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Tree>
    <p:extLst>
      <p:ext uri="{BB962C8B-B14F-4D97-AF65-F5344CB8AC3E}">
        <p14:creationId xmlns:p14="http://schemas.microsoft.com/office/powerpoint/2010/main" val="2856887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ims Slide">
    <p:spTree>
      <p:nvGrpSpPr>
        <p:cNvPr id="1" name=""/>
        <p:cNvGrpSpPr/>
        <p:nvPr/>
      </p:nvGrpSpPr>
      <p:grpSpPr>
        <a:xfrm>
          <a:off x="0" y="0"/>
          <a:ext cx="0" cy="0"/>
          <a:chOff x="0" y="0"/>
          <a:chExt cx="0" cy="0"/>
        </a:xfrm>
      </p:grpSpPr>
      <p:pic>
        <p:nvPicPr>
          <p:cNvPr id="6"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userDrawn="1"/>
        </p:nvSpPr>
        <p:spPr bwMode="auto">
          <a:xfrm>
            <a:off x="503239" y="2930434"/>
            <a:ext cx="8137524" cy="3414803"/>
          </a:xfrm>
          <a:prstGeom prst="roundRect">
            <a:avLst>
              <a:gd name="adj" fmla="val 6409"/>
            </a:avLst>
          </a:prstGeom>
          <a:solidFill>
            <a:srgbClr val="FFF9E7"/>
          </a:solidFill>
          <a:ln w="25400" cap="rnd">
            <a:solidFill>
              <a:srgbClr val="FEFBD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sp>
        <p:nvSpPr>
          <p:cNvPr id="8" name="Rounded Rectangle 7"/>
          <p:cNvSpPr/>
          <p:nvPr userDrawn="1"/>
        </p:nvSpPr>
        <p:spPr bwMode="auto">
          <a:xfrm>
            <a:off x="503239" y="512763"/>
            <a:ext cx="8137524" cy="2193019"/>
          </a:xfrm>
          <a:prstGeom prst="roundRect">
            <a:avLst>
              <a:gd name="adj" fmla="val 6409"/>
            </a:avLst>
          </a:prstGeom>
          <a:solidFill>
            <a:srgbClr val="FFF9E7"/>
          </a:solidFill>
          <a:ln w="25400" cap="rnd">
            <a:solidFill>
              <a:srgbClr val="FEFBD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sp>
        <p:nvSpPr>
          <p:cNvPr id="9" name="Title 1"/>
          <p:cNvSpPr txBox="1">
            <a:spLocks/>
          </p:cNvSpPr>
          <p:nvPr userDrawn="1"/>
        </p:nvSpPr>
        <p:spPr>
          <a:xfrm>
            <a:off x="628650" y="3071286"/>
            <a:ext cx="7886700" cy="540000"/>
          </a:xfrm>
          <a:prstGeom prst="rect">
            <a:avLst/>
          </a:prstGeom>
        </p:spPr>
        <p:txBody>
          <a:bodyPr lIns="0" tIns="0" rIns="0" bIns="0" anchor="ctr" anchorCtr="1">
            <a:noAutofit/>
          </a:bodyPr>
          <a:lstStyle>
            <a:lvl1pPr algn="l" defTabSz="914400" rtl="0" eaLnBrk="1" latinLnBrk="0" hangingPunct="1">
              <a:lnSpc>
                <a:spcPct val="90000"/>
              </a:lnSpc>
              <a:spcBef>
                <a:spcPct val="0"/>
              </a:spcBef>
              <a:buNone/>
              <a:defRPr sz="4000" b="1" kern="1200">
                <a:solidFill>
                  <a:schemeClr val="tx1"/>
                </a:solidFill>
                <a:latin typeface="Sassoon Infant Md" panose="02000603050000020003" pitchFamily="50" charset="0"/>
                <a:ea typeface="+mj-ea"/>
                <a:cs typeface="+mj-cs"/>
              </a:defRPr>
            </a:lvl1pPr>
          </a:lstStyle>
          <a:p>
            <a:r>
              <a:rPr lang="en-US" sz="3600" dirty="0"/>
              <a:t>Success Criteria</a:t>
            </a:r>
          </a:p>
        </p:txBody>
      </p:sp>
      <p:sp>
        <p:nvSpPr>
          <p:cNvPr id="10" name="Title 1"/>
          <p:cNvSpPr txBox="1">
            <a:spLocks/>
          </p:cNvSpPr>
          <p:nvPr userDrawn="1"/>
        </p:nvSpPr>
        <p:spPr>
          <a:xfrm>
            <a:off x="628648" y="734785"/>
            <a:ext cx="7886700" cy="540000"/>
          </a:xfrm>
          <a:prstGeom prst="rect">
            <a:avLst/>
          </a:prstGeom>
        </p:spPr>
        <p:txBody>
          <a:bodyPr lIns="0" tIns="0" rIns="0" bIns="0" anchor="ctr" anchorCtr="1">
            <a:noAutofit/>
          </a:bodyPr>
          <a:lstStyle>
            <a:lvl1pPr algn="l" defTabSz="914400" rtl="0" eaLnBrk="1" latinLnBrk="0" hangingPunct="1">
              <a:lnSpc>
                <a:spcPct val="90000"/>
              </a:lnSpc>
              <a:spcBef>
                <a:spcPct val="0"/>
              </a:spcBef>
              <a:buNone/>
              <a:defRPr sz="4000" b="1" kern="1200">
                <a:solidFill>
                  <a:schemeClr val="tx1"/>
                </a:solidFill>
                <a:latin typeface="Sassoon Infant Md" panose="02000603050000020003" pitchFamily="50" charset="0"/>
                <a:ea typeface="+mj-ea"/>
                <a:cs typeface="+mj-cs"/>
              </a:defRPr>
            </a:lvl1pPr>
          </a:lstStyle>
          <a:p>
            <a:r>
              <a:rPr lang="en-US" sz="3600" dirty="0"/>
              <a:t>Aim</a:t>
            </a:r>
          </a:p>
        </p:txBody>
      </p:sp>
      <p:sp>
        <p:nvSpPr>
          <p:cNvPr id="11" name="Content Placeholder 15"/>
          <p:cNvSpPr>
            <a:spLocks noGrp="1"/>
          </p:cNvSpPr>
          <p:nvPr>
            <p:ph idx="1"/>
          </p:nvPr>
        </p:nvSpPr>
        <p:spPr>
          <a:xfrm>
            <a:off x="628650" y="1127760"/>
            <a:ext cx="7886700" cy="1409700"/>
          </a:xfrm>
        </p:spPr>
        <p:txBody>
          <a:bodyPr>
            <a:normAutofit fontScale="92500" lnSpcReduction="10000"/>
          </a:bodyPr>
          <a:lstStyle/>
          <a:p>
            <a:r>
              <a:rPr lang="en-GB" dirty="0"/>
              <a:t>Statement 1 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a:t>
            </a:r>
          </a:p>
          <a:p>
            <a:r>
              <a:rPr lang="en-GB" dirty="0"/>
              <a:t>Statement 2</a:t>
            </a:r>
          </a:p>
          <a:p>
            <a:pPr lvl="1"/>
            <a:r>
              <a:rPr lang="en-GB" dirty="0"/>
              <a:t>Sub statement</a:t>
            </a:r>
          </a:p>
        </p:txBody>
      </p:sp>
      <p:sp>
        <p:nvSpPr>
          <p:cNvPr id="12" name="Content Placeholder 15"/>
          <p:cNvSpPr txBox="1">
            <a:spLocks/>
          </p:cNvSpPr>
          <p:nvPr userDrawn="1"/>
        </p:nvSpPr>
        <p:spPr>
          <a:xfrm>
            <a:off x="628650" y="3466803"/>
            <a:ext cx="7886700" cy="1409700"/>
          </a:xfrm>
          <a:prstGeom prst="rect">
            <a:avLst/>
          </a:prstGeom>
          <a:noFill/>
          <a:ln w="25400">
            <a:noFill/>
          </a:ln>
        </p:spPr>
        <p:txBody>
          <a:bodyPr vert="horz" lIns="180000" tIns="252000" rIns="252000" bIns="18000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rgbClr val="1C1C1C"/>
                </a:solidFill>
                <a:latin typeface="Sassoon Infant Rg" panose="02000503030000020003" pitchFamily="50" charset="0"/>
                <a:ea typeface="Sassoon Infant Rg" panose="02000503030000020003" pitchFamily="50"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rgbClr val="1C1C1C"/>
                </a:solidFill>
                <a:latin typeface="Sassoon Infant Rg" panose="02000503030000020003" pitchFamily="50" charset="0"/>
                <a:ea typeface="Sassoon Infant Rg" panose="02000503030000020003" pitchFamily="50"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rgbClr val="1C1C1C"/>
                </a:solidFill>
                <a:latin typeface="Sassoon Infant Rg" panose="02000503030000020003" pitchFamily="50" charset="0"/>
                <a:ea typeface="Sassoon Infant Rg" panose="02000503030000020003" pitchFamily="50"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rgbClr val="1C1C1C"/>
                </a:solidFill>
                <a:latin typeface="Sassoon Infant Rg" panose="02000503030000020003" pitchFamily="50" charset="0"/>
                <a:ea typeface="Sassoon Infant Rg" panose="02000503030000020003" pitchFamily="50"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rgbClr val="1C1C1C"/>
                </a:solidFill>
                <a:latin typeface="Sassoon Infant Rg" panose="02000503030000020003" pitchFamily="50" charset="0"/>
                <a:ea typeface="Sassoon Infant Rg" panose="02000503030000020003" pitchFamily="50"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Statement 1 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a:t>
            </a:r>
          </a:p>
          <a:p>
            <a:r>
              <a:rPr lang="en-GB" dirty="0"/>
              <a:t>Statement 2</a:t>
            </a:r>
          </a:p>
          <a:p>
            <a:pPr lvl="1"/>
            <a:r>
              <a:rPr lang="en-GB" dirty="0"/>
              <a:t>Sub statement</a:t>
            </a:r>
          </a:p>
        </p:txBody>
      </p:sp>
    </p:spTree>
    <p:extLst>
      <p:ext uri="{BB962C8B-B14F-4D97-AF65-F5344CB8AC3E}">
        <p14:creationId xmlns:p14="http://schemas.microsoft.com/office/powerpoint/2010/main" val="2257523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3"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1973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lvl1pPr>
          </a:lstStyle>
          <a:p>
            <a:pPr>
              <a:defRPr/>
            </a:pPr>
            <a:fld id="{94B3148B-524E-4287-99F2-A63D5B899BB4}" type="datetimeFigureOut">
              <a:rPr lang="en-GB"/>
              <a:pPr>
                <a:defRPr/>
              </a:pPr>
              <a:t>26/02/2026</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lvl1pPr>
          </a:lstStyle>
          <a:p>
            <a:pPr>
              <a:defRPr/>
            </a:pPr>
            <a:fld id="{4B4540DC-E7D7-4117-B274-EB57E7A7B7B1}" type="slidenum">
              <a:rPr lang="en-GB"/>
              <a:pPr>
                <a:defRPr/>
              </a:pPr>
              <a:t>‹#›</a:t>
            </a:fld>
            <a:endParaRPr lang="en-GB"/>
          </a:p>
        </p:txBody>
      </p:sp>
    </p:spTree>
    <p:extLst>
      <p:ext uri="{BB962C8B-B14F-4D97-AF65-F5344CB8AC3E}">
        <p14:creationId xmlns:p14="http://schemas.microsoft.com/office/powerpoint/2010/main" val="2859363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sp>
        <p:nvSpPr>
          <p:cNvPr id="3" name="Content Placeholder 2"/>
          <p:cNvSpPr>
            <a:spLocks noGrp="1"/>
          </p:cNvSpPr>
          <p:nvPr>
            <p:ph idx="1"/>
          </p:nvPr>
        </p:nvSpPr>
        <p:spPr>
          <a:xfrm>
            <a:off x="457198" y="1513945"/>
            <a:ext cx="8220075" cy="4882093"/>
          </a:xfrm>
          <a:prstGeom prst="roundRect">
            <a:avLst>
              <a:gd name="adj" fmla="val 1874"/>
            </a:avLst>
          </a:prstGeom>
        </p:spPr>
        <p:txBody>
          <a:bodyPr/>
          <a:lstStyle>
            <a:lvl1pPr marL="0" indent="0">
              <a:lnSpc>
                <a:spcPct val="100000"/>
              </a:lnSpc>
              <a:buNone/>
              <a:defRPr sz="1800">
                <a:latin typeface="Sassoon Infant Rg" panose="02000503030000020003" pitchFamily="50" charset="0"/>
                <a:ea typeface="Sassoon Infant Rg" panose="02000503030000020003" pitchFamily="50" charset="0"/>
              </a:defRPr>
            </a:lvl1pPr>
            <a:lvl2pPr>
              <a:defRPr sz="1600">
                <a:latin typeface="Sassoon Infant Rg" panose="02000503030000020003" pitchFamily="50" charset="0"/>
                <a:ea typeface="Sassoon Infant Rg" panose="02000503030000020003" pitchFamily="50" charset="0"/>
              </a:defRPr>
            </a:lvl2pPr>
            <a:lvl3pPr>
              <a:defRPr sz="1400">
                <a:latin typeface="Sassoon Infant Rg" panose="02000503030000020003" pitchFamily="50" charset="0"/>
                <a:ea typeface="Sassoon Infant Rg" panose="02000503030000020003" pitchFamily="50" charset="0"/>
              </a:defRPr>
            </a:lvl3pPr>
            <a:lvl4pPr>
              <a:defRPr sz="1400">
                <a:latin typeface="Sassoon Infant Rg" panose="02000503030000020003" pitchFamily="50" charset="0"/>
                <a:ea typeface="Sassoon Infant Rg" panose="02000503030000020003" pitchFamily="50" charset="0"/>
              </a:defRPr>
            </a:lvl4pPr>
            <a:lvl5pPr>
              <a:defRPr sz="1400">
                <a:latin typeface="Sassoon Infant Rg" panose="02000503030000020003" pitchFamily="50" charset="0"/>
                <a:ea typeface="Sassoon Infant Rg" panose="02000503030000020003" pitchFamily="50" charset="0"/>
              </a:defRPr>
            </a:lvl5pPr>
          </a:lstStyle>
          <a:p>
            <a:pPr lvl="0"/>
            <a:r>
              <a:rPr lang="en-US" dirty="0"/>
              <a:t>Click to edit Master text styles</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Tree>
    <p:extLst>
      <p:ext uri="{BB962C8B-B14F-4D97-AF65-F5344CB8AC3E}">
        <p14:creationId xmlns:p14="http://schemas.microsoft.com/office/powerpoint/2010/main" val="26107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7" name="Rectangle 6"/>
          <p:cNvSpPr/>
          <p:nvPr userDrawn="1"/>
        </p:nvSpPr>
        <p:spPr>
          <a:xfrm>
            <a:off x="755650" y="1513944"/>
            <a:ext cx="7632700" cy="4578881"/>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GB">
              <a:solidFill>
                <a:srgbClr val="FFFFFF"/>
              </a:solidFill>
            </a:endParaRPr>
          </a:p>
        </p:txBody>
      </p:sp>
      <p:grpSp>
        <p:nvGrpSpPr>
          <p:cNvPr id="2" name="Group 1"/>
          <p:cNvGrpSpPr/>
          <p:nvPr userDrawn="1"/>
        </p:nvGrpSpPr>
        <p:grpSpPr>
          <a:xfrm>
            <a:off x="4002736" y="1721798"/>
            <a:ext cx="4189074" cy="4163173"/>
            <a:chOff x="4002736" y="1701428"/>
            <a:chExt cx="4189074" cy="4163173"/>
          </a:xfrm>
        </p:grpSpPr>
        <p:sp>
          <p:nvSpPr>
            <p:cNvPr id="9" name="Oval 8"/>
            <p:cNvSpPr/>
            <p:nvPr userDrawn="1"/>
          </p:nvSpPr>
          <p:spPr bwMode="auto">
            <a:xfrm>
              <a:off x="4002736" y="1735515"/>
              <a:ext cx="1998662" cy="1997075"/>
            </a:xfrm>
            <a:prstGeom prst="ellipse">
              <a:avLst/>
            </a:prstGeom>
            <a:solidFill>
              <a:srgbClr val="FDFE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dirty="0">
                  <a:solidFill>
                    <a:schemeClr val="tx1"/>
                  </a:solidFill>
                </a:rPr>
                <a:t>Insert text or illustrations here.</a:t>
              </a:r>
            </a:p>
          </p:txBody>
        </p:sp>
        <p:sp>
          <p:nvSpPr>
            <p:cNvPr id="11" name="Oval 10"/>
            <p:cNvSpPr/>
            <p:nvPr userDrawn="1"/>
          </p:nvSpPr>
          <p:spPr bwMode="auto">
            <a:xfrm>
              <a:off x="6193147" y="1701428"/>
              <a:ext cx="1998663" cy="1997075"/>
            </a:xfrm>
            <a:prstGeom prst="ellipse">
              <a:avLst/>
            </a:prstGeom>
            <a:solidFill>
              <a:srgbClr val="FDFE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dirty="0">
                  <a:solidFill>
                    <a:schemeClr val="tx1"/>
                  </a:solidFill>
                </a:rPr>
                <a:t>Insert text or illustrations here.</a:t>
              </a:r>
            </a:p>
          </p:txBody>
        </p:sp>
        <p:sp>
          <p:nvSpPr>
            <p:cNvPr id="12" name="Oval 11"/>
            <p:cNvSpPr/>
            <p:nvPr userDrawn="1"/>
          </p:nvSpPr>
          <p:spPr bwMode="auto">
            <a:xfrm>
              <a:off x="6193147" y="3860054"/>
              <a:ext cx="1997075" cy="1998662"/>
            </a:xfrm>
            <a:prstGeom prst="ellipse">
              <a:avLst/>
            </a:prstGeom>
            <a:solidFill>
              <a:srgbClr val="FDFE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dirty="0">
                  <a:solidFill>
                    <a:schemeClr val="tx1"/>
                  </a:solidFill>
                </a:rPr>
                <a:t>Insert text or illustrations here.</a:t>
              </a:r>
            </a:p>
          </p:txBody>
        </p:sp>
        <p:sp>
          <p:nvSpPr>
            <p:cNvPr id="13" name="Oval 12"/>
            <p:cNvSpPr/>
            <p:nvPr userDrawn="1"/>
          </p:nvSpPr>
          <p:spPr bwMode="auto">
            <a:xfrm>
              <a:off x="4002736" y="3865939"/>
              <a:ext cx="1998663" cy="1998662"/>
            </a:xfrm>
            <a:prstGeom prst="ellipse">
              <a:avLst/>
            </a:prstGeom>
            <a:solidFill>
              <a:srgbClr val="FDFE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dirty="0">
                  <a:solidFill>
                    <a:schemeClr val="tx1"/>
                  </a:solidFill>
                </a:rPr>
                <a:t>Insert text or illustrations here.</a:t>
              </a:r>
            </a:p>
          </p:txBody>
        </p:sp>
      </p:grpSp>
      <p:sp>
        <p:nvSpPr>
          <p:cNvPr id="14" name="Content Placeholder 2"/>
          <p:cNvSpPr>
            <a:spLocks noGrp="1"/>
          </p:cNvSpPr>
          <p:nvPr userDrawn="1">
            <p:ph idx="1" hasCustomPrompt="1"/>
          </p:nvPr>
        </p:nvSpPr>
        <p:spPr>
          <a:xfrm>
            <a:off x="755650" y="1513944"/>
            <a:ext cx="3048958" cy="4578882"/>
          </a:xfrm>
          <a:prstGeom prst="roundRect">
            <a:avLst>
              <a:gd name="adj" fmla="val 1874"/>
            </a:avLst>
          </a:prstGeom>
        </p:spPr>
        <p:txBody>
          <a:bodyPr anchor="ctr"/>
          <a:lstStyle>
            <a:lvl1pPr marL="0" indent="0" algn="ctr">
              <a:lnSpc>
                <a:spcPct val="100000"/>
              </a:lnSpc>
              <a:buNone/>
              <a:defRPr sz="1800">
                <a:latin typeface="Sassoon Infant Rg" panose="02000503030000020003" pitchFamily="50" charset="0"/>
                <a:ea typeface="Sassoon Infant Rg" panose="02000503030000020003" pitchFamily="50" charset="0"/>
              </a:defRPr>
            </a:lvl1pPr>
            <a:lvl2pPr>
              <a:defRPr sz="1600">
                <a:latin typeface="Sassoon Infant Rg" panose="02000503030000020003" pitchFamily="50" charset="0"/>
                <a:ea typeface="Sassoon Infant Rg" panose="02000503030000020003" pitchFamily="50" charset="0"/>
              </a:defRPr>
            </a:lvl2pPr>
            <a:lvl3pPr>
              <a:defRPr sz="1400">
                <a:latin typeface="Sassoon Infant Rg" panose="02000503030000020003" pitchFamily="50" charset="0"/>
                <a:ea typeface="Sassoon Infant Rg" panose="02000503030000020003" pitchFamily="50" charset="0"/>
              </a:defRPr>
            </a:lvl3pPr>
            <a:lvl4pPr>
              <a:defRPr sz="1400">
                <a:latin typeface="Sassoon Infant Rg" panose="02000503030000020003" pitchFamily="50" charset="0"/>
                <a:ea typeface="Sassoon Infant Rg" panose="02000503030000020003" pitchFamily="50" charset="0"/>
              </a:defRPr>
            </a:lvl4pPr>
            <a:lvl5pPr>
              <a:defRPr sz="1400">
                <a:latin typeface="Sassoon Infant Rg" panose="02000503030000020003" pitchFamily="50" charset="0"/>
                <a:ea typeface="Sassoon Infant Rg" panose="02000503030000020003" pitchFamily="50" charset="0"/>
              </a:defRPr>
            </a:lvl5pPr>
          </a:lstStyle>
          <a:p>
            <a:pPr lvl="0"/>
            <a:r>
              <a:rPr lang="en-US" dirty="0"/>
              <a:t>Insert text or illustrations here.</a:t>
            </a:r>
          </a:p>
        </p:txBody>
      </p:sp>
    </p:spTree>
    <p:extLst>
      <p:ext uri="{BB962C8B-B14F-4D97-AF65-F5344CB8AC3E}">
        <p14:creationId xmlns:p14="http://schemas.microsoft.com/office/powerpoint/2010/main" val="268757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6" name="Rectangle 5"/>
          <p:cNvSpPr/>
          <p:nvPr userDrawn="1"/>
        </p:nvSpPr>
        <p:spPr>
          <a:xfrm>
            <a:off x="4660233" y="1513945"/>
            <a:ext cx="3691606" cy="4578880"/>
          </a:xfrm>
          <a:prstGeom prst="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9" name="Rectangle 8"/>
          <p:cNvSpPr/>
          <p:nvPr userDrawn="1"/>
        </p:nvSpPr>
        <p:spPr bwMode="auto">
          <a:xfrm>
            <a:off x="750885" y="1513945"/>
            <a:ext cx="3821115" cy="1086016"/>
          </a:xfrm>
          <a:prstGeom prst="rect">
            <a:avLst/>
          </a:prstGeom>
          <a:solidFill>
            <a:schemeClr val="accent3">
              <a:lumMod val="60000"/>
              <a:lumOff val="40000"/>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1" name="Rectangle 10"/>
          <p:cNvSpPr/>
          <p:nvPr userDrawn="1"/>
        </p:nvSpPr>
        <p:spPr bwMode="auto">
          <a:xfrm>
            <a:off x="750885" y="2678233"/>
            <a:ext cx="3821115" cy="1086016"/>
          </a:xfrm>
          <a:prstGeom prst="rect">
            <a:avLst/>
          </a:prstGeom>
          <a:solidFill>
            <a:schemeClr val="accent3">
              <a:lumMod val="60000"/>
              <a:lumOff val="40000"/>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2" name="Rectangle 11"/>
          <p:cNvSpPr/>
          <p:nvPr userDrawn="1"/>
        </p:nvSpPr>
        <p:spPr bwMode="auto">
          <a:xfrm>
            <a:off x="750885" y="3842521"/>
            <a:ext cx="3821115" cy="1086016"/>
          </a:xfrm>
          <a:prstGeom prst="rect">
            <a:avLst/>
          </a:prstGeom>
          <a:solidFill>
            <a:schemeClr val="accent3">
              <a:lumMod val="60000"/>
              <a:lumOff val="40000"/>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3" name="Rectangle 12"/>
          <p:cNvSpPr/>
          <p:nvPr userDrawn="1"/>
        </p:nvSpPr>
        <p:spPr bwMode="auto">
          <a:xfrm>
            <a:off x="750885" y="5006809"/>
            <a:ext cx="3821115" cy="1086016"/>
          </a:xfrm>
          <a:prstGeom prst="rect">
            <a:avLst/>
          </a:prstGeom>
          <a:solidFill>
            <a:schemeClr val="accent3">
              <a:lumMod val="60000"/>
              <a:lumOff val="40000"/>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Tree>
    <p:extLst>
      <p:ext uri="{BB962C8B-B14F-4D97-AF65-F5344CB8AC3E}">
        <p14:creationId xmlns:p14="http://schemas.microsoft.com/office/powerpoint/2010/main" val="80618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3">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7" name="Rectangle 6"/>
          <p:cNvSpPr/>
          <p:nvPr userDrawn="1"/>
        </p:nvSpPr>
        <p:spPr>
          <a:xfrm>
            <a:off x="2895600" y="1513944"/>
            <a:ext cx="5492750" cy="2879337"/>
          </a:xfrm>
          <a:prstGeom prst="rect">
            <a:avLst/>
          </a:prstGeom>
          <a:solidFill>
            <a:schemeClr val="accent3">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9" name="Rectangle 8"/>
          <p:cNvSpPr/>
          <p:nvPr userDrawn="1"/>
        </p:nvSpPr>
        <p:spPr>
          <a:xfrm>
            <a:off x="755650" y="4481513"/>
            <a:ext cx="7632700" cy="1611312"/>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1" name="Rectangle 10"/>
          <p:cNvSpPr/>
          <p:nvPr userDrawn="1"/>
        </p:nvSpPr>
        <p:spPr>
          <a:xfrm>
            <a:off x="755650" y="1513944"/>
            <a:ext cx="2036763" cy="2879337"/>
          </a:xfrm>
          <a:prstGeom prst="rect">
            <a:avLst/>
          </a:prstGeom>
          <a:solidFill>
            <a:schemeClr val="accent3">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Tree>
    <p:extLst>
      <p:ext uri="{BB962C8B-B14F-4D97-AF65-F5344CB8AC3E}">
        <p14:creationId xmlns:p14="http://schemas.microsoft.com/office/powerpoint/2010/main" val="3898567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4">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6" name="Rectangle 5"/>
          <p:cNvSpPr/>
          <p:nvPr userDrawn="1"/>
        </p:nvSpPr>
        <p:spPr>
          <a:xfrm>
            <a:off x="755650" y="1513945"/>
            <a:ext cx="2852738" cy="4578880"/>
          </a:xfrm>
          <a:prstGeom prst="rect">
            <a:avLst/>
          </a:prstGeom>
          <a:solidFill>
            <a:schemeClr val="accent3">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7" name="Rectangle 6"/>
          <p:cNvSpPr/>
          <p:nvPr userDrawn="1"/>
        </p:nvSpPr>
        <p:spPr>
          <a:xfrm>
            <a:off x="3683001" y="4614279"/>
            <a:ext cx="4705350" cy="147854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2" name="Rectangle 11"/>
          <p:cNvSpPr/>
          <p:nvPr userDrawn="1"/>
        </p:nvSpPr>
        <p:spPr>
          <a:xfrm>
            <a:off x="3683001" y="1519198"/>
            <a:ext cx="4705350" cy="147854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3" name="Rectangle 12"/>
          <p:cNvSpPr/>
          <p:nvPr userDrawn="1"/>
        </p:nvSpPr>
        <p:spPr>
          <a:xfrm>
            <a:off x="3683001" y="3066739"/>
            <a:ext cx="4705350" cy="147854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Tree>
    <p:extLst>
      <p:ext uri="{BB962C8B-B14F-4D97-AF65-F5344CB8AC3E}">
        <p14:creationId xmlns:p14="http://schemas.microsoft.com/office/powerpoint/2010/main" val="497622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5">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6" name="Rectangle 5"/>
          <p:cNvSpPr/>
          <p:nvPr userDrawn="1"/>
        </p:nvSpPr>
        <p:spPr>
          <a:xfrm>
            <a:off x="4612104" y="1513946"/>
            <a:ext cx="3776245" cy="281583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7" name="Rectangle 6"/>
          <p:cNvSpPr/>
          <p:nvPr userDrawn="1"/>
        </p:nvSpPr>
        <p:spPr>
          <a:xfrm>
            <a:off x="755650" y="4418013"/>
            <a:ext cx="7632700" cy="1674812"/>
          </a:xfrm>
          <a:prstGeom prst="rec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9" name="Rectangle 8"/>
          <p:cNvSpPr/>
          <p:nvPr userDrawn="1"/>
        </p:nvSpPr>
        <p:spPr>
          <a:xfrm>
            <a:off x="755650" y="1513945"/>
            <a:ext cx="1835150" cy="281583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
        <p:nvSpPr>
          <p:cNvPr id="11" name="Rectangle 10"/>
          <p:cNvSpPr/>
          <p:nvPr userDrawn="1"/>
        </p:nvSpPr>
        <p:spPr>
          <a:xfrm>
            <a:off x="2683877" y="1513945"/>
            <a:ext cx="1835150" cy="281583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a:t>
            </a:r>
            <a:r>
              <a:rPr lang="en-GB" baseline="0" dirty="0">
                <a:solidFill>
                  <a:schemeClr val="tx1"/>
                </a:solidFill>
              </a:rPr>
              <a:t> text or illustrations here.</a:t>
            </a:r>
            <a:endParaRPr lang="en-GB" dirty="0">
              <a:solidFill>
                <a:schemeClr val="tx1"/>
              </a:solidFill>
            </a:endParaRPr>
          </a:p>
        </p:txBody>
      </p:sp>
    </p:spTree>
    <p:extLst>
      <p:ext uri="{BB962C8B-B14F-4D97-AF65-F5344CB8AC3E}">
        <p14:creationId xmlns:p14="http://schemas.microsoft.com/office/powerpoint/2010/main" val="1613484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6">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sp>
        <p:nvSpPr>
          <p:cNvPr id="3" name="Content Placeholder 2"/>
          <p:cNvSpPr>
            <a:spLocks noGrp="1"/>
          </p:cNvSpPr>
          <p:nvPr>
            <p:ph idx="1" hasCustomPrompt="1"/>
          </p:nvPr>
        </p:nvSpPr>
        <p:spPr>
          <a:xfrm>
            <a:off x="457198" y="1503759"/>
            <a:ext cx="8220075" cy="946946"/>
          </a:xfrm>
          <a:prstGeom prst="roundRect">
            <a:avLst>
              <a:gd name="adj" fmla="val 1874"/>
            </a:avLst>
          </a:prstGeom>
        </p:spPr>
        <p:txBody>
          <a:bodyPr anchor="ctr"/>
          <a:lstStyle>
            <a:lvl1pPr marL="0" indent="0">
              <a:lnSpc>
                <a:spcPct val="100000"/>
              </a:lnSpc>
              <a:buNone/>
              <a:defRPr sz="1800">
                <a:latin typeface="Sassoon Infant Rg" panose="02000503030000020003" pitchFamily="50" charset="0"/>
                <a:ea typeface="Sassoon Infant Rg" panose="02000503030000020003" pitchFamily="50" charset="0"/>
              </a:defRPr>
            </a:lvl1pPr>
            <a:lvl2pPr>
              <a:defRPr sz="1600">
                <a:latin typeface="Sassoon Infant Rg" panose="02000503030000020003" pitchFamily="50" charset="0"/>
                <a:ea typeface="Sassoon Infant Rg" panose="02000503030000020003" pitchFamily="50" charset="0"/>
              </a:defRPr>
            </a:lvl2pPr>
            <a:lvl3pPr>
              <a:defRPr sz="1400">
                <a:latin typeface="Sassoon Infant Rg" panose="02000503030000020003" pitchFamily="50" charset="0"/>
                <a:ea typeface="Sassoon Infant Rg" panose="02000503030000020003" pitchFamily="50" charset="0"/>
              </a:defRPr>
            </a:lvl3pPr>
            <a:lvl4pPr>
              <a:defRPr sz="1400">
                <a:latin typeface="Sassoon Infant Rg" panose="02000503030000020003" pitchFamily="50" charset="0"/>
                <a:ea typeface="Sassoon Infant Rg" panose="02000503030000020003" pitchFamily="50" charset="0"/>
              </a:defRPr>
            </a:lvl4pPr>
            <a:lvl5pPr>
              <a:defRPr sz="1400">
                <a:latin typeface="Sassoon Infant Rg" panose="02000503030000020003" pitchFamily="50" charset="0"/>
                <a:ea typeface="Sassoon Infant Rg" panose="02000503030000020003" pitchFamily="50" charset="0"/>
              </a:defRPr>
            </a:lvl5pPr>
          </a:lstStyle>
          <a:p>
            <a:pPr lvl="0"/>
            <a:r>
              <a:rPr lang="en-US" dirty="0"/>
              <a:t>Insert text here.</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6" name="Rectangle 5"/>
          <p:cNvSpPr/>
          <p:nvPr userDrawn="1"/>
        </p:nvSpPr>
        <p:spPr>
          <a:xfrm>
            <a:off x="503238" y="2481263"/>
            <a:ext cx="8137525" cy="258762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1"/>
                </a:solidFill>
              </a:rPr>
              <a:t>Insert text or illustrations</a:t>
            </a:r>
            <a:r>
              <a:rPr lang="en-GB" baseline="0" dirty="0">
                <a:solidFill>
                  <a:schemeClr val="tx1"/>
                </a:solidFill>
              </a:rPr>
              <a:t> here.</a:t>
            </a:r>
            <a:endParaRPr lang="en-GB" dirty="0">
              <a:solidFill>
                <a:schemeClr val="tx1"/>
              </a:solidFill>
            </a:endParaRPr>
          </a:p>
        </p:txBody>
      </p:sp>
      <p:sp>
        <p:nvSpPr>
          <p:cNvPr id="9" name="Content Placeholder 2"/>
          <p:cNvSpPr>
            <a:spLocks noGrp="1"/>
          </p:cNvSpPr>
          <p:nvPr>
            <p:ph idx="10" hasCustomPrompt="1"/>
          </p:nvPr>
        </p:nvSpPr>
        <p:spPr>
          <a:xfrm>
            <a:off x="461962" y="5099446"/>
            <a:ext cx="8220075" cy="946946"/>
          </a:xfrm>
          <a:prstGeom prst="roundRect">
            <a:avLst>
              <a:gd name="adj" fmla="val 1874"/>
            </a:avLst>
          </a:prstGeom>
        </p:spPr>
        <p:txBody>
          <a:bodyPr anchor="ctr"/>
          <a:lstStyle>
            <a:lvl1pPr marL="0" indent="0">
              <a:lnSpc>
                <a:spcPct val="100000"/>
              </a:lnSpc>
              <a:buNone/>
              <a:defRPr sz="1800">
                <a:latin typeface="Sassoon Infant Rg" panose="02000503030000020003" pitchFamily="50" charset="0"/>
                <a:ea typeface="Sassoon Infant Rg" panose="02000503030000020003" pitchFamily="50" charset="0"/>
              </a:defRPr>
            </a:lvl1pPr>
            <a:lvl2pPr>
              <a:defRPr sz="1600">
                <a:latin typeface="Sassoon Infant Rg" panose="02000503030000020003" pitchFamily="50" charset="0"/>
                <a:ea typeface="Sassoon Infant Rg" panose="02000503030000020003" pitchFamily="50" charset="0"/>
              </a:defRPr>
            </a:lvl2pPr>
            <a:lvl3pPr>
              <a:defRPr sz="1400">
                <a:latin typeface="Sassoon Infant Rg" panose="02000503030000020003" pitchFamily="50" charset="0"/>
                <a:ea typeface="Sassoon Infant Rg" panose="02000503030000020003" pitchFamily="50" charset="0"/>
              </a:defRPr>
            </a:lvl3pPr>
            <a:lvl4pPr>
              <a:defRPr sz="1400">
                <a:latin typeface="Sassoon Infant Rg" panose="02000503030000020003" pitchFamily="50" charset="0"/>
                <a:ea typeface="Sassoon Infant Rg" panose="02000503030000020003" pitchFamily="50" charset="0"/>
              </a:defRPr>
            </a:lvl4pPr>
            <a:lvl5pPr>
              <a:defRPr sz="1400">
                <a:latin typeface="Sassoon Infant Rg" panose="02000503030000020003" pitchFamily="50" charset="0"/>
                <a:ea typeface="Sassoon Infant Rg" panose="02000503030000020003" pitchFamily="50" charset="0"/>
              </a:defRPr>
            </a:lvl5pPr>
          </a:lstStyle>
          <a:p>
            <a:pPr lvl="0"/>
            <a:r>
              <a:rPr lang="en-US" dirty="0"/>
              <a:t>Insert text here.</a:t>
            </a:r>
          </a:p>
        </p:txBody>
      </p:sp>
    </p:spTree>
    <p:extLst>
      <p:ext uri="{BB962C8B-B14F-4D97-AF65-F5344CB8AC3E}">
        <p14:creationId xmlns:p14="http://schemas.microsoft.com/office/powerpoint/2010/main" val="2403606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7">
    <p:spTree>
      <p:nvGrpSpPr>
        <p:cNvPr id="1" name=""/>
        <p:cNvGrpSpPr/>
        <p:nvPr/>
      </p:nvGrpSpPr>
      <p:grpSpPr>
        <a:xfrm>
          <a:off x="0" y="0"/>
          <a:ext cx="0" cy="0"/>
          <a:chOff x="0" y="0"/>
          <a:chExt cx="0" cy="0"/>
        </a:xfrm>
      </p:grpSpPr>
      <p:sp>
        <p:nvSpPr>
          <p:cNvPr id="5" name="Rounded Rectangle 4"/>
          <p:cNvSpPr/>
          <p:nvPr userDrawn="1"/>
        </p:nvSpPr>
        <p:spPr bwMode="auto">
          <a:xfrm>
            <a:off x="457198" y="438151"/>
            <a:ext cx="8220075" cy="5957887"/>
          </a:xfrm>
          <a:prstGeom prst="roundRect">
            <a:avLst>
              <a:gd name="adj" fmla="val 2649"/>
            </a:avLst>
          </a:prstGeom>
          <a:solidFill>
            <a:schemeClr val="bg1">
              <a:alpha val="90000"/>
            </a:schemeClr>
          </a:solidFill>
          <a:ln w="25400" cap="rnd">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350" dirty="0"/>
              <a:t> </a:t>
            </a:r>
          </a:p>
        </p:txBody>
      </p:sp>
      <p:sp>
        <p:nvSpPr>
          <p:cNvPr id="18" name="Rounded Rectangle 17"/>
          <p:cNvSpPr/>
          <p:nvPr userDrawn="1"/>
        </p:nvSpPr>
        <p:spPr>
          <a:xfrm>
            <a:off x="760416" y="4340225"/>
            <a:ext cx="2468893" cy="1752600"/>
          </a:xfrm>
          <a:prstGeom prst="roundRect">
            <a:avLst>
              <a:gd name="adj" fmla="val 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Insert text or illustrations here.</a:t>
            </a:r>
          </a:p>
        </p:txBody>
      </p:sp>
      <p:sp>
        <p:nvSpPr>
          <p:cNvPr id="19" name="Rounded Rectangle 18"/>
          <p:cNvSpPr/>
          <p:nvPr userDrawn="1"/>
        </p:nvSpPr>
        <p:spPr>
          <a:xfrm>
            <a:off x="3337553" y="4340225"/>
            <a:ext cx="2468893" cy="1752600"/>
          </a:xfrm>
          <a:prstGeom prst="roundRect">
            <a:avLst>
              <a:gd name="adj" fmla="val 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 text or illustrations here.</a:t>
            </a:r>
          </a:p>
        </p:txBody>
      </p:sp>
      <p:sp>
        <p:nvSpPr>
          <p:cNvPr id="20" name="Rounded Rectangle 19"/>
          <p:cNvSpPr/>
          <p:nvPr userDrawn="1"/>
        </p:nvSpPr>
        <p:spPr>
          <a:xfrm>
            <a:off x="5914690" y="4340225"/>
            <a:ext cx="2468893" cy="1752600"/>
          </a:xfrm>
          <a:prstGeom prst="roundRect">
            <a:avLst>
              <a:gd name="adj" fmla="val 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 text or illustrations here.</a:t>
            </a:r>
          </a:p>
        </p:txBody>
      </p:sp>
      <p:pic>
        <p:nvPicPr>
          <p:cNvPr id="10"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87193" y="6701545"/>
            <a:ext cx="584807" cy="84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5"/>
          <p:cNvSpPr>
            <a:spLocks noGrp="1"/>
          </p:cNvSpPr>
          <p:nvPr>
            <p:ph type="title"/>
          </p:nvPr>
        </p:nvSpPr>
        <p:spPr>
          <a:xfrm>
            <a:off x="457198" y="478895"/>
            <a:ext cx="8220075" cy="994306"/>
          </a:xfrm>
        </p:spPr>
        <p:txBody>
          <a:bodyPr>
            <a:noAutofit/>
          </a:bodyPr>
          <a:lstStyle/>
          <a:p>
            <a:endParaRPr lang="en-GB" dirty="0"/>
          </a:p>
        </p:txBody>
      </p:sp>
      <p:sp>
        <p:nvSpPr>
          <p:cNvPr id="6" name="Rounded Rectangle 5"/>
          <p:cNvSpPr/>
          <p:nvPr userDrawn="1"/>
        </p:nvSpPr>
        <p:spPr>
          <a:xfrm>
            <a:off x="755650" y="2494138"/>
            <a:ext cx="2468893" cy="1752600"/>
          </a:xfrm>
          <a:prstGeom prst="roundRect">
            <a:avLst>
              <a:gd name="adj" fmla="val 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Insert text or illustrations here.</a:t>
            </a:r>
          </a:p>
        </p:txBody>
      </p:sp>
      <p:sp>
        <p:nvSpPr>
          <p:cNvPr id="9" name="Rounded Rectangle 8"/>
          <p:cNvSpPr/>
          <p:nvPr userDrawn="1"/>
        </p:nvSpPr>
        <p:spPr>
          <a:xfrm>
            <a:off x="3332787" y="2494138"/>
            <a:ext cx="2468893" cy="1752600"/>
          </a:xfrm>
          <a:prstGeom prst="roundRect">
            <a:avLst>
              <a:gd name="adj" fmla="val 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 text or illustrations here.</a:t>
            </a:r>
          </a:p>
        </p:txBody>
      </p:sp>
      <p:sp>
        <p:nvSpPr>
          <p:cNvPr id="11" name="Rounded Rectangle 10"/>
          <p:cNvSpPr/>
          <p:nvPr userDrawn="1"/>
        </p:nvSpPr>
        <p:spPr>
          <a:xfrm>
            <a:off x="5909924" y="2494138"/>
            <a:ext cx="2468893" cy="1752600"/>
          </a:xfrm>
          <a:prstGeom prst="roundRect">
            <a:avLst>
              <a:gd name="adj" fmla="val 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rPr>
              <a:t>Insert text or illustrations here.</a:t>
            </a:r>
          </a:p>
        </p:txBody>
      </p:sp>
      <p:sp>
        <p:nvSpPr>
          <p:cNvPr id="15" name="Content Placeholder 2"/>
          <p:cNvSpPr>
            <a:spLocks noGrp="1"/>
          </p:cNvSpPr>
          <p:nvPr>
            <p:ph idx="1" hasCustomPrompt="1"/>
          </p:nvPr>
        </p:nvSpPr>
        <p:spPr>
          <a:xfrm>
            <a:off x="457198" y="1500011"/>
            <a:ext cx="8220075" cy="967318"/>
          </a:xfrm>
          <a:prstGeom prst="roundRect">
            <a:avLst>
              <a:gd name="adj" fmla="val 1874"/>
            </a:avLst>
          </a:prstGeom>
        </p:spPr>
        <p:txBody>
          <a:bodyPr anchor="ctr"/>
          <a:lstStyle>
            <a:lvl1pPr marL="0" indent="0">
              <a:lnSpc>
                <a:spcPct val="100000"/>
              </a:lnSpc>
              <a:buNone/>
              <a:defRPr sz="1800">
                <a:latin typeface="Sassoon Infant Rg" panose="02000503030000020003" pitchFamily="50" charset="0"/>
                <a:ea typeface="Sassoon Infant Rg" panose="02000503030000020003" pitchFamily="50" charset="0"/>
              </a:defRPr>
            </a:lvl1pPr>
            <a:lvl2pPr>
              <a:defRPr sz="1600">
                <a:latin typeface="Sassoon Infant Rg" panose="02000503030000020003" pitchFamily="50" charset="0"/>
                <a:ea typeface="Sassoon Infant Rg" panose="02000503030000020003" pitchFamily="50" charset="0"/>
              </a:defRPr>
            </a:lvl2pPr>
            <a:lvl3pPr>
              <a:defRPr sz="1400">
                <a:latin typeface="Sassoon Infant Rg" panose="02000503030000020003" pitchFamily="50" charset="0"/>
                <a:ea typeface="Sassoon Infant Rg" panose="02000503030000020003" pitchFamily="50" charset="0"/>
              </a:defRPr>
            </a:lvl3pPr>
            <a:lvl4pPr>
              <a:defRPr sz="1400">
                <a:latin typeface="Sassoon Infant Rg" panose="02000503030000020003" pitchFamily="50" charset="0"/>
                <a:ea typeface="Sassoon Infant Rg" panose="02000503030000020003" pitchFamily="50" charset="0"/>
              </a:defRPr>
            </a:lvl4pPr>
            <a:lvl5pPr>
              <a:defRPr sz="1400">
                <a:latin typeface="Sassoon Infant Rg" panose="02000503030000020003" pitchFamily="50" charset="0"/>
                <a:ea typeface="Sassoon Infant Rg" panose="02000503030000020003" pitchFamily="50" charset="0"/>
              </a:defRPr>
            </a:lvl5pPr>
          </a:lstStyle>
          <a:p>
            <a:pPr lvl="0"/>
            <a:r>
              <a:rPr lang="en-US" dirty="0"/>
              <a:t>Insert text here.</a:t>
            </a:r>
          </a:p>
        </p:txBody>
      </p:sp>
    </p:spTree>
    <p:extLst>
      <p:ext uri="{BB962C8B-B14F-4D97-AF65-F5344CB8AC3E}">
        <p14:creationId xmlns:p14="http://schemas.microsoft.com/office/powerpoint/2010/main" val="4111493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9745" y="695325"/>
            <a:ext cx="8164510" cy="1150938"/>
          </a:xfrm>
          <a:prstGeom prst="roundRect">
            <a:avLst>
              <a:gd name="adj" fmla="val 9641"/>
            </a:avLst>
          </a:prstGeom>
          <a:noFill/>
          <a:ln w="25400">
            <a:noFill/>
          </a:ln>
        </p:spPr>
        <p:txBody>
          <a:bodyPr vert="horz" lIns="252000" tIns="252000" rIns="252000" bIns="252000" rtlCol="0" anchor="ctr" anchorCtr="1">
            <a:normAutofit/>
          </a:bodyPr>
          <a:lstStyle/>
          <a:p>
            <a:r>
              <a:rPr lang="en-US" dirty="0"/>
              <a:t>Click to edit Master title style</a:t>
            </a:r>
          </a:p>
        </p:txBody>
      </p:sp>
      <p:sp>
        <p:nvSpPr>
          <p:cNvPr id="3" name="Text Placeholder 2"/>
          <p:cNvSpPr>
            <a:spLocks noGrp="1"/>
          </p:cNvSpPr>
          <p:nvPr>
            <p:ph type="body" idx="1"/>
          </p:nvPr>
        </p:nvSpPr>
        <p:spPr>
          <a:xfrm>
            <a:off x="489745" y="1957386"/>
            <a:ext cx="8164510" cy="4387851"/>
          </a:xfrm>
          <a:prstGeom prst="roundRect">
            <a:avLst>
              <a:gd name="adj" fmla="val 2585"/>
            </a:avLst>
          </a:prstGeom>
          <a:noFill/>
          <a:ln w="25400">
            <a:noFill/>
          </a:ln>
        </p:spPr>
        <p:txBody>
          <a:bodyPr vert="horz" lIns="252000" tIns="252000" rIns="252000" bIns="25200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3892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1" r:id="rId4"/>
    <p:sldLayoutId id="2147483667" r:id="rId5"/>
    <p:sldLayoutId id="2147483668" r:id="rId6"/>
    <p:sldLayoutId id="2147483669" r:id="rId7"/>
    <p:sldLayoutId id="2147483670" r:id="rId8"/>
    <p:sldLayoutId id="2147483673" r:id="rId9"/>
    <p:sldLayoutId id="2147483674" r:id="rId10"/>
    <p:sldLayoutId id="2147483663" r:id="rId11"/>
    <p:sldLayoutId id="2147483666" r:id="rId12"/>
    <p:sldLayoutId id="2147483675" r:id="rId13"/>
  </p:sldLayoutIdLst>
  <p:txStyles>
    <p:titleStyle>
      <a:lvl1pPr algn="l" defTabSz="914400" rtl="0" eaLnBrk="1" latinLnBrk="0" hangingPunct="1">
        <a:lnSpc>
          <a:spcPct val="90000"/>
        </a:lnSpc>
        <a:spcBef>
          <a:spcPct val="0"/>
        </a:spcBef>
        <a:buNone/>
        <a:defRPr sz="4000" kern="1200">
          <a:solidFill>
            <a:srgbClr val="1C1C1C"/>
          </a:solidFill>
          <a:latin typeface="Sassoon Infant Md" panose="02000603050000020003"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rgbClr val="1C1C1C"/>
          </a:solidFill>
          <a:latin typeface="Sassoon Infant Rg" panose="02000503030000020003" pitchFamily="50" charset="0"/>
          <a:ea typeface="Sassoon Infant Rg" panose="02000503030000020003" pitchFamily="50"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rgbClr val="1C1C1C"/>
          </a:solidFill>
          <a:latin typeface="Sassoon Infant Rg" panose="02000503030000020003" pitchFamily="50" charset="0"/>
          <a:ea typeface="Sassoon Infant Rg" panose="02000503030000020003" pitchFamily="50"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rgbClr val="1C1C1C"/>
          </a:solidFill>
          <a:latin typeface="Sassoon Infant Rg" panose="02000503030000020003" pitchFamily="50" charset="0"/>
          <a:ea typeface="Sassoon Infant Rg" panose="02000503030000020003" pitchFamily="50"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rgbClr val="1C1C1C"/>
          </a:solidFill>
          <a:latin typeface="Sassoon Infant Rg" panose="02000503030000020003" pitchFamily="50" charset="0"/>
          <a:ea typeface="Sassoon Infant Rg" panose="02000503030000020003" pitchFamily="50"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rgbClr val="1C1C1C"/>
          </a:solidFill>
          <a:latin typeface="Sassoon Infant Rg" panose="02000503030000020003" pitchFamily="50" charset="0"/>
          <a:ea typeface="Sassoon Infant Rg" panose="02000503030000020003" pitchFamily="50"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Rectangle 1"/>
          <p:cNvSpPr/>
          <p:nvPr/>
        </p:nvSpPr>
        <p:spPr>
          <a:xfrm>
            <a:off x="414338" y="2409031"/>
            <a:ext cx="8315325" cy="1277938"/>
          </a:xfrm>
          <a:prstGeom prst="rect">
            <a:avLst/>
          </a:prstGeom>
          <a:solidFill>
            <a:schemeClr val="accent3"/>
          </a:solidFill>
          <a:ln w="38100">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tIns="288000" anchor="ctr"/>
          <a:lstStyle/>
          <a:p>
            <a:pPr algn="ctr">
              <a:defRPr/>
            </a:pPr>
            <a:r>
              <a:rPr lang="en-GB" altLang="en-US" sz="5000" b="1" dirty="0">
                <a:solidFill>
                  <a:schemeClr val="accent6"/>
                </a:solidFill>
                <a:latin typeface="BPreplay" panose="02000503000000020004" pitchFamily="50" charset="0"/>
              </a:rPr>
              <a:t>Phonics Screening Check</a:t>
            </a:r>
          </a:p>
          <a:p>
            <a:pPr algn="ctr">
              <a:defRPr/>
            </a:pPr>
            <a:endParaRPr lang="en-GB" dirty="0"/>
          </a:p>
        </p:txBody>
      </p:sp>
      <p:pic>
        <p:nvPicPr>
          <p:cNvPr id="3" name="Picture 4"/>
          <p:cNvPicPr>
            <a:picLocks noChangeAspect="1"/>
          </p:cNvPicPr>
          <p:nvPr/>
        </p:nvPicPr>
        <p:blipFill>
          <a:blip r:embed="rId2"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4278313" y="623888"/>
            <a:ext cx="588962"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2604025" y="4256088"/>
            <a:ext cx="393594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3200" dirty="0">
                <a:solidFill>
                  <a:schemeClr val="tx2"/>
                </a:solidFill>
                <a:latin typeface="BPreplay" panose="02000503000000020004" pitchFamily="50" charset="0"/>
              </a:rPr>
              <a:t>A Guide for Parents</a:t>
            </a:r>
          </a:p>
        </p:txBody>
      </p:sp>
      <p:sp>
        <p:nvSpPr>
          <p:cNvPr id="7" name="Rectangle 2"/>
          <p:cNvSpPr>
            <a:spLocks noChangeArrowheads="1"/>
          </p:cNvSpPr>
          <p:nvPr/>
        </p:nvSpPr>
        <p:spPr bwMode="auto">
          <a:xfrm>
            <a:off x="2998653" y="1335858"/>
            <a:ext cx="314669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5400" dirty="0">
                <a:solidFill>
                  <a:schemeClr val="accent6"/>
                </a:solidFill>
                <a:latin typeface="BPreplay" panose="02000503000000020004" pitchFamily="50" charset="0"/>
              </a:rPr>
              <a:t>Year One</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69637" y="3530599"/>
            <a:ext cx="1398392" cy="3101632"/>
          </a:xfrm>
          <a:prstGeom prst="rect">
            <a:avLst/>
          </a:prstGeom>
        </p:spPr>
      </p:pic>
    </p:spTree>
    <p:extLst>
      <p:ext uri="{BB962C8B-B14F-4D97-AF65-F5344CB8AC3E}">
        <p14:creationId xmlns:p14="http://schemas.microsoft.com/office/powerpoint/2010/main" val="221188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pic>
        <p:nvPicPr>
          <p:cNvPr id="8" name="Picture 4"/>
          <p:cNvPicPr>
            <a:picLocks noChangeAspect="1"/>
          </p:cNvPicPr>
          <p:nvPr/>
        </p:nvPicPr>
        <p:blipFill>
          <a:blip r:embed="rId2"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4277519" y="3242469"/>
            <a:ext cx="588962"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6882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366713" y="354013"/>
            <a:ext cx="8420100" cy="7159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p:cNvSpPr/>
          <p:nvPr/>
        </p:nvSpPr>
        <p:spPr>
          <a:xfrm>
            <a:off x="353219" y="1177925"/>
            <a:ext cx="8429625" cy="532923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216000" tIns="216000" rIns="216000" bIns="216000"/>
          <a:lstStyle/>
          <a:p>
            <a:pPr algn="just">
              <a:defRPr/>
            </a:pPr>
            <a:r>
              <a:rPr lang="en-GB" sz="1600" dirty="0">
                <a:solidFill>
                  <a:schemeClr val="bg2">
                    <a:lumMod val="10000"/>
                  </a:schemeClr>
                </a:solidFill>
                <a:latin typeface="BPreplay" panose="02000503000000020004" pitchFamily="50" charset="0"/>
              </a:rPr>
              <a:t>Children in Year 1 throughout the country will all be taking part in a phonics screening check during the same week in June. Children in Year 2 will also take the check if they did not achieve the required result when in Year 1 or they have not taken the test before. </a:t>
            </a:r>
          </a:p>
          <a:p>
            <a:pPr algn="just">
              <a:defRPr/>
            </a:pPr>
            <a:endParaRPr lang="en-GB" sz="1600" dirty="0">
              <a:solidFill>
                <a:schemeClr val="bg2">
                  <a:lumMod val="10000"/>
                </a:schemeClr>
              </a:solidFill>
              <a:latin typeface="BPreplay" panose="02000503000000020004" pitchFamily="50" charset="0"/>
            </a:endParaRPr>
          </a:p>
          <a:p>
            <a:pPr algn="just">
              <a:defRPr/>
            </a:pPr>
            <a:r>
              <a:rPr lang="en-GB" sz="1600" dirty="0">
                <a:solidFill>
                  <a:schemeClr val="bg2">
                    <a:lumMod val="10000"/>
                  </a:schemeClr>
                </a:solidFill>
                <a:latin typeface="BPreplay" panose="02000503000000020004" pitchFamily="50" charset="0"/>
              </a:rPr>
              <a:t>Headteachers decide whether it is appropriate for each of their pupils to take the phonics screening check. The phonics screening check is designed to confirm whether individual children have learnt phonic decoding and blending skills to an appropriate standard. It is important to note EVERY child is expected to take part. Breaks and amendments can be made to make the test more accessible. Your child’s class teacher will consider if any access arrangements need to be made.</a:t>
            </a:r>
          </a:p>
        </p:txBody>
      </p:sp>
      <p:sp>
        <p:nvSpPr>
          <p:cNvPr id="10" name="Oval 9">
            <a:hlinkClick r:id="" action="ppaction://hlinkshowjump?jump=nextslide"/>
          </p:cNvPr>
          <p:cNvSpPr/>
          <p:nvPr/>
        </p:nvSpPr>
        <p:spPr>
          <a:xfrm>
            <a:off x="8226425" y="5930900"/>
            <a:ext cx="755650" cy="757238"/>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next page</a:t>
            </a:r>
          </a:p>
        </p:txBody>
      </p:sp>
      <p:sp>
        <p:nvSpPr>
          <p:cNvPr id="12" name="Oval 11">
            <a:hlinkClick r:id="rId2" action="ppaction://hlinksldjump"/>
          </p:cNvPr>
          <p:cNvSpPr/>
          <p:nvPr/>
        </p:nvSpPr>
        <p:spPr>
          <a:xfrm>
            <a:off x="8226425" y="5065713"/>
            <a:ext cx="755650" cy="757237"/>
          </a:xfrm>
          <a:prstGeom prst="ellipse">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chapter</a:t>
            </a:r>
          </a:p>
          <a:p>
            <a:pPr algn="ctr">
              <a:defRPr/>
            </a:pPr>
            <a:r>
              <a:rPr lang="en-GB" sz="1000" dirty="0">
                <a:solidFill>
                  <a:schemeClr val="bg1"/>
                </a:solidFill>
                <a:latin typeface="BPreplay" panose="02000503000000020004" pitchFamily="50" charset="0"/>
              </a:rPr>
              <a:t>menu</a:t>
            </a:r>
          </a:p>
        </p:txBody>
      </p:sp>
      <p:pic>
        <p:nvPicPr>
          <p:cNvPr id="4105" name="Picture 1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3" y="6716713"/>
            <a:ext cx="582612" cy="8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
          <p:cNvSpPr>
            <a:spLocks noChangeArrowheads="1"/>
          </p:cNvSpPr>
          <p:nvPr/>
        </p:nvSpPr>
        <p:spPr bwMode="auto">
          <a:xfrm>
            <a:off x="407989" y="401638"/>
            <a:ext cx="8374856" cy="646331"/>
          </a:xfrm>
          <a:prstGeom prst="rect">
            <a:avLst/>
          </a:prstGeom>
          <a:noFill/>
          <a:ln w="38100">
            <a:no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3600" dirty="0">
                <a:solidFill>
                  <a:schemeClr val="accent6"/>
                </a:solidFill>
                <a:latin typeface="BPreplay" panose="02000503000000020004" pitchFamily="50" charset="0"/>
              </a:rPr>
              <a:t>What is the Phonics Screening Check?</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1721" y="4134379"/>
            <a:ext cx="1810341" cy="2463271"/>
          </a:xfrm>
          <a:prstGeom prst="rect">
            <a:avLst/>
          </a:prstGeom>
        </p:spPr>
      </p:pic>
    </p:spTree>
    <p:extLst>
      <p:ext uri="{BB962C8B-B14F-4D97-AF65-F5344CB8AC3E}">
        <p14:creationId xmlns:p14="http://schemas.microsoft.com/office/powerpoint/2010/main" val="38060078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366713" y="354013"/>
            <a:ext cx="8420100" cy="7159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p:cNvSpPr/>
          <p:nvPr/>
        </p:nvSpPr>
        <p:spPr>
          <a:xfrm>
            <a:off x="353219" y="1177925"/>
            <a:ext cx="8429625" cy="532923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216000" tIns="216000" rIns="216000" bIns="216000"/>
          <a:lstStyle/>
          <a:p>
            <a:pPr algn="just">
              <a:defRPr/>
            </a:pPr>
            <a:r>
              <a:rPr lang="en-GB" dirty="0">
                <a:solidFill>
                  <a:schemeClr val="bg2">
                    <a:lumMod val="10000"/>
                  </a:schemeClr>
                </a:solidFill>
                <a:latin typeface="BPreplay" panose="02000503000000020004" pitchFamily="50" charset="0"/>
              </a:rPr>
              <a:t>The test contains 40 words. Each child will sit one-to-one and read each word aloud to a teacher. The test will take approximately 10 minutes per child, although all children are different and will complete the check at their own pace. The list of words the children read is a combination of 20 real words and 20 pseudo words (nonsense words).</a:t>
            </a:r>
          </a:p>
        </p:txBody>
      </p:sp>
      <p:sp>
        <p:nvSpPr>
          <p:cNvPr id="10" name="Oval 9">
            <a:hlinkClick r:id="" action="ppaction://hlinkshowjump?jump=nextslide"/>
          </p:cNvPr>
          <p:cNvSpPr/>
          <p:nvPr/>
        </p:nvSpPr>
        <p:spPr>
          <a:xfrm>
            <a:off x="8226425" y="5930900"/>
            <a:ext cx="755650" cy="757238"/>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next page</a:t>
            </a:r>
          </a:p>
        </p:txBody>
      </p:sp>
      <p:sp>
        <p:nvSpPr>
          <p:cNvPr id="12" name="Oval 11">
            <a:hlinkClick r:id="rId2" action="ppaction://hlinksldjump"/>
          </p:cNvPr>
          <p:cNvSpPr/>
          <p:nvPr/>
        </p:nvSpPr>
        <p:spPr>
          <a:xfrm>
            <a:off x="8226425" y="5065713"/>
            <a:ext cx="755650" cy="757237"/>
          </a:xfrm>
          <a:prstGeom prst="ellipse">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chapter</a:t>
            </a:r>
          </a:p>
          <a:p>
            <a:pPr algn="ctr">
              <a:defRPr/>
            </a:pPr>
            <a:r>
              <a:rPr lang="en-GB" sz="1000" dirty="0">
                <a:solidFill>
                  <a:schemeClr val="bg1"/>
                </a:solidFill>
                <a:latin typeface="BPreplay" panose="02000503000000020004" pitchFamily="50" charset="0"/>
              </a:rPr>
              <a:t>menu</a:t>
            </a:r>
          </a:p>
        </p:txBody>
      </p:sp>
      <p:pic>
        <p:nvPicPr>
          <p:cNvPr id="4105" name="Picture 1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3" y="6716713"/>
            <a:ext cx="582612" cy="8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
          <p:cNvSpPr>
            <a:spLocks noChangeArrowheads="1"/>
          </p:cNvSpPr>
          <p:nvPr/>
        </p:nvSpPr>
        <p:spPr bwMode="auto">
          <a:xfrm>
            <a:off x="407988" y="401638"/>
            <a:ext cx="6825202" cy="646331"/>
          </a:xfrm>
          <a:prstGeom prst="rect">
            <a:avLst/>
          </a:prstGeom>
          <a:noFill/>
          <a:ln w="38100">
            <a:no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3600" dirty="0">
                <a:solidFill>
                  <a:schemeClr val="accent6"/>
                </a:solidFill>
                <a:latin typeface="BPreplay" panose="02000503000000020004" pitchFamily="50" charset="0"/>
              </a:rPr>
              <a:t>What Happens During the Test?</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3424" y="3513667"/>
            <a:ext cx="3757152" cy="1926166"/>
          </a:xfrm>
          <a:prstGeom prst="rect">
            <a:avLst/>
          </a:prstGeom>
        </p:spPr>
      </p:pic>
    </p:spTree>
    <p:extLst>
      <p:ext uri="{BB962C8B-B14F-4D97-AF65-F5344CB8AC3E}">
        <p14:creationId xmlns:p14="http://schemas.microsoft.com/office/powerpoint/2010/main" val="1977680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366713" y="354013"/>
            <a:ext cx="8420100" cy="7159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p:cNvSpPr/>
          <p:nvPr/>
        </p:nvSpPr>
        <p:spPr>
          <a:xfrm>
            <a:off x="353219" y="1177925"/>
            <a:ext cx="8429625" cy="532923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216000" tIns="216000" rIns="216000" bIns="216000"/>
          <a:lstStyle/>
          <a:p>
            <a:pPr algn="just">
              <a:defRPr/>
            </a:pPr>
            <a:r>
              <a:rPr lang="en-GB" dirty="0">
                <a:solidFill>
                  <a:schemeClr val="bg2">
                    <a:lumMod val="10000"/>
                  </a:schemeClr>
                </a:solidFill>
                <a:latin typeface="BPreplay" panose="02000503000000020004" pitchFamily="50" charset="0"/>
              </a:rPr>
              <a:t>The pseudo words will be shown to your child with a picture of an alien. This provides the children with a context for the pseudo word which is independent from any existing vocabulary they may have. Pseudo words are included because they will be new to all pupils; they do not favour children with a good vocabulary knowledge or visual memory of words. </a:t>
            </a:r>
          </a:p>
        </p:txBody>
      </p:sp>
      <p:sp>
        <p:nvSpPr>
          <p:cNvPr id="10" name="Oval 9">
            <a:hlinkClick r:id="" action="ppaction://hlinkshowjump?jump=nextslide"/>
          </p:cNvPr>
          <p:cNvSpPr/>
          <p:nvPr/>
        </p:nvSpPr>
        <p:spPr>
          <a:xfrm>
            <a:off x="8226425" y="5930900"/>
            <a:ext cx="755650" cy="757238"/>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next page</a:t>
            </a:r>
          </a:p>
        </p:txBody>
      </p:sp>
      <p:sp>
        <p:nvSpPr>
          <p:cNvPr id="12" name="Oval 11">
            <a:hlinkClick r:id="rId2" action="ppaction://hlinksldjump"/>
          </p:cNvPr>
          <p:cNvSpPr/>
          <p:nvPr/>
        </p:nvSpPr>
        <p:spPr>
          <a:xfrm>
            <a:off x="8226425" y="5065713"/>
            <a:ext cx="755650" cy="757237"/>
          </a:xfrm>
          <a:prstGeom prst="ellipse">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chapter</a:t>
            </a:r>
          </a:p>
          <a:p>
            <a:pPr algn="ctr">
              <a:defRPr/>
            </a:pPr>
            <a:r>
              <a:rPr lang="en-GB" sz="1000" dirty="0">
                <a:solidFill>
                  <a:schemeClr val="bg1"/>
                </a:solidFill>
                <a:latin typeface="BPreplay" panose="02000503000000020004" pitchFamily="50" charset="0"/>
              </a:rPr>
              <a:t>menu</a:t>
            </a:r>
          </a:p>
        </p:txBody>
      </p:sp>
      <p:pic>
        <p:nvPicPr>
          <p:cNvPr id="4105" name="Picture 1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3" y="6716713"/>
            <a:ext cx="582612" cy="8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
          <p:cNvSpPr>
            <a:spLocks noChangeArrowheads="1"/>
          </p:cNvSpPr>
          <p:nvPr/>
        </p:nvSpPr>
        <p:spPr bwMode="auto">
          <a:xfrm>
            <a:off x="407988" y="401638"/>
            <a:ext cx="7249485" cy="646331"/>
          </a:xfrm>
          <a:prstGeom prst="rect">
            <a:avLst/>
          </a:prstGeom>
          <a:noFill/>
          <a:ln w="38100">
            <a:no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3600" dirty="0">
                <a:solidFill>
                  <a:schemeClr val="accent6"/>
                </a:solidFill>
                <a:latin typeface="BPreplay" panose="02000503000000020004" pitchFamily="50" charset="0"/>
              </a:rPr>
              <a:t>Pseudo Words (Nonsense Words)</a:t>
            </a:r>
          </a:p>
        </p:txBody>
      </p:sp>
      <p:grpSp>
        <p:nvGrpSpPr>
          <p:cNvPr id="6" name="Group 5"/>
          <p:cNvGrpSpPr/>
          <p:nvPr/>
        </p:nvGrpSpPr>
        <p:grpSpPr>
          <a:xfrm>
            <a:off x="3471334" y="3196167"/>
            <a:ext cx="2201333" cy="2925233"/>
            <a:chOff x="1155157" y="3119967"/>
            <a:chExt cx="2201333" cy="2925233"/>
          </a:xfrm>
        </p:grpSpPr>
        <p:sp>
          <p:nvSpPr>
            <p:cNvPr id="5" name="Rounded Rectangle 4"/>
            <p:cNvSpPr/>
            <p:nvPr/>
          </p:nvSpPr>
          <p:spPr>
            <a:xfrm>
              <a:off x="1155157" y="3119967"/>
              <a:ext cx="2201333" cy="2925233"/>
            </a:xfrm>
            <a:prstGeom prst="roundRect">
              <a:avLst>
                <a:gd name="adj" fmla="val 5513"/>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31504" y="3484033"/>
              <a:ext cx="1448637" cy="2197100"/>
            </a:xfrm>
            <a:prstGeom prst="rect">
              <a:avLst/>
            </a:prstGeom>
          </p:spPr>
        </p:pic>
      </p:grpSp>
    </p:spTree>
    <p:extLst>
      <p:ext uri="{BB962C8B-B14F-4D97-AF65-F5344CB8AC3E}">
        <p14:creationId xmlns:p14="http://schemas.microsoft.com/office/powerpoint/2010/main" val="30193270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A64DBF-5157-C6E2-F7D7-64FA655A7431}"/>
              </a:ext>
            </a:extLst>
          </p:cNvPr>
          <p:cNvPicPr>
            <a:picLocks noGrp="1" noChangeAspect="1"/>
          </p:cNvPicPr>
          <p:nvPr>
            <p:ph idx="1"/>
          </p:nvPr>
        </p:nvPicPr>
        <p:blipFill>
          <a:blip r:embed="rId2"/>
          <a:stretch>
            <a:fillRect/>
          </a:stretch>
        </p:blipFill>
        <p:spPr>
          <a:xfrm>
            <a:off x="335798" y="1380004"/>
            <a:ext cx="3565914" cy="5056354"/>
          </a:xfrm>
          <a:prstGeom prst="roundRect">
            <a:avLst>
              <a:gd name="adj" fmla="val 1874"/>
            </a:avLst>
          </a:prstGeom>
          <a:noFill/>
          <a:ln w="25400">
            <a:noFill/>
          </a:ln>
        </p:spPr>
      </p:pic>
      <p:sp>
        <p:nvSpPr>
          <p:cNvPr id="3" name="Title 2">
            <a:extLst>
              <a:ext uri="{FF2B5EF4-FFF2-40B4-BE49-F238E27FC236}">
                <a16:creationId xmlns:a16="http://schemas.microsoft.com/office/drawing/2014/main" id="{F4110941-3FA9-49D6-5997-3F390E66C726}"/>
              </a:ext>
            </a:extLst>
          </p:cNvPr>
          <p:cNvSpPr>
            <a:spLocks noGrp="1"/>
          </p:cNvSpPr>
          <p:nvPr>
            <p:ph type="title"/>
          </p:nvPr>
        </p:nvSpPr>
        <p:spPr/>
        <p:txBody>
          <a:bodyPr/>
          <a:lstStyle/>
          <a:p>
            <a:r>
              <a:rPr lang="en-US" dirty="0"/>
              <a:t>Example Test</a:t>
            </a:r>
            <a:endParaRPr lang="en-GB" dirty="0"/>
          </a:p>
        </p:txBody>
      </p:sp>
      <p:pic>
        <p:nvPicPr>
          <p:cNvPr id="7" name="Picture 6">
            <a:extLst>
              <a:ext uri="{FF2B5EF4-FFF2-40B4-BE49-F238E27FC236}">
                <a16:creationId xmlns:a16="http://schemas.microsoft.com/office/drawing/2014/main" id="{69DB6EE9-2593-5F12-23BA-213B43047B48}"/>
              </a:ext>
            </a:extLst>
          </p:cNvPr>
          <p:cNvPicPr>
            <a:picLocks noChangeAspect="1"/>
          </p:cNvPicPr>
          <p:nvPr/>
        </p:nvPicPr>
        <p:blipFill>
          <a:blip r:embed="rId3"/>
          <a:stretch>
            <a:fillRect/>
          </a:stretch>
        </p:blipFill>
        <p:spPr>
          <a:xfrm>
            <a:off x="4506535" y="1380004"/>
            <a:ext cx="3740994" cy="5056354"/>
          </a:xfrm>
          <a:prstGeom prst="rect">
            <a:avLst/>
          </a:prstGeom>
        </p:spPr>
      </p:pic>
    </p:spTree>
    <p:extLst>
      <p:ext uri="{BB962C8B-B14F-4D97-AF65-F5344CB8AC3E}">
        <p14:creationId xmlns:p14="http://schemas.microsoft.com/office/powerpoint/2010/main" val="525461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6991EA-26BE-3629-45ED-ED7098316C2F}"/>
              </a:ext>
            </a:extLst>
          </p:cNvPr>
          <p:cNvSpPr>
            <a:spLocks noGrp="1"/>
          </p:cNvSpPr>
          <p:nvPr>
            <p:ph idx="1"/>
          </p:nvPr>
        </p:nvSpPr>
        <p:spPr/>
        <p:txBody>
          <a:bodyPr>
            <a:normAutofit lnSpcReduction="10000"/>
          </a:bodyPr>
          <a:lstStyle/>
          <a:p>
            <a:r>
              <a:rPr lang="en-US" dirty="0"/>
              <a:t>If a pupil is absent during the check week, the check can be administered to them until Friday 20 June.</a:t>
            </a:r>
          </a:p>
          <a:p>
            <a:r>
              <a:rPr lang="en-US" dirty="0"/>
              <a:t>If a pupil does not take the check during this period and returns to school after Friday 20 June, they must be recorded as absent and they will re-take the test in Year 2. </a:t>
            </a:r>
          </a:p>
          <a:p>
            <a:r>
              <a:rPr lang="en-US" dirty="0"/>
              <a:t>The test will be administered in a quiet space by </a:t>
            </a:r>
            <a:r>
              <a:rPr lang="en-US" dirty="0" err="1"/>
              <a:t>Mr</a:t>
            </a:r>
            <a:r>
              <a:rPr lang="en-US" dirty="0"/>
              <a:t> Hewett. The children take part in mock tests to </a:t>
            </a:r>
            <a:r>
              <a:rPr lang="en-US" dirty="0" err="1"/>
              <a:t>familiarise</a:t>
            </a:r>
            <a:r>
              <a:rPr lang="en-US" dirty="0"/>
              <a:t> them with the format of the test, what to expect and to feel comfortable in the environment they will take the test in.</a:t>
            </a:r>
          </a:p>
          <a:p>
            <a:r>
              <a:rPr lang="en-US" dirty="0"/>
              <a:t>The results of the mock screening test will be shared with you at parent’s evening and your class teacher can give you a break down of specific areas to rehearse and tasks you can carry out to help your child further.</a:t>
            </a:r>
          </a:p>
          <a:p>
            <a:r>
              <a:rPr lang="en-US" dirty="0"/>
              <a:t>The results of the mock tests are also used by your child’s class teacher to review children’s next steps, to support pupils using intervention, practice throughout the school day and if necessary, re-teach any lessons. </a:t>
            </a:r>
          </a:p>
          <a:p>
            <a:endParaRPr lang="en-US" dirty="0"/>
          </a:p>
          <a:p>
            <a:endParaRPr lang="en-GB" dirty="0"/>
          </a:p>
        </p:txBody>
      </p:sp>
      <p:sp>
        <p:nvSpPr>
          <p:cNvPr id="3" name="Title 2">
            <a:extLst>
              <a:ext uri="{FF2B5EF4-FFF2-40B4-BE49-F238E27FC236}">
                <a16:creationId xmlns:a16="http://schemas.microsoft.com/office/drawing/2014/main" id="{9B35C2D1-1EFC-84AD-031A-45F592EDF6FD}"/>
              </a:ext>
            </a:extLst>
          </p:cNvPr>
          <p:cNvSpPr>
            <a:spLocks noGrp="1"/>
          </p:cNvSpPr>
          <p:nvPr>
            <p:ph type="title"/>
          </p:nvPr>
        </p:nvSpPr>
        <p:spPr/>
        <p:txBody>
          <a:bodyPr/>
          <a:lstStyle/>
          <a:p>
            <a:r>
              <a:rPr lang="en-US" dirty="0"/>
              <a:t>Phonics Screening Check Week</a:t>
            </a:r>
            <a:endParaRPr lang="en-GB" dirty="0"/>
          </a:p>
        </p:txBody>
      </p:sp>
    </p:spTree>
    <p:extLst>
      <p:ext uri="{BB962C8B-B14F-4D97-AF65-F5344CB8AC3E}">
        <p14:creationId xmlns:p14="http://schemas.microsoft.com/office/powerpoint/2010/main" val="444687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366713" y="354013"/>
            <a:ext cx="8420100" cy="7159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p:cNvSpPr/>
          <p:nvPr/>
        </p:nvSpPr>
        <p:spPr>
          <a:xfrm>
            <a:off x="353219" y="1177925"/>
            <a:ext cx="8429625" cy="532923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216000" tIns="216000" rIns="216000" bIns="216000"/>
          <a:lstStyle/>
          <a:p>
            <a:pPr algn="just">
              <a:defRPr/>
            </a:pPr>
            <a:r>
              <a:rPr lang="en-GB" dirty="0">
                <a:solidFill>
                  <a:schemeClr val="bg2">
                    <a:lumMod val="10000"/>
                  </a:schemeClr>
                </a:solidFill>
                <a:latin typeface="BPreplay" panose="02000503000000020004" pitchFamily="50" charset="0"/>
              </a:rPr>
              <a:t>By the end of the summer term all schools must report each child's results to their parents. They will also confirm if the child has met the standard threshold. Children who do not achieve the expected level will retake the test when they are in Year 2. The pass mark in previous years has been 32, but we will not know if this remains the same until the results are released. </a:t>
            </a:r>
          </a:p>
        </p:txBody>
      </p:sp>
      <p:sp>
        <p:nvSpPr>
          <p:cNvPr id="10" name="Oval 9">
            <a:hlinkClick r:id="" action="ppaction://hlinkshowjump?jump=nextslide"/>
          </p:cNvPr>
          <p:cNvSpPr/>
          <p:nvPr/>
        </p:nvSpPr>
        <p:spPr>
          <a:xfrm>
            <a:off x="8226425" y="5930900"/>
            <a:ext cx="755650" cy="757238"/>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next page</a:t>
            </a:r>
          </a:p>
        </p:txBody>
      </p:sp>
      <p:sp>
        <p:nvSpPr>
          <p:cNvPr id="12" name="Oval 11">
            <a:hlinkClick r:id="rId2" action="ppaction://hlinksldjump"/>
          </p:cNvPr>
          <p:cNvSpPr/>
          <p:nvPr/>
        </p:nvSpPr>
        <p:spPr>
          <a:xfrm>
            <a:off x="8226425" y="5065713"/>
            <a:ext cx="755650" cy="757237"/>
          </a:xfrm>
          <a:prstGeom prst="ellipse">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chapter</a:t>
            </a:r>
          </a:p>
          <a:p>
            <a:pPr algn="ctr">
              <a:defRPr/>
            </a:pPr>
            <a:r>
              <a:rPr lang="en-GB" sz="1000" dirty="0">
                <a:solidFill>
                  <a:schemeClr val="bg1"/>
                </a:solidFill>
                <a:latin typeface="BPreplay" panose="02000503000000020004" pitchFamily="50" charset="0"/>
              </a:rPr>
              <a:t>menu</a:t>
            </a:r>
          </a:p>
        </p:txBody>
      </p:sp>
      <p:pic>
        <p:nvPicPr>
          <p:cNvPr id="4105" name="Picture 1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3" y="6716713"/>
            <a:ext cx="582612" cy="8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
          <p:cNvSpPr>
            <a:spLocks noChangeArrowheads="1"/>
          </p:cNvSpPr>
          <p:nvPr/>
        </p:nvSpPr>
        <p:spPr bwMode="auto">
          <a:xfrm>
            <a:off x="407988" y="401638"/>
            <a:ext cx="4728474" cy="646331"/>
          </a:xfrm>
          <a:prstGeom prst="rect">
            <a:avLst/>
          </a:prstGeom>
          <a:noFill/>
          <a:ln w="38100">
            <a:no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3600" dirty="0">
                <a:solidFill>
                  <a:schemeClr val="accent6"/>
                </a:solidFill>
                <a:latin typeface="BPreplay" panose="02000503000000020004" pitchFamily="50" charset="0"/>
              </a:rPr>
              <a:t>Reporting to Parents </a:t>
            </a:r>
          </a:p>
        </p:txBody>
      </p:sp>
      <p:grpSp>
        <p:nvGrpSpPr>
          <p:cNvPr id="6" name="Group 5"/>
          <p:cNvGrpSpPr/>
          <p:nvPr/>
        </p:nvGrpSpPr>
        <p:grpSpPr>
          <a:xfrm>
            <a:off x="2224825" y="3090333"/>
            <a:ext cx="4694350" cy="2950632"/>
            <a:chOff x="2165556" y="2861733"/>
            <a:chExt cx="5260097" cy="3306232"/>
          </a:xfrm>
        </p:grpSpPr>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37484" y="3840874"/>
              <a:ext cx="3075450" cy="2327091"/>
            </a:xfrm>
            <a:prstGeom prst="rect">
              <a:avLst/>
            </a:prstGeom>
          </p:spPr>
        </p:pic>
        <p:sp>
          <p:nvSpPr>
            <p:cNvPr id="5" name="Oval Callout 4"/>
            <p:cNvSpPr/>
            <p:nvPr/>
          </p:nvSpPr>
          <p:spPr>
            <a:xfrm>
              <a:off x="4258733" y="2861733"/>
              <a:ext cx="829734" cy="558800"/>
            </a:xfrm>
            <a:prstGeom prst="wedgeEllipseCallout">
              <a:avLst>
                <a:gd name="adj1" fmla="val 595"/>
                <a:gd name="adj2" fmla="val 89773"/>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Callout 12"/>
            <p:cNvSpPr/>
            <p:nvPr/>
          </p:nvSpPr>
          <p:spPr>
            <a:xfrm rot="19671663">
              <a:off x="2788520" y="3434703"/>
              <a:ext cx="829734" cy="558800"/>
            </a:xfrm>
            <a:prstGeom prst="wedgeEllipseCallout">
              <a:avLst>
                <a:gd name="adj1" fmla="val 26492"/>
                <a:gd name="adj2" fmla="val 11050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Callout 14"/>
            <p:cNvSpPr/>
            <p:nvPr/>
          </p:nvSpPr>
          <p:spPr>
            <a:xfrm rot="16975681">
              <a:off x="2030089" y="4656514"/>
              <a:ext cx="829734" cy="558800"/>
            </a:xfrm>
            <a:prstGeom prst="wedgeEllipseCallout">
              <a:avLst>
                <a:gd name="adj1" fmla="val -915"/>
                <a:gd name="adj2" fmla="val 14316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Callout 15"/>
            <p:cNvSpPr/>
            <p:nvPr/>
          </p:nvSpPr>
          <p:spPr>
            <a:xfrm rot="1928337" flipH="1">
              <a:off x="5977785" y="3275838"/>
              <a:ext cx="829734" cy="558800"/>
            </a:xfrm>
            <a:prstGeom prst="wedgeEllipseCallout">
              <a:avLst>
                <a:gd name="adj1" fmla="val 26492"/>
                <a:gd name="adj2" fmla="val 11050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Callout 16"/>
            <p:cNvSpPr/>
            <p:nvPr/>
          </p:nvSpPr>
          <p:spPr>
            <a:xfrm rot="4624319" flipH="1">
              <a:off x="6731386" y="4815301"/>
              <a:ext cx="829734" cy="558800"/>
            </a:xfrm>
            <a:prstGeom prst="wedgeEllipseCallout">
              <a:avLst>
                <a:gd name="adj1" fmla="val -915"/>
                <a:gd name="adj2" fmla="val 14316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5736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366713" y="354013"/>
            <a:ext cx="8420100" cy="7159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p:cNvSpPr/>
          <p:nvPr/>
        </p:nvSpPr>
        <p:spPr>
          <a:xfrm>
            <a:off x="353219" y="1177925"/>
            <a:ext cx="8429625" cy="532923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216000" tIns="216000" rIns="216000" bIns="216000"/>
          <a:lstStyle/>
          <a:p>
            <a:pPr algn="just">
              <a:defRPr/>
            </a:pPr>
            <a:r>
              <a:rPr lang="en-GB" dirty="0">
                <a:solidFill>
                  <a:schemeClr val="bg2">
                    <a:lumMod val="10000"/>
                  </a:schemeClr>
                </a:solidFill>
                <a:latin typeface="BPreplay" panose="02000503000000020004" pitchFamily="50" charset="0"/>
              </a:rPr>
              <a:t>Results from the check will be used by schools to analyse their own performance and for Ofsted to use in inspections.</a:t>
            </a:r>
          </a:p>
        </p:txBody>
      </p:sp>
      <p:sp>
        <p:nvSpPr>
          <p:cNvPr id="10" name="Oval 9">
            <a:hlinkClick r:id="" action="ppaction://hlinkshowjump?jump=nextslide"/>
          </p:cNvPr>
          <p:cNvSpPr/>
          <p:nvPr/>
        </p:nvSpPr>
        <p:spPr>
          <a:xfrm>
            <a:off x="8226425" y="5930900"/>
            <a:ext cx="755650" cy="757238"/>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next page</a:t>
            </a:r>
          </a:p>
        </p:txBody>
      </p:sp>
      <p:sp>
        <p:nvSpPr>
          <p:cNvPr id="12" name="Oval 11">
            <a:hlinkClick r:id="rId2" action="ppaction://hlinksldjump"/>
          </p:cNvPr>
          <p:cNvSpPr/>
          <p:nvPr/>
        </p:nvSpPr>
        <p:spPr>
          <a:xfrm>
            <a:off x="8226425" y="5065713"/>
            <a:ext cx="755650" cy="757237"/>
          </a:xfrm>
          <a:prstGeom prst="ellipse">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chapter</a:t>
            </a:r>
          </a:p>
          <a:p>
            <a:pPr algn="ctr">
              <a:defRPr/>
            </a:pPr>
            <a:r>
              <a:rPr lang="en-GB" sz="1000" dirty="0">
                <a:solidFill>
                  <a:schemeClr val="bg1"/>
                </a:solidFill>
                <a:latin typeface="BPreplay" panose="02000503000000020004" pitchFamily="50" charset="0"/>
              </a:rPr>
              <a:t>menu</a:t>
            </a:r>
          </a:p>
        </p:txBody>
      </p:sp>
      <p:pic>
        <p:nvPicPr>
          <p:cNvPr id="4105" name="Picture 1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3" y="6716713"/>
            <a:ext cx="582612" cy="8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
          <p:cNvSpPr>
            <a:spLocks noChangeArrowheads="1"/>
          </p:cNvSpPr>
          <p:nvPr/>
        </p:nvSpPr>
        <p:spPr bwMode="auto">
          <a:xfrm>
            <a:off x="407988" y="401638"/>
            <a:ext cx="6105389" cy="646331"/>
          </a:xfrm>
          <a:prstGeom prst="rect">
            <a:avLst/>
          </a:prstGeom>
          <a:noFill/>
          <a:ln w="38100">
            <a:no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3600" dirty="0">
                <a:solidFill>
                  <a:schemeClr val="accent6"/>
                </a:solidFill>
                <a:latin typeface="BPreplay" panose="02000503000000020004" pitchFamily="50" charset="0"/>
              </a:rPr>
              <a:t>How Are the Results Used?</a:t>
            </a:r>
          </a:p>
        </p:txBody>
      </p:sp>
      <p:pic>
        <p:nvPicPr>
          <p:cNvPr id="3" name="Picture 2"/>
          <p:cNvPicPr>
            <a:picLocks noChangeAspect="1"/>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510086" y="2929467"/>
            <a:ext cx="2123828" cy="2667529"/>
          </a:xfrm>
          <a:prstGeom prst="rect">
            <a:avLst/>
          </a:prstGeom>
        </p:spPr>
      </p:pic>
    </p:spTree>
    <p:extLst>
      <p:ext uri="{BB962C8B-B14F-4D97-AF65-F5344CB8AC3E}">
        <p14:creationId xmlns:p14="http://schemas.microsoft.com/office/powerpoint/2010/main" val="39573179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362744" y="332007"/>
            <a:ext cx="8420100" cy="715962"/>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p:cNvSpPr/>
          <p:nvPr/>
        </p:nvSpPr>
        <p:spPr>
          <a:xfrm>
            <a:off x="353219" y="1177925"/>
            <a:ext cx="8429625" cy="532923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216000" tIns="216000" rIns="576000" bIns="216000"/>
          <a:lstStyle/>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Miss Evans will send home activities for you to complete at home to support your child in the Phonics Screening Check.</a:t>
            </a:r>
          </a:p>
          <a:p>
            <a:pPr marL="285750" indent="-192088" algn="just">
              <a:buFont typeface="Arial" panose="020B0604020202020204" pitchFamily="34" charset="0"/>
              <a:buChar char="•"/>
              <a:defRPr/>
            </a:pPr>
            <a:endParaRPr lang="en-GB" sz="1600" dirty="0">
              <a:solidFill>
                <a:schemeClr val="bg2">
                  <a:lumMod val="10000"/>
                </a:schemeClr>
              </a:solidFill>
              <a:latin typeface="BPreplay" panose="02000503000000020004" pitchFamily="50" charset="0"/>
            </a:endParaRPr>
          </a:p>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Play lots of sound and listening games with your child. Phonics play has a lot of real and nonsense segmenting and blending word games which are helpful. Some are free and others incur a small fee (Approx £7 for the year) </a:t>
            </a:r>
          </a:p>
          <a:p>
            <a:pPr marL="93662" algn="just">
              <a:defRPr/>
            </a:pPr>
            <a:endParaRPr lang="en-GB" sz="1600" dirty="0">
              <a:solidFill>
                <a:schemeClr val="bg2">
                  <a:lumMod val="10000"/>
                </a:schemeClr>
              </a:solidFill>
              <a:latin typeface="BPreplay" panose="02000503000000020004" pitchFamily="50" charset="0"/>
            </a:endParaRPr>
          </a:p>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Complete activities which particularly rehearse split digraphs, adjacent consonants </a:t>
            </a:r>
            <a:r>
              <a:rPr lang="en-GB" sz="1600">
                <a:solidFill>
                  <a:schemeClr val="bg2">
                    <a:lumMod val="10000"/>
                  </a:schemeClr>
                </a:solidFill>
                <a:latin typeface="BPreplay" panose="02000503000000020004" pitchFamily="50" charset="0"/>
              </a:rPr>
              <a:t>and multi-syllabic words. </a:t>
            </a:r>
            <a:endParaRPr lang="en-GB" sz="1600" dirty="0">
              <a:solidFill>
                <a:schemeClr val="bg2">
                  <a:lumMod val="10000"/>
                </a:schemeClr>
              </a:solidFill>
              <a:latin typeface="BPreplay" panose="02000503000000020004" pitchFamily="50" charset="0"/>
            </a:endParaRPr>
          </a:p>
          <a:p>
            <a:pPr marL="93662" algn="just">
              <a:defRPr/>
            </a:pPr>
            <a:endParaRPr lang="en-GB" sz="1600" dirty="0">
              <a:solidFill>
                <a:schemeClr val="bg2">
                  <a:lumMod val="10000"/>
                </a:schemeClr>
              </a:solidFill>
              <a:latin typeface="BPreplay" panose="02000503000000020004" pitchFamily="50" charset="0"/>
            </a:endParaRPr>
          </a:p>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Keep reading as much as possible to and with your child.</a:t>
            </a:r>
          </a:p>
          <a:p>
            <a:pPr marL="285750" indent="-192088" algn="just">
              <a:buFont typeface="Arial" panose="020B0604020202020204" pitchFamily="34" charset="0"/>
              <a:buChar char="•"/>
              <a:defRPr/>
            </a:pPr>
            <a:endParaRPr lang="en-GB" sz="1600" dirty="0">
              <a:solidFill>
                <a:schemeClr val="bg2">
                  <a:lumMod val="10000"/>
                </a:schemeClr>
              </a:solidFill>
              <a:latin typeface="BPreplay" panose="02000503000000020004" pitchFamily="50" charset="0"/>
            </a:endParaRPr>
          </a:p>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Encourage and praise. Remind children some words will not make sense, just segment and blend what you hear. DON’T GUESS!</a:t>
            </a:r>
          </a:p>
          <a:p>
            <a:pPr marL="285750" indent="-192088" algn="just">
              <a:buFont typeface="Arial" panose="020B0604020202020204" pitchFamily="34" charset="0"/>
              <a:buChar char="•"/>
              <a:defRPr/>
            </a:pPr>
            <a:endParaRPr lang="en-GB" sz="1600" dirty="0">
              <a:solidFill>
                <a:schemeClr val="bg2">
                  <a:lumMod val="10000"/>
                </a:schemeClr>
              </a:solidFill>
              <a:latin typeface="BPreplay" panose="02000503000000020004" pitchFamily="50" charset="0"/>
            </a:endParaRPr>
          </a:p>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If your child is struggling to decode a word, help them by encouraging them to say each sound in the word from left to right, repeat this process speeding up each time to hear the phonemes making it easier to blend to read.</a:t>
            </a:r>
          </a:p>
          <a:p>
            <a:pPr marL="285750" indent="-192088" algn="just">
              <a:buFont typeface="Arial" panose="020B0604020202020204" pitchFamily="34" charset="0"/>
              <a:buChar char="•"/>
              <a:defRPr/>
            </a:pPr>
            <a:endParaRPr lang="en-GB" sz="1600" dirty="0">
              <a:solidFill>
                <a:schemeClr val="bg2">
                  <a:lumMod val="10000"/>
                </a:schemeClr>
              </a:solidFill>
              <a:latin typeface="BPreplay" panose="02000503000000020004" pitchFamily="50" charset="0"/>
            </a:endParaRPr>
          </a:p>
          <a:p>
            <a:pPr marL="285750" indent="-192088" algn="just">
              <a:buFont typeface="Arial" panose="020B0604020202020204" pitchFamily="34" charset="0"/>
              <a:buChar char="•"/>
              <a:defRPr/>
            </a:pPr>
            <a:r>
              <a:rPr lang="en-GB" sz="1600" dirty="0">
                <a:solidFill>
                  <a:schemeClr val="bg2">
                    <a:lumMod val="10000"/>
                  </a:schemeClr>
                </a:solidFill>
                <a:latin typeface="BPreplay" panose="02000503000000020004" pitchFamily="50" charset="0"/>
              </a:rPr>
              <a:t>Blend the sounds by pointing to word as you say it.</a:t>
            </a:r>
          </a:p>
          <a:p>
            <a:pPr marL="93662" algn="just">
              <a:defRPr/>
            </a:pPr>
            <a:endParaRPr lang="en-GB" dirty="0">
              <a:solidFill>
                <a:schemeClr val="bg2">
                  <a:lumMod val="10000"/>
                </a:schemeClr>
              </a:solidFill>
              <a:latin typeface="BPreplay" panose="02000503000000020004" pitchFamily="50" charset="0"/>
            </a:endParaRPr>
          </a:p>
        </p:txBody>
      </p:sp>
      <p:sp>
        <p:nvSpPr>
          <p:cNvPr id="10" name="Oval 9">
            <a:hlinkClick r:id="" action="ppaction://hlinkshowjump?jump=nextslide"/>
          </p:cNvPr>
          <p:cNvSpPr/>
          <p:nvPr/>
        </p:nvSpPr>
        <p:spPr>
          <a:xfrm>
            <a:off x="8226425" y="5930900"/>
            <a:ext cx="755650" cy="757238"/>
          </a:xfrm>
          <a:prstGeom prst="ellipse">
            <a:avLst/>
          </a:prstGeom>
          <a:solidFill>
            <a:schemeClr val="accent6"/>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next page</a:t>
            </a:r>
          </a:p>
        </p:txBody>
      </p:sp>
      <p:sp>
        <p:nvSpPr>
          <p:cNvPr id="12" name="Oval 11">
            <a:hlinkClick r:id="rId2" action="ppaction://hlinksldjump"/>
          </p:cNvPr>
          <p:cNvSpPr/>
          <p:nvPr/>
        </p:nvSpPr>
        <p:spPr>
          <a:xfrm>
            <a:off x="8226425" y="5065713"/>
            <a:ext cx="755650" cy="757237"/>
          </a:xfrm>
          <a:prstGeom prst="ellipse">
            <a:avLst/>
          </a:prstGeom>
          <a:solidFill>
            <a:schemeClr val="accent6">
              <a:lumMod val="60000"/>
              <a:lumOff val="4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GB" sz="1000" dirty="0">
                <a:solidFill>
                  <a:schemeClr val="bg1"/>
                </a:solidFill>
                <a:latin typeface="BPreplay" panose="02000503000000020004" pitchFamily="50" charset="0"/>
              </a:rPr>
              <a:t>chapter</a:t>
            </a:r>
          </a:p>
          <a:p>
            <a:pPr algn="ctr">
              <a:defRPr/>
            </a:pPr>
            <a:r>
              <a:rPr lang="en-GB" sz="1000" dirty="0">
                <a:solidFill>
                  <a:schemeClr val="bg1"/>
                </a:solidFill>
                <a:latin typeface="BPreplay" panose="02000503000000020004" pitchFamily="50" charset="0"/>
              </a:rPr>
              <a:t>menu</a:t>
            </a:r>
          </a:p>
        </p:txBody>
      </p:sp>
      <p:pic>
        <p:nvPicPr>
          <p:cNvPr id="4105" name="Picture 1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13" y="6716713"/>
            <a:ext cx="582612" cy="8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
          <p:cNvSpPr>
            <a:spLocks noChangeArrowheads="1"/>
          </p:cNvSpPr>
          <p:nvPr/>
        </p:nvSpPr>
        <p:spPr bwMode="auto">
          <a:xfrm>
            <a:off x="407988" y="401638"/>
            <a:ext cx="7659917" cy="646331"/>
          </a:xfrm>
          <a:prstGeom prst="rect">
            <a:avLst/>
          </a:prstGeom>
          <a:noFill/>
          <a:ln w="38100">
            <a:no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3600" dirty="0">
                <a:solidFill>
                  <a:schemeClr val="accent6"/>
                </a:solidFill>
                <a:latin typeface="BPreplay" panose="02000503000000020004" pitchFamily="50" charset="0"/>
              </a:rPr>
              <a:t>How Can I Help My Child at Home?</a:t>
            </a:r>
          </a:p>
        </p:txBody>
      </p:sp>
    </p:spTree>
    <p:extLst>
      <p:ext uri="{BB962C8B-B14F-4D97-AF65-F5344CB8AC3E}">
        <p14:creationId xmlns:p14="http://schemas.microsoft.com/office/powerpoint/2010/main" val="336241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Twinkl Template">
      <a:dk1>
        <a:srgbClr val="1C1C1C"/>
      </a:dk1>
      <a:lt1>
        <a:sysClr val="window" lastClr="FFFFFF"/>
      </a:lt1>
      <a:dk2>
        <a:srgbClr val="4A4A4A"/>
      </a:dk2>
      <a:lt2>
        <a:srgbClr val="F4F2F2"/>
      </a:lt2>
      <a:accent1>
        <a:srgbClr val="E34192"/>
      </a:accent1>
      <a:accent2>
        <a:srgbClr val="EB8634"/>
      </a:accent2>
      <a:accent3>
        <a:srgbClr val="E6C734"/>
      </a:accent3>
      <a:accent4>
        <a:srgbClr val="79AD42"/>
      </a:accent4>
      <a:accent5>
        <a:srgbClr val="23A7F9"/>
      </a:accent5>
      <a:accent6>
        <a:srgbClr val="954EBE"/>
      </a:accent6>
      <a:hlink>
        <a:srgbClr val="23A7F9"/>
      </a:hlink>
      <a:folHlink>
        <a:srgbClr val="757070"/>
      </a:folHlink>
    </a:clrScheme>
    <a:fontScheme name="Twinkl Planit">
      <a:majorFont>
        <a:latin typeface="Sassoon Infant Md"/>
        <a:ea typeface=""/>
        <a:cs typeface=""/>
      </a:majorFont>
      <a:minorFont>
        <a:latin typeface="Sassoon Infant Rg"/>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1242</TotalTime>
  <Words>806</Words>
  <Application>Microsoft Office PowerPoint</Application>
  <PresentationFormat>On-screen Show (4:3)</PresentationFormat>
  <Paragraphs>54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BPreplay</vt:lpstr>
      <vt:lpstr>Sassoon Infant Rg</vt:lpstr>
      <vt:lpstr>Sassoon Infant Md</vt:lpstr>
      <vt:lpstr>Calibri</vt:lpstr>
      <vt:lpstr>Office Theme</vt:lpstr>
      <vt:lpstr>PowerPoint Presentation</vt:lpstr>
      <vt:lpstr>PowerPoint Presentation</vt:lpstr>
      <vt:lpstr>PowerPoint Presentation</vt:lpstr>
      <vt:lpstr>PowerPoint Presentation</vt:lpstr>
      <vt:lpstr>Example Test</vt:lpstr>
      <vt:lpstr>Phonics Screening Check Week</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dc:title>
  <dc:creator>Twinkl</dc:creator>
  <cp:lastModifiedBy>Victoria Hennessy</cp:lastModifiedBy>
  <cp:revision>129</cp:revision>
  <dcterms:created xsi:type="dcterms:W3CDTF">2014-10-01T16:09:27Z</dcterms:created>
  <dcterms:modified xsi:type="dcterms:W3CDTF">2026-02-26T21:01:24Z</dcterms:modified>
</cp:coreProperties>
</file>